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0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16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412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097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703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370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65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956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689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041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79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641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FC850B-4B19-4217-AEDF-7F54217A3405}" type="datetimeFigureOut">
              <a:rPr lang="en-US" smtClean="0"/>
              <a:t>9/10/2019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D8746F-900A-4751-956C-D6601250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495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eu-ua.org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u-ua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u-ua.org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CustomShape 1"/>
          <p:cNvSpPr/>
          <p:nvPr/>
        </p:nvSpPr>
        <p:spPr>
          <a:xfrm>
            <a:off x="1917840" y="1409760"/>
            <a:ext cx="8481240" cy="43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1" name="CustomShape 2"/>
          <p:cNvSpPr/>
          <p:nvPr/>
        </p:nvSpPr>
        <p:spPr>
          <a:xfrm>
            <a:off x="3880200" y="419040"/>
            <a:ext cx="6677640" cy="594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uk-UA" sz="4000" spc="-1">
                <a:solidFill>
                  <a:srgbClr val="FFFFFF"/>
                </a:solidFill>
                <a:latin typeface="Calibri"/>
                <a:ea typeface="MS PGothic"/>
              </a:rPr>
              <a:t>МЕТА</a:t>
            </a:r>
            <a:endParaRPr lang="uk-UA" sz="4000" spc="-1">
              <a:latin typeface="Arial"/>
            </a:endParaRPr>
          </a:p>
        </p:txBody>
      </p:sp>
      <p:sp>
        <p:nvSpPr>
          <p:cNvPr id="232" name="CustomShape 3"/>
          <p:cNvSpPr/>
          <p:nvPr/>
        </p:nvSpPr>
        <p:spPr>
          <a:xfrm>
            <a:off x="1524000" y="332640"/>
            <a:ext cx="9141480" cy="718920"/>
          </a:xfrm>
          <a:prstGeom prst="rect">
            <a:avLst/>
          </a:prstGeom>
          <a:solidFill>
            <a:srgbClr val="4F81BD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uk-UA" spc="-1" dirty="0">
                <a:solidFill>
                  <a:srgbClr val="FFFFFF"/>
                </a:solidFill>
                <a:latin typeface="Calibri"/>
                <a:ea typeface="DejaVu Sans"/>
              </a:rPr>
              <a:t>		      </a:t>
            </a:r>
            <a:r>
              <a:rPr lang="uk-UA" spc="-1" dirty="0">
                <a:solidFill>
                  <a:srgbClr val="FFFFFF"/>
                </a:solidFill>
                <a:latin typeface="Calibri"/>
                <a:ea typeface="DejaVu Sans"/>
              </a:rPr>
              <a:t>  </a:t>
            </a:r>
            <a:r>
              <a:rPr lang="uk-UA" sz="3200" b="1" spc="-1" dirty="0">
                <a:solidFill>
                  <a:srgbClr val="FFFFFF"/>
                </a:solidFill>
                <a:latin typeface="Arial"/>
                <a:ea typeface="DejaVu Sans"/>
              </a:rPr>
              <a:t>ПОЛІТИКА ГЕНДЕРНОЇ РІВНОСТІ</a:t>
            </a:r>
            <a:endParaRPr lang="uk-UA" sz="3200" spc="-1" dirty="0">
              <a:latin typeface="Arial"/>
            </a:endParaRPr>
          </a:p>
        </p:txBody>
      </p:sp>
      <p:pic>
        <p:nvPicPr>
          <p:cNvPr id="233" name="Picture 8"/>
          <p:cNvPicPr/>
          <p:nvPr/>
        </p:nvPicPr>
        <p:blipFill>
          <a:blip r:embed="rId2"/>
          <a:stretch/>
        </p:blipFill>
        <p:spPr>
          <a:xfrm>
            <a:off x="1539840" y="-552960"/>
            <a:ext cx="2490480" cy="2490480"/>
          </a:xfrm>
          <a:prstGeom prst="rect">
            <a:avLst/>
          </a:prstGeom>
          <a:ln>
            <a:noFill/>
          </a:ln>
        </p:spPr>
      </p:pic>
      <p:pic>
        <p:nvPicPr>
          <p:cNvPr id="234" name="Picture 2"/>
          <p:cNvPicPr/>
          <p:nvPr/>
        </p:nvPicPr>
        <p:blipFill>
          <a:blip r:embed="rId3"/>
          <a:srcRect l="12326" t="27776" r="32516" b="15472"/>
          <a:stretch/>
        </p:blipFill>
        <p:spPr>
          <a:xfrm>
            <a:off x="2654400" y="1368000"/>
            <a:ext cx="7968600" cy="4608720"/>
          </a:xfrm>
          <a:prstGeom prst="rect">
            <a:avLst/>
          </a:prstGeom>
          <a:ln>
            <a:noFill/>
          </a:ln>
        </p:spPr>
      </p:pic>
      <p:sp>
        <p:nvSpPr>
          <p:cNvPr id="235" name="CustomShape 4"/>
          <p:cNvSpPr/>
          <p:nvPr/>
        </p:nvSpPr>
        <p:spPr>
          <a:xfrm>
            <a:off x="6125160" y="6230160"/>
            <a:ext cx="4570920" cy="45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uk-UA" sz="1200" spc="-1">
                <a:solidFill>
                  <a:srgbClr val="376092"/>
                </a:solidFill>
                <a:latin typeface="Arial"/>
                <a:ea typeface="DejaVu Sans"/>
              </a:rPr>
              <a:t>Служба Віце-прем'єр-міністра з питань європейської та євроатлантичної інтеграції </a:t>
            </a:r>
            <a:r>
              <a:rPr lang="uk-UA" sz="1200" u="sng" spc="-1">
                <a:solidFill>
                  <a:srgbClr val="0000FF"/>
                </a:solidFill>
                <a:latin typeface="Arial"/>
                <a:ea typeface="DejaVu Sans"/>
                <a:hlinkClick r:id="rId4"/>
              </a:rPr>
              <a:t>https://eu-ua.org</a:t>
            </a:r>
            <a:endParaRPr lang="uk-UA" sz="1200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2072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ustomShape 1"/>
          <p:cNvSpPr/>
          <p:nvPr/>
        </p:nvSpPr>
        <p:spPr>
          <a:xfrm>
            <a:off x="1917840" y="1409760"/>
            <a:ext cx="8280720" cy="43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46" name="CustomShape 2"/>
          <p:cNvSpPr/>
          <p:nvPr/>
        </p:nvSpPr>
        <p:spPr>
          <a:xfrm>
            <a:off x="3880200" y="419040"/>
            <a:ext cx="6677640" cy="594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uk-UA" sz="4000" spc="-1">
                <a:solidFill>
                  <a:srgbClr val="FFFFFF"/>
                </a:solidFill>
                <a:latin typeface="Calibri"/>
                <a:ea typeface="MS PGothic"/>
              </a:rPr>
              <a:t>МЕТА</a:t>
            </a:r>
            <a:endParaRPr lang="uk-UA" sz="4000" spc="-1">
              <a:latin typeface="Arial"/>
            </a:endParaRPr>
          </a:p>
        </p:txBody>
      </p:sp>
      <p:sp>
        <p:nvSpPr>
          <p:cNvPr id="247" name="CustomShape 3"/>
          <p:cNvSpPr/>
          <p:nvPr/>
        </p:nvSpPr>
        <p:spPr>
          <a:xfrm>
            <a:off x="1524000" y="332640"/>
            <a:ext cx="9141480" cy="718920"/>
          </a:xfrm>
          <a:prstGeom prst="rect">
            <a:avLst/>
          </a:prstGeom>
          <a:solidFill>
            <a:srgbClr val="4F81BD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uk-UA" sz="3200" b="1" spc="-1">
                <a:solidFill>
                  <a:srgbClr val="FFFFFF"/>
                </a:solidFill>
                <a:latin typeface="Arial"/>
                <a:ea typeface="DejaVu Sans"/>
              </a:rPr>
              <a:t>		            ГЕНДЕРНИЙ ПРОФІЛЬ </a:t>
            </a:r>
            <a:endParaRPr lang="uk-UA" sz="3200" spc="-1">
              <a:latin typeface="Arial"/>
            </a:endParaRPr>
          </a:p>
        </p:txBody>
      </p:sp>
      <p:pic>
        <p:nvPicPr>
          <p:cNvPr id="248" name="Picture 8"/>
          <p:cNvPicPr/>
          <p:nvPr/>
        </p:nvPicPr>
        <p:blipFill>
          <a:blip r:embed="rId2"/>
          <a:stretch/>
        </p:blipFill>
        <p:spPr>
          <a:xfrm>
            <a:off x="1393680" y="-552960"/>
            <a:ext cx="2490480" cy="2490480"/>
          </a:xfrm>
          <a:prstGeom prst="rect">
            <a:avLst/>
          </a:prstGeom>
          <a:ln>
            <a:noFill/>
          </a:ln>
        </p:spPr>
      </p:pic>
      <p:sp>
        <p:nvSpPr>
          <p:cNvPr id="249" name="CustomShape 4"/>
          <p:cNvSpPr/>
          <p:nvPr/>
        </p:nvSpPr>
        <p:spPr>
          <a:xfrm>
            <a:off x="6125160" y="6230160"/>
            <a:ext cx="4570920" cy="45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uk-UA" sz="1200" spc="-1">
                <a:solidFill>
                  <a:srgbClr val="376092"/>
                </a:solidFill>
                <a:latin typeface="Arial"/>
                <a:ea typeface="DejaVu Sans"/>
              </a:rPr>
              <a:t>Служба Віце-прем'єр-міністра з питань європейської та євроатлантичної інтеграції </a:t>
            </a:r>
            <a:r>
              <a:rPr lang="uk-UA" sz="1200" u="sng" spc="-1">
                <a:solidFill>
                  <a:srgbClr val="0000FF"/>
                </a:solidFill>
                <a:latin typeface="Arial"/>
                <a:ea typeface="DejaVu Sans"/>
                <a:hlinkClick r:id="rId3"/>
              </a:rPr>
              <a:t>https://eu-ua.org</a:t>
            </a:r>
            <a:endParaRPr lang="uk-UA" sz="1200" spc="-1">
              <a:latin typeface="Arial"/>
            </a:endParaRPr>
          </a:p>
        </p:txBody>
      </p:sp>
      <p:sp>
        <p:nvSpPr>
          <p:cNvPr id="250" name="CustomShape 5"/>
          <p:cNvSpPr/>
          <p:nvPr/>
        </p:nvSpPr>
        <p:spPr>
          <a:xfrm>
            <a:off x="2460000" y="1167840"/>
            <a:ext cx="8279280" cy="674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- Жінки складають більше половини населення області — 54,2%,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- Населення віком 60 років і старше складає 26,5%, серед представників цієї вікової групи чоловіків лише 35,7%, жінок – 64,3%,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-  Спостерігається тенденція до збільшення ґендерного розриву в рівні оплати праці з 22,28% до 29,09%.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- Кількість жінок-ВПО становила 60,69%, а кількість жінок-ВПО з інвалідністю склала 1,83%.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Microsoft YaHei"/>
              </a:rPr>
              <a:t>- Лише 3 жінки-ветеранки з 1’852 осіб, що дорівнює 0,16% та 100 чоловіків ветеранів (з 11’146 осіб, що дорівнює 0,9%)  пройшли програми </a:t>
            </a: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 реабілітації та реінтеграції.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- Стрімко збільшується кількість ветеранів та ветеранок: у 335 разів - серед жінок (з 3 у 2014 р. до 1’004 у 2017 р.) та у 155 разів - серед чоловіків (з 36 у 2014 р. до 5’571 у 2017 р.).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 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673552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CustomShape 1"/>
          <p:cNvSpPr/>
          <p:nvPr/>
        </p:nvSpPr>
        <p:spPr>
          <a:xfrm>
            <a:off x="1917840" y="1409760"/>
            <a:ext cx="8280720" cy="439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52" name="CustomShape 2"/>
          <p:cNvSpPr/>
          <p:nvPr/>
        </p:nvSpPr>
        <p:spPr>
          <a:xfrm>
            <a:off x="3880200" y="419040"/>
            <a:ext cx="6677640" cy="594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uk-UA" sz="4000" spc="-1">
                <a:solidFill>
                  <a:srgbClr val="FFFFFF"/>
                </a:solidFill>
                <a:latin typeface="Calibri"/>
                <a:ea typeface="MS PGothic"/>
              </a:rPr>
              <a:t>МЕТА</a:t>
            </a:r>
            <a:endParaRPr lang="uk-UA" sz="4000" spc="-1">
              <a:latin typeface="Arial"/>
            </a:endParaRPr>
          </a:p>
        </p:txBody>
      </p:sp>
      <p:sp>
        <p:nvSpPr>
          <p:cNvPr id="253" name="CustomShape 3"/>
          <p:cNvSpPr/>
          <p:nvPr/>
        </p:nvSpPr>
        <p:spPr>
          <a:xfrm>
            <a:off x="1524000" y="332640"/>
            <a:ext cx="9141480" cy="718920"/>
          </a:xfrm>
          <a:prstGeom prst="rect">
            <a:avLst/>
          </a:prstGeom>
          <a:solidFill>
            <a:srgbClr val="4F81BD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uk-UA" sz="3200" b="1" spc="-1">
                <a:solidFill>
                  <a:srgbClr val="FFFFFF"/>
                </a:solidFill>
                <a:latin typeface="Arial"/>
                <a:ea typeface="DejaVu Sans"/>
              </a:rPr>
              <a:t>		            ГЕНДЕРНИЙ ПРОФІЛЬ </a:t>
            </a:r>
            <a:endParaRPr lang="uk-UA" sz="3200" spc="-1">
              <a:latin typeface="Arial"/>
            </a:endParaRPr>
          </a:p>
        </p:txBody>
      </p:sp>
      <p:pic>
        <p:nvPicPr>
          <p:cNvPr id="254" name="Picture 8"/>
          <p:cNvPicPr/>
          <p:nvPr/>
        </p:nvPicPr>
        <p:blipFill>
          <a:blip r:embed="rId2"/>
          <a:stretch/>
        </p:blipFill>
        <p:spPr>
          <a:xfrm>
            <a:off x="1393680" y="-552960"/>
            <a:ext cx="2490480" cy="2490480"/>
          </a:xfrm>
          <a:prstGeom prst="rect">
            <a:avLst/>
          </a:prstGeom>
          <a:ln>
            <a:noFill/>
          </a:ln>
        </p:spPr>
      </p:pic>
      <p:sp>
        <p:nvSpPr>
          <p:cNvPr id="255" name="CustomShape 4"/>
          <p:cNvSpPr/>
          <p:nvPr/>
        </p:nvSpPr>
        <p:spPr>
          <a:xfrm>
            <a:off x="6125160" y="6230160"/>
            <a:ext cx="4570920" cy="45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uk-UA" sz="1200" spc="-1">
                <a:solidFill>
                  <a:srgbClr val="376092"/>
                </a:solidFill>
                <a:latin typeface="Arial"/>
                <a:ea typeface="DejaVu Sans"/>
              </a:rPr>
              <a:t>Служба Віце-прем'єр-міністра з питань європейської та євроатлантичної інтеграції </a:t>
            </a:r>
            <a:r>
              <a:rPr lang="uk-UA" sz="1200" u="sng" spc="-1">
                <a:solidFill>
                  <a:srgbClr val="0000FF"/>
                </a:solidFill>
                <a:latin typeface="Arial"/>
                <a:ea typeface="DejaVu Sans"/>
                <a:hlinkClick r:id="rId3"/>
              </a:rPr>
              <a:t>https://eu-ua.org</a:t>
            </a:r>
            <a:endParaRPr lang="uk-UA" sz="1200" spc="-1">
              <a:latin typeface="Arial"/>
            </a:endParaRPr>
          </a:p>
        </p:txBody>
      </p:sp>
      <p:sp>
        <p:nvSpPr>
          <p:cNvPr id="256" name="CustomShape 5"/>
          <p:cNvSpPr/>
          <p:nvPr/>
        </p:nvSpPr>
        <p:spPr>
          <a:xfrm>
            <a:off x="2460000" y="1167840"/>
            <a:ext cx="8279280" cy="6744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-За останні два роки значно зріс коефіцієнт народжуваності серед жінок вікової групи 15–19 років – від 48,57 у 2016 р. до 78,86 у 2017 р. та 60,67 у першому  півріччі 2018 р.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- Кількість ВІЛ-інфікованих та хворих на СНІД щороку зростає. Чоловіків більше ніж жінок: у 2017 р. – на 113 осіб; у першому півріччі 2018 р. – на 123 особи.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- Кількість чоловіків, померлих від самоушкоджень, більше ніж у 4 рази перевищила кількість жінок. У міських поселеннях самогубств більше майже у 2 рази, ніж у сільській місцевості. У 2017 р. найбільше самогубств скоїли жінки у віці 80-84 роки у міських поселеннях та 40-44 роки і 60-64 роки у сільській місцевості. Чоловіків більше померло від самогубств у віці 30-34 роки та 55-59 роки у містах і 50-54 роки та 60-64 роки у сільській місцевості.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- Чоловіки в середньому в 6 разів частіше помирають від туберкульозу. 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741879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CustomShape 1"/>
          <p:cNvSpPr/>
          <p:nvPr/>
        </p:nvSpPr>
        <p:spPr>
          <a:xfrm>
            <a:off x="3880200" y="419040"/>
            <a:ext cx="6677640" cy="594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uk-UA" sz="4000" spc="-1">
                <a:solidFill>
                  <a:srgbClr val="FFFFFF"/>
                </a:solidFill>
                <a:latin typeface="Calibri"/>
                <a:ea typeface="MS PGothic"/>
              </a:rPr>
              <a:t>МЕТА</a:t>
            </a:r>
            <a:endParaRPr lang="uk-UA" sz="4000" spc="-1">
              <a:latin typeface="Arial"/>
            </a:endParaRPr>
          </a:p>
        </p:txBody>
      </p:sp>
      <p:sp>
        <p:nvSpPr>
          <p:cNvPr id="322" name="CustomShape 2"/>
          <p:cNvSpPr/>
          <p:nvPr/>
        </p:nvSpPr>
        <p:spPr>
          <a:xfrm>
            <a:off x="1524000" y="332640"/>
            <a:ext cx="9141480" cy="718920"/>
          </a:xfrm>
          <a:prstGeom prst="rect">
            <a:avLst/>
          </a:prstGeom>
          <a:solidFill>
            <a:srgbClr val="629DD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uk-UA" spc="-1" dirty="0">
                <a:solidFill>
                  <a:srgbClr val="FFFFFF"/>
                </a:solidFill>
                <a:latin typeface="Calibri"/>
                <a:ea typeface="DejaVu Sans"/>
              </a:rPr>
              <a:t>   </a:t>
            </a:r>
            <a:r>
              <a:rPr lang="en-US" spc="-1" dirty="0">
                <a:solidFill>
                  <a:srgbClr val="FFFFFF"/>
                </a:solidFill>
                <a:latin typeface="Calibri"/>
                <a:ea typeface="DejaVu Sans"/>
              </a:rPr>
              <a:t>                                            </a:t>
            </a:r>
            <a:r>
              <a:rPr lang="uk-UA" sz="3200" spc="-1" dirty="0">
                <a:solidFill>
                  <a:srgbClr val="FFFFFF"/>
                </a:solidFill>
                <a:latin typeface="Calibri"/>
                <a:ea typeface="DejaVu Sans"/>
              </a:rPr>
              <a:t>НАЦІОНАЛЬНІ </a:t>
            </a:r>
            <a:r>
              <a:rPr lang="uk-UA" sz="3200" spc="-1" dirty="0">
                <a:solidFill>
                  <a:srgbClr val="FFFFFF"/>
                </a:solidFill>
                <a:latin typeface="Calibri"/>
                <a:ea typeface="DejaVu Sans"/>
              </a:rPr>
              <a:t>ДОКУМЕНТИ</a:t>
            </a:r>
            <a:endParaRPr lang="uk-UA" sz="3200" spc="-1" dirty="0">
              <a:latin typeface="Arial"/>
            </a:endParaRPr>
          </a:p>
        </p:txBody>
      </p:sp>
      <p:pic>
        <p:nvPicPr>
          <p:cNvPr id="323" name="Picture 8"/>
          <p:cNvPicPr/>
          <p:nvPr/>
        </p:nvPicPr>
        <p:blipFill>
          <a:blip r:embed="rId2"/>
          <a:stretch/>
        </p:blipFill>
        <p:spPr>
          <a:xfrm>
            <a:off x="1539840" y="-552960"/>
            <a:ext cx="2490480" cy="2490480"/>
          </a:xfrm>
          <a:prstGeom prst="rect">
            <a:avLst/>
          </a:prstGeom>
          <a:ln>
            <a:noFill/>
          </a:ln>
        </p:spPr>
      </p:pic>
      <p:sp>
        <p:nvSpPr>
          <p:cNvPr id="324" name="CustomShape 3"/>
          <p:cNvSpPr/>
          <p:nvPr/>
        </p:nvSpPr>
        <p:spPr>
          <a:xfrm>
            <a:off x="2316000" y="2709000"/>
            <a:ext cx="8133840" cy="1879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25" name="CustomShape 4"/>
          <p:cNvSpPr/>
          <p:nvPr/>
        </p:nvSpPr>
        <p:spPr>
          <a:xfrm>
            <a:off x="2582040" y="1224000"/>
            <a:ext cx="7653960" cy="3571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b="1" spc="-1">
                <a:solidFill>
                  <a:srgbClr val="3477B2"/>
                </a:solidFill>
                <a:latin typeface="Arial"/>
                <a:ea typeface="DejaVu Sans"/>
              </a:rPr>
              <a:t>Стратегія впровадження ґендерної рівності на шляху до децентралізації</a:t>
            </a: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lang="uk-UA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i="1" spc="-1">
                <a:solidFill>
                  <a:srgbClr val="000000"/>
                </a:solidFill>
                <a:latin typeface="Arial"/>
                <a:ea typeface="DejaVu Sans"/>
              </a:rPr>
              <a:t>Мета Стратегії </a:t>
            </a:r>
            <a:r>
              <a:rPr lang="uk-UA" b="1" i="1" spc="-1">
                <a:solidFill>
                  <a:srgbClr val="000000"/>
                </a:solidFill>
                <a:latin typeface="Arial"/>
                <a:ea typeface="DejaVu Sans"/>
              </a:rPr>
              <a:t>– </a:t>
            </a:r>
            <a:r>
              <a:rPr lang="uk-UA" i="1" spc="-1">
                <a:solidFill>
                  <a:srgbClr val="000000"/>
                </a:solidFill>
                <a:latin typeface="Arial"/>
                <a:ea typeface="DejaVu Sans"/>
              </a:rPr>
              <a:t>забезпечення рівного доступу жінок та чоловіків до послуг, що надаються на державному та місцевому рівнях, гендерний паритет у прийнятті політичних рішень, що належать до сфери діяльності Мінрегіону та органів місцевого самоврядування</a:t>
            </a: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. </a:t>
            </a:r>
            <a:endParaRPr lang="uk-UA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uk-UA" spc="-1">
                <a:solidFill>
                  <a:srgbClr val="000000"/>
                </a:solidFill>
                <a:latin typeface="Arial"/>
                <a:ea typeface="DejaVu Sans"/>
              </a:rPr>
              <a:t>Міністерство впроваджує Стратегію гендерної рівності Мінрегіону на 2019-2021 роки для врахування принципу гендерної рівності в процесі формування та реалізації:</a:t>
            </a:r>
            <a:endParaRPr lang="uk-UA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 marL="285840" indent="-284760" algn="just">
              <a:buClr>
                <a:srgbClr val="000000"/>
              </a:buClr>
              <a:buFont typeface="Wingdings" charset="2"/>
              <a:buChar char=""/>
            </a:pPr>
            <a:r>
              <a:rPr lang="uk-UA" i="1" u="sng" spc="-1">
                <a:solidFill>
                  <a:srgbClr val="000000"/>
                </a:solidFill>
                <a:latin typeface="Arial"/>
                <a:ea typeface="DejaVu Sans"/>
              </a:rPr>
              <a:t>державної регіональної політики, </a:t>
            </a:r>
            <a:endParaRPr lang="uk-UA" spc="-1">
              <a:latin typeface="Arial"/>
            </a:endParaRPr>
          </a:p>
          <a:p>
            <a:pPr marL="285840" indent="-284760" algn="just">
              <a:buClr>
                <a:srgbClr val="000000"/>
              </a:buClr>
              <a:buFont typeface="Wingdings" charset="2"/>
              <a:buChar char=""/>
            </a:pPr>
            <a:r>
              <a:rPr lang="uk-UA" i="1" u="sng" spc="-1">
                <a:solidFill>
                  <a:srgbClr val="000000"/>
                </a:solidFill>
                <a:latin typeface="Arial"/>
                <a:ea typeface="DejaVu Sans"/>
              </a:rPr>
              <a:t>державної житлової політики, </a:t>
            </a:r>
            <a:endParaRPr lang="uk-UA" spc="-1">
              <a:latin typeface="Arial"/>
            </a:endParaRPr>
          </a:p>
          <a:p>
            <a:pPr marL="285840" indent="-284760" algn="just">
              <a:buClr>
                <a:srgbClr val="000000"/>
              </a:buClr>
              <a:buFont typeface="Wingdings" charset="2"/>
              <a:buChar char=""/>
            </a:pPr>
            <a:r>
              <a:rPr lang="uk-UA" i="1" u="sng" spc="-1">
                <a:solidFill>
                  <a:srgbClr val="000000"/>
                </a:solidFill>
                <a:latin typeface="Arial"/>
                <a:ea typeface="DejaVu Sans"/>
              </a:rPr>
              <a:t>політики у сфері будівництва, </a:t>
            </a:r>
            <a:endParaRPr lang="uk-UA" spc="-1">
              <a:latin typeface="Arial"/>
            </a:endParaRPr>
          </a:p>
          <a:p>
            <a:pPr marL="285840" indent="-284760" algn="just">
              <a:buClr>
                <a:srgbClr val="000000"/>
              </a:buClr>
              <a:buFont typeface="Wingdings" charset="2"/>
              <a:buChar char=""/>
            </a:pPr>
            <a:r>
              <a:rPr lang="uk-UA" i="1" u="sng" spc="-1">
                <a:solidFill>
                  <a:srgbClr val="000000"/>
                </a:solidFill>
                <a:latin typeface="Arial"/>
                <a:ea typeface="DejaVu Sans"/>
              </a:rPr>
              <a:t>архітектури та містобудування </a:t>
            </a:r>
            <a:endParaRPr lang="uk-UA" spc="-1">
              <a:latin typeface="Arial"/>
            </a:endParaRPr>
          </a:p>
          <a:p>
            <a:pPr marL="285840" indent="-284760" algn="just">
              <a:buClr>
                <a:srgbClr val="000000"/>
              </a:buClr>
              <a:buFont typeface="Wingdings" charset="2"/>
              <a:buChar char=""/>
            </a:pPr>
            <a:r>
              <a:rPr lang="uk-UA" i="1" u="sng" spc="-1">
                <a:solidFill>
                  <a:srgbClr val="000000"/>
                </a:solidFill>
                <a:latin typeface="Arial"/>
                <a:ea typeface="DejaVu Sans"/>
              </a:rPr>
              <a:t>житлово-комунального господарства. </a:t>
            </a:r>
            <a:endParaRPr lang="uk-UA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</p:txBody>
      </p:sp>
      <p:sp>
        <p:nvSpPr>
          <p:cNvPr id="326" name="CustomShape 5"/>
          <p:cNvSpPr/>
          <p:nvPr/>
        </p:nvSpPr>
        <p:spPr>
          <a:xfrm>
            <a:off x="2197920" y="4602600"/>
            <a:ext cx="8370000" cy="1623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906996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CustomShape 1"/>
          <p:cNvSpPr/>
          <p:nvPr/>
        </p:nvSpPr>
        <p:spPr>
          <a:xfrm>
            <a:off x="3880200" y="419040"/>
            <a:ext cx="6677640" cy="594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uk-UA" sz="4000" spc="-1">
                <a:solidFill>
                  <a:srgbClr val="FFFFFF"/>
                </a:solidFill>
                <a:latin typeface="Calibri"/>
                <a:ea typeface="MS PGothic"/>
              </a:rPr>
              <a:t>МЕТА</a:t>
            </a:r>
            <a:endParaRPr lang="uk-UA" sz="4000" spc="-1">
              <a:latin typeface="Arial"/>
            </a:endParaRPr>
          </a:p>
        </p:txBody>
      </p:sp>
      <p:sp>
        <p:nvSpPr>
          <p:cNvPr id="328" name="CustomShape 2"/>
          <p:cNvSpPr/>
          <p:nvPr/>
        </p:nvSpPr>
        <p:spPr>
          <a:xfrm>
            <a:off x="1524000" y="332640"/>
            <a:ext cx="9141480" cy="718920"/>
          </a:xfrm>
          <a:prstGeom prst="rect">
            <a:avLst/>
          </a:prstGeom>
          <a:solidFill>
            <a:srgbClr val="629DD1"/>
          </a:solidFill>
          <a:ln w="255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uk-UA" spc="-1">
                <a:solidFill>
                  <a:srgbClr val="FFFFFF"/>
                </a:solidFill>
                <a:latin typeface="Calibri"/>
                <a:ea typeface="DejaVu Sans"/>
              </a:rPr>
              <a:t>						</a:t>
            </a:r>
            <a:endParaRPr lang="uk-UA" spc="-1">
              <a:latin typeface="Arial"/>
            </a:endParaRPr>
          </a:p>
        </p:txBody>
      </p:sp>
      <p:pic>
        <p:nvPicPr>
          <p:cNvPr id="329" name="Picture 8"/>
          <p:cNvPicPr/>
          <p:nvPr/>
        </p:nvPicPr>
        <p:blipFill>
          <a:blip r:embed="rId2"/>
          <a:stretch/>
        </p:blipFill>
        <p:spPr>
          <a:xfrm>
            <a:off x="1539840" y="-552960"/>
            <a:ext cx="2490480" cy="2490480"/>
          </a:xfrm>
          <a:prstGeom prst="rect">
            <a:avLst/>
          </a:prstGeom>
          <a:ln>
            <a:noFill/>
          </a:ln>
        </p:spPr>
      </p:pic>
      <p:sp>
        <p:nvSpPr>
          <p:cNvPr id="330" name="CustomShape 3"/>
          <p:cNvSpPr/>
          <p:nvPr/>
        </p:nvSpPr>
        <p:spPr>
          <a:xfrm>
            <a:off x="4836000" y="504000"/>
            <a:ext cx="2554920" cy="443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uk-UA" sz="2800" spc="-1">
                <a:solidFill>
                  <a:srgbClr val="FFFFFF"/>
                </a:solidFill>
                <a:latin typeface="Calibri"/>
                <a:ea typeface="MS PGothic"/>
              </a:rPr>
              <a:t>РЕЗУЛЬТАТИ</a:t>
            </a:r>
            <a:endParaRPr lang="uk-UA" sz="2800" spc="-1">
              <a:latin typeface="Arial"/>
            </a:endParaRPr>
          </a:p>
        </p:txBody>
      </p:sp>
      <p:sp>
        <p:nvSpPr>
          <p:cNvPr id="331" name="CustomShape 4"/>
          <p:cNvSpPr/>
          <p:nvPr/>
        </p:nvSpPr>
        <p:spPr>
          <a:xfrm>
            <a:off x="2605800" y="1236960"/>
            <a:ext cx="7774200" cy="4667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85840" indent="-284760">
              <a:buClr>
                <a:srgbClr val="1F5FA0"/>
              </a:buClr>
              <a:buFont typeface="Wingdings" charset="2"/>
              <a:buChar char=""/>
            </a:pPr>
            <a:r>
              <a:rPr lang="uk-UA" b="1" spc="-1">
                <a:solidFill>
                  <a:srgbClr val="1F5FA0"/>
                </a:solidFill>
                <a:latin typeface="Arial"/>
                <a:ea typeface="DejaVu Sans"/>
              </a:rPr>
              <a:t>Врахування голосу жінок, у тому числі жінок ВПО, жінок з інвалідністю, самотніх матерів, які постраждали від конфлікту, жінок-ветеранів, є частиною офіційних механізмів імплементації та регулярно відбуваються консультації щодо існуючих потреб і пріоритетів;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 marL="285840" indent="-284760">
              <a:buClr>
                <a:srgbClr val="1F5FA0"/>
              </a:buClr>
              <a:buFont typeface="Wingdings" charset="2"/>
              <a:buChar char=""/>
            </a:pPr>
            <a:r>
              <a:rPr lang="uk-UA" b="1" spc="-1">
                <a:solidFill>
                  <a:srgbClr val="1F5FA0"/>
                </a:solidFill>
                <a:latin typeface="Arial"/>
                <a:ea typeface="DejaVu Sans"/>
              </a:rPr>
              <a:t>Забезпечується активізація участі жінок у розробці та впровадженні політики у сфері миротворення та відновлення, щоб останні могли мати більший вплив і більшою мірою відповідати потребам; 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 marL="285840" indent="-284760">
              <a:buClr>
                <a:srgbClr val="1F5FA0"/>
              </a:buClr>
              <a:buFont typeface="Wingdings" charset="2"/>
              <a:buChar char=""/>
            </a:pPr>
            <a:r>
              <a:rPr lang="uk-UA" b="1" spc="-1">
                <a:solidFill>
                  <a:srgbClr val="1F5FA0"/>
                </a:solidFill>
                <a:latin typeface="Arial"/>
                <a:ea typeface="DejaVu Sans"/>
              </a:rPr>
              <a:t>Жінки та дівчата (у тому числі, жінки з вразливих груп) мають доступ до прийняття рішень та розробки  стратегії та інших документів;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 marL="285840" indent="-284760">
              <a:buClr>
                <a:srgbClr val="1F5FA0"/>
              </a:buClr>
              <a:buFont typeface="Wingdings" charset="2"/>
              <a:buChar char=""/>
            </a:pPr>
            <a:r>
              <a:rPr lang="uk-UA" b="1" spc="-1">
                <a:solidFill>
                  <a:srgbClr val="1F5FA0"/>
                </a:solidFill>
                <a:latin typeface="Arial"/>
                <a:ea typeface="DejaVu Sans"/>
              </a:rPr>
              <a:t>Жінки та дівчата (у тому числі, жінки з вразливих груп) беруть участь у  реалізації стратегії та інших документів. </a:t>
            </a: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  <a:p>
            <a:pPr>
              <a:lnSpc>
                <a:spcPct val="100000"/>
              </a:lnSpc>
            </a:pPr>
            <a:endParaRPr lang="uk-UA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23475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607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548</Words>
  <Application>Microsoft Office PowerPoint</Application>
  <PresentationFormat>Широкоэкранный</PresentationFormat>
  <Paragraphs>58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Microsoft YaHei</vt:lpstr>
      <vt:lpstr>MS PGothic</vt:lpstr>
      <vt:lpstr>Arial</vt:lpstr>
      <vt:lpstr>Calibri</vt:lpstr>
      <vt:lpstr>Calibri Light</vt:lpstr>
      <vt:lpstr>DejaVu Sans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PC-9</dc:creator>
  <cp:lastModifiedBy>PC-9</cp:lastModifiedBy>
  <cp:revision>2</cp:revision>
  <dcterms:created xsi:type="dcterms:W3CDTF">2019-09-10T07:46:32Z</dcterms:created>
  <dcterms:modified xsi:type="dcterms:W3CDTF">2019-09-10T08:01:06Z</dcterms:modified>
</cp:coreProperties>
</file>