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5" d="100"/>
          <a:sy n="95" d="100"/>
        </p:scale>
        <p:origin x="96" y="4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73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4018924731641002E-2"/>
          <c:y val="3.7276762391409346E-3"/>
          <c:w val="0.9859810759209916"/>
          <c:h val="0.9878221186364104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explosion val="7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1CD0-45D4-B71F-BF789F9F8E65}"/>
              </c:ext>
            </c:extLst>
          </c:dPt>
          <c:dPt>
            <c:idx val="1"/>
            <c:bubble3D val="0"/>
            <c:explosion val="15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1CD0-45D4-B71F-BF789F9F8E65}"/>
              </c:ext>
            </c:extLst>
          </c:dPt>
          <c:dPt>
            <c:idx val="2"/>
            <c:bubble3D val="0"/>
            <c:explosion val="8"/>
            <c:spPr>
              <a:solidFill>
                <a:srgbClr val="92D05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1CD0-45D4-B71F-BF789F9F8E65}"/>
              </c:ext>
            </c:extLst>
          </c:dPt>
          <c:dLbls>
            <c:dLbl>
              <c:idx val="0"/>
              <c:layout>
                <c:manualLayout>
                  <c:x val="3.9527434466757695E-2"/>
                  <c:y val="-0.1112351604090664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baseline="0" dirty="0" smtClean="0"/>
                      <a:t>державні </a:t>
                    </a:r>
                    <a:r>
                      <a:rPr lang="ru-RU" baseline="0" dirty="0" smtClean="0"/>
                      <a:t>економічно- </a:t>
                    </a:r>
                    <a:r>
                      <a:rPr lang="ru-RU" baseline="0" dirty="0" smtClean="0"/>
                      <a:t>активні підприємства</a:t>
                    </a:r>
                  </a:p>
                  <a:p>
                    <a:pPr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aseline="0" dirty="0" smtClean="0"/>
                      <a:t>58%</a:t>
                    </a:r>
                    <a:endParaRPr lang="ru-RU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CD0-45D4-B71F-BF789F9F8E65}"/>
                </c:ext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baseline="0" dirty="0" smtClean="0"/>
                      <a:t>комунальні </a:t>
                    </a:r>
                    <a:r>
                      <a:rPr lang="ru-RU" baseline="0" dirty="0" smtClean="0"/>
                      <a:t>економічно- </a:t>
                    </a:r>
                    <a:r>
                      <a:rPr lang="ru-RU" baseline="0" dirty="0" smtClean="0"/>
                      <a:t>активні підприємства </a:t>
                    </a:r>
                  </a:p>
                  <a:p>
                    <a:pPr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aseline="0" dirty="0" smtClean="0"/>
                      <a:t>7%</a:t>
                    </a:r>
                    <a:endParaRPr lang="ru-RU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1CD0-45D4-B71F-BF789F9F8E65}"/>
                </c:ext>
              </c:extLst>
            </c:dLbl>
            <c:dLbl>
              <c:idx val="2"/>
              <c:layout>
                <c:manualLayout>
                  <c:x val="-1.7773023027411915E-2"/>
                  <c:y val="8.261571692417070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dirty="0" smtClean="0"/>
                      <a:t>інші</a:t>
                    </a:r>
                    <a:r>
                      <a:rPr lang="ru-RU" baseline="0" dirty="0" smtClean="0"/>
                      <a:t> економічно- </a:t>
                    </a:r>
                    <a:r>
                      <a:rPr lang="ru-RU" baseline="0" dirty="0" smtClean="0"/>
                      <a:t>активні підприємства</a:t>
                    </a:r>
                  </a:p>
                  <a:p>
                    <a:pPr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aseline="0" dirty="0" smtClean="0"/>
                      <a:t>35%</a:t>
                    </a:r>
                    <a:endParaRPr lang="ru-RU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911722645320217"/>
                      <c:h val="0.2040678708517284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1CD0-45D4-B71F-BF789F9F8E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spc="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державні економічно активні під-ва</c:v>
                </c:pt>
                <c:pt idx="1">
                  <c:v>комунальні економічно активні під-ва</c:v>
                </c:pt>
                <c:pt idx="2">
                  <c:v>інші економічно активні під-ва</c:v>
                </c:pt>
              </c:strCache>
            </c:strRef>
          </c:cat>
          <c:val>
            <c:numRef>
              <c:f>Лист1!$B$2:$B$4</c:f>
              <c:numCache>
                <c:formatCode>0.0</c:formatCode>
                <c:ptCount val="3"/>
                <c:pt idx="0">
                  <c:v>75893.399999999994</c:v>
                </c:pt>
                <c:pt idx="1">
                  <c:v>8924.2999999999993</c:v>
                </c:pt>
                <c:pt idx="2">
                  <c:v>46195.1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D0-45D4-B71F-BF789F9F8E65}"/>
            </c:ext>
          </c:extLst>
        </c:ser>
        <c:dLbls>
          <c:dLblPos val="outEnd"/>
          <c:showLegendKey val="0"/>
          <c:showVal val="1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>
      <a:softEdge rad="25400"/>
    </a:effectLst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917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6877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3661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9702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874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2186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713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049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681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100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8302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47F55-83D1-4525-80F2-FC7C817FA414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48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821576963"/>
              </p:ext>
            </p:extLst>
          </p:nvPr>
        </p:nvGraphicFramePr>
        <p:xfrm>
          <a:off x="894303" y="1273323"/>
          <a:ext cx="10548515" cy="53786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2475432" y="319906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заборгованості з виплати заробітної плати за організаційно-правовими формами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 </a:t>
            </a:r>
          </a:p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станом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01.05.2021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08384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31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Юля</dc:creator>
  <cp:lastModifiedBy>Юля</cp:lastModifiedBy>
  <cp:revision>7</cp:revision>
  <dcterms:created xsi:type="dcterms:W3CDTF">2021-06-09T13:31:01Z</dcterms:created>
  <dcterms:modified xsi:type="dcterms:W3CDTF">2021-06-10T07:22:17Z</dcterms:modified>
</cp:coreProperties>
</file>