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95" r:id="rId3"/>
    <p:sldId id="301" r:id="rId4"/>
    <p:sldId id="302" r:id="rId5"/>
    <p:sldId id="314" r:id="rId6"/>
    <p:sldId id="303" r:id="rId7"/>
    <p:sldId id="306" r:id="rId8"/>
    <p:sldId id="315" r:id="rId9"/>
    <p:sldId id="308" r:id="rId10"/>
    <p:sldId id="307" r:id="rId11"/>
    <p:sldId id="309" r:id="rId12"/>
    <p:sldId id="310" r:id="rId13"/>
    <p:sldId id="304" r:id="rId14"/>
    <p:sldId id="311" r:id="rId15"/>
    <p:sldId id="313" r:id="rId16"/>
    <p:sldId id="312" r:id="rId17"/>
  </p:sldIdLst>
  <p:sldSz cx="12192000" cy="6858000"/>
  <p:notesSz cx="9925050" cy="67929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39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1" autoAdjust="0"/>
    <p:restoredTop sz="94348" autoAdjust="0"/>
  </p:normalViewPr>
  <p:slideViewPr>
    <p:cSldViewPr>
      <p:cViewPr varScale="1">
        <p:scale>
          <a:sx n="105" d="100"/>
          <a:sy n="105" d="100"/>
        </p:scale>
        <p:origin x="720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02" y="-666"/>
      </p:cViewPr>
      <p:guideLst>
        <p:guide orient="horz" pos="2139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437" cy="341074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026" y="0"/>
            <a:ext cx="4301437" cy="341074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AF8028F4-D5E2-42BB-B659-940F294973BE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1840"/>
            <a:ext cx="4301437" cy="341073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026" y="6451840"/>
            <a:ext cx="4301437" cy="341073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B961432D-E909-4D89-AD79-C914C1FF5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3749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437" cy="341074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026" y="0"/>
            <a:ext cx="4301437" cy="341074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91B471A6-7E60-491D-BBC0-D76F3A61576E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352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030" y="3269546"/>
            <a:ext cx="7940991" cy="2674650"/>
          </a:xfrm>
          <a:prstGeom prst="rect">
            <a:avLst/>
          </a:prstGeom>
        </p:spPr>
        <p:txBody>
          <a:bodyPr vert="horz" lIns="91403" tIns="45702" rIns="91403" bIns="4570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1840"/>
            <a:ext cx="4301437" cy="341073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026" y="6451840"/>
            <a:ext cx="4301437" cy="341073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68BADD6A-A7A4-46DC-B1AD-19AB8ED665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926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095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138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8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17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67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74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45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782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392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1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63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5A170-F3FC-4B27-B95A-A643A5CAB414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FCA34-A77E-41D6-A143-66DA730E2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221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5.png"/>
          <p:cNvPicPr>
            <a:picLocks noChangeAspect="1"/>
          </p:cNvPicPr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084" y="2055995"/>
            <a:ext cx="11715832" cy="39652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103" name="Picture 5" descr="33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8368" y="-243408"/>
            <a:ext cx="3276600" cy="115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 descr="Рисунок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3352" y="260414"/>
            <a:ext cx="1028688" cy="1080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452398" y="2500306"/>
            <a:ext cx="11215766" cy="333947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РЕЗУЛЬТАТИ ДОСЛІДЖЕННЯ ДЛЯ ВИЗНАЧЕННЯ СМАРТ-СПЕЦІАЛІЗАЦІЇ ЛУГАНСЬКОЇ ОБЛАСТІ</a:t>
            </a:r>
          </a:p>
        </p:txBody>
      </p:sp>
      <p:sp>
        <p:nvSpPr>
          <p:cNvPr id="17" name="object 4"/>
          <p:cNvSpPr/>
          <p:nvPr/>
        </p:nvSpPr>
        <p:spPr>
          <a:xfrm>
            <a:off x="1991544" y="231431"/>
            <a:ext cx="522504" cy="4441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523343" y="781022"/>
            <a:ext cx="61206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ДЕПАРТАМЕНТ ЕКОНОМІЧНОГО РОЗВИТКУ, </a:t>
            </a:r>
            <a:r>
              <a:rPr lang="uk-UA" sz="16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ЗОВНІШНЬОЕКОНОМІЧНОЇ ДІЯЛЬНОСТІ ТА </a:t>
            </a:r>
            <a:r>
              <a:rPr lang="uk-UA" sz="16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ТУРИЗМУ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r>
              <a:rPr lang="uk-UA" sz="16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ЛУГАНСЬКОЇ ОБЛАСНОЇ ДЕРЖАВНОЇ АДМІНІСТРАЦІЇ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0" name="Рисунок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3343" y="274221"/>
            <a:ext cx="468201" cy="5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1481027" y="274221"/>
            <a:ext cx="0" cy="1057835"/>
          </a:xfrm>
          <a:prstGeom prst="line">
            <a:avLst/>
          </a:prstGeom>
          <a:ln w="25400">
            <a:solidFill>
              <a:srgbClr val="333300">
                <a:alpha val="8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899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-333420" y="0"/>
            <a:ext cx="11930146" cy="928694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  <a:buNone/>
              <a:tabLst>
                <a:tab pos="360363" algn="l"/>
                <a:tab pos="817563" algn="l"/>
              </a:tabLst>
            </a:pPr>
            <a:r>
              <a:rPr lang="ru-RU" sz="3600" b="1" dirty="0" smtClean="0">
                <a:solidFill>
                  <a:srgbClr val="002060"/>
                </a:solidFill>
              </a:rPr>
              <a:t>ДИНАМІЧНИЙ АНАЛІЗ </a:t>
            </a:r>
            <a:r>
              <a:rPr lang="ru-RU" sz="3600" b="1" dirty="0" smtClean="0">
                <a:solidFill>
                  <a:srgbClr val="002060"/>
                </a:solidFill>
              </a:rPr>
              <a:t>(</a:t>
            </a:r>
            <a:r>
              <a:rPr lang="uk-UA" sz="3600" b="1" dirty="0" smtClean="0">
                <a:solidFill>
                  <a:srgbClr val="002060"/>
                </a:solidFill>
              </a:rPr>
              <a:t>обидва</a:t>
            </a:r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r>
              <a:rPr lang="uk-UA" sz="3600" b="1" dirty="0" smtClean="0">
                <a:solidFill>
                  <a:srgbClr val="002060"/>
                </a:solidFill>
              </a:rPr>
              <a:t>критерія</a:t>
            </a:r>
            <a:r>
              <a:rPr lang="ru-RU" sz="3600" b="1" dirty="0" smtClean="0">
                <a:solidFill>
                  <a:srgbClr val="002060"/>
                </a:solidFill>
              </a:rPr>
              <a:t>)</a:t>
            </a:r>
            <a:endParaRPr lang="ru-RU" sz="3600" dirty="0" smtClean="0">
              <a:solidFill>
                <a:srgbClr val="002060"/>
              </a:solidFill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238084" y="785794"/>
            <a:ext cx="11715832" cy="5578452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Поєднання результатів за двома критеріями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(зміна кількості зайнятих і середньої заробітної плати) ‒ в </a:t>
            </a:r>
            <a:r>
              <a:rPr lang="uk-UA" altLang="ru-RU" sz="2400" b="1" dirty="0" smtClean="0">
                <a:solidFill>
                  <a:srgbClr val="C00000"/>
                </a:solidFill>
              </a:rPr>
              <a:t>23 галузях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, що складає </a:t>
            </a:r>
            <a:r>
              <a:rPr lang="uk-UA" altLang="ru-RU" sz="2400" b="1" dirty="0" smtClean="0">
                <a:solidFill>
                  <a:srgbClr val="C00000"/>
                </a:solidFill>
              </a:rPr>
              <a:t>10,0 %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загальної зайнятості в області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. З них зайняті тільки в 7 галузях  складають більше 0,5%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загальної зайнятості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:</a:t>
            </a:r>
          </a:p>
          <a:p>
            <a:pPr marL="536575">
              <a:spcBef>
                <a:spcPts val="1200"/>
              </a:spcBef>
              <a:tabLst>
                <a:tab pos="536575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10.5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Виробництво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 молочних продуктів</a:t>
            </a:r>
          </a:p>
          <a:p>
            <a:pPr marL="536575">
              <a:spcBef>
                <a:spcPts val="1200"/>
              </a:spcBef>
              <a:tabLst>
                <a:tab pos="536575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17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Виробництво паперу і паперових виробів</a:t>
            </a:r>
            <a:endParaRPr lang="uk-UA" altLang="ru-RU" sz="24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536575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23.1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Виробництво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 скла і виробів зі скла </a:t>
            </a:r>
          </a:p>
          <a:p>
            <a:pPr marL="536575">
              <a:spcBef>
                <a:spcPts val="1200"/>
              </a:spcBef>
              <a:tabLst>
                <a:tab pos="536575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35.3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Постачання пари, гарячої води і кондиційованого повітря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;</a:t>
            </a:r>
          </a:p>
          <a:p>
            <a:pPr marL="536575">
              <a:spcBef>
                <a:spcPts val="1200"/>
              </a:spcBef>
              <a:tabLst>
                <a:tab pos="536575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46.3 Оптова торгівля продуктами харчування, напоями і тютюновими виробами</a:t>
            </a:r>
          </a:p>
          <a:p>
            <a:pPr marL="536575">
              <a:spcBef>
                <a:spcPts val="1200"/>
              </a:spcBef>
              <a:tabLst>
                <a:tab pos="536575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68.2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Надання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 в оренду і експлуатацію власного або орендованого нерухомого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 майна</a:t>
            </a:r>
            <a:endParaRPr lang="uk-UA" altLang="ru-RU" sz="24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536575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71.1 Діяльність в сфері архітектури и інжинірингу, надання послуг технічного консультування</a:t>
            </a:r>
            <a:endParaRPr lang="uk-UA" altLang="ru-RU" sz="2400" b="1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0" y="0"/>
            <a:ext cx="11930146" cy="1285860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None/>
              <a:tabLst>
                <a:tab pos="817563" algn="l"/>
              </a:tabLst>
            </a:pPr>
            <a:r>
              <a:rPr lang="ru-RU" sz="3600" b="1" dirty="0" smtClean="0">
                <a:solidFill>
                  <a:srgbClr val="002060"/>
                </a:solidFill>
              </a:rPr>
              <a:t>РЕЗУЛЬТАТИ СТАТИЧНОГО І</a:t>
            </a:r>
            <a:r>
              <a:rPr lang="ru-RU" sz="3600" b="1" dirty="0" smtClean="0">
                <a:solidFill>
                  <a:srgbClr val="002060"/>
                </a:solidFill>
              </a:rPr>
              <a:t/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ДИНАМІЧНОГО АНАЛІЗУ</a:t>
            </a:r>
            <a:endParaRPr lang="ru-RU" sz="3600" b="1" dirty="0" smtClean="0">
              <a:solidFill>
                <a:srgbClr val="002060"/>
              </a:solidFill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0" y="1428736"/>
            <a:ext cx="12192000" cy="4901344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3200" b="1" dirty="0" smtClean="0">
                <a:solidFill>
                  <a:srgbClr val="002060"/>
                </a:solidFill>
              </a:rPr>
              <a:t>Поєднання результатів за двома критеріями </a:t>
            </a:r>
            <a:r>
              <a:rPr lang="uk-UA" altLang="ru-RU" sz="3200" b="1" dirty="0" smtClean="0">
                <a:solidFill>
                  <a:srgbClr val="002060"/>
                </a:solidFill>
              </a:rPr>
              <a:t>статичного і динамічного аналізу ‒ виявлено в </a:t>
            </a:r>
            <a:r>
              <a:rPr lang="uk-UA" altLang="ru-RU" sz="3200" b="1" dirty="0" smtClean="0">
                <a:solidFill>
                  <a:srgbClr val="C00000"/>
                </a:solidFill>
              </a:rPr>
              <a:t>3 галузях</a:t>
            </a:r>
            <a:r>
              <a:rPr lang="uk-UA" altLang="ru-RU" sz="3200" b="1" dirty="0" smtClean="0">
                <a:solidFill>
                  <a:srgbClr val="002060"/>
                </a:solidFill>
              </a:rPr>
              <a:t>,  що складає </a:t>
            </a:r>
            <a:r>
              <a:rPr lang="uk-UA" altLang="ru-RU" sz="3200" b="1" dirty="0" smtClean="0">
                <a:solidFill>
                  <a:srgbClr val="C00000"/>
                </a:solidFill>
              </a:rPr>
              <a:t>4,9 % </a:t>
            </a:r>
            <a:r>
              <a:rPr lang="uk-UA" altLang="ru-RU" sz="3200" b="1" dirty="0">
                <a:solidFill>
                  <a:srgbClr val="002060"/>
                </a:solidFill>
              </a:rPr>
              <a:t>загальної зайнятості в </a:t>
            </a:r>
            <a:r>
              <a:rPr lang="uk-UA" altLang="ru-RU" sz="3200" b="1" dirty="0" smtClean="0">
                <a:solidFill>
                  <a:srgbClr val="002060"/>
                </a:solidFill>
              </a:rPr>
              <a:t>області</a:t>
            </a:r>
            <a:r>
              <a:rPr lang="uk-UA" altLang="ru-RU" sz="3200" b="1" dirty="0" smtClean="0">
                <a:solidFill>
                  <a:srgbClr val="002060"/>
                </a:solidFill>
              </a:rPr>
              <a:t>:</a:t>
            </a:r>
          </a:p>
          <a:p>
            <a:pPr marL="712788">
              <a:spcBef>
                <a:spcPts val="1200"/>
              </a:spcBef>
              <a:tabLst>
                <a:tab pos="536575" algn="l"/>
                <a:tab pos="817563" algn="l"/>
              </a:tabLst>
            </a:pPr>
            <a:r>
              <a:rPr lang="uk-UA" altLang="ru-RU" sz="3200" b="1" dirty="0" smtClean="0">
                <a:solidFill>
                  <a:srgbClr val="002060"/>
                </a:solidFill>
              </a:rPr>
              <a:t>17 </a:t>
            </a:r>
            <a:r>
              <a:rPr lang="uk-UA" altLang="ru-RU" sz="3200" b="1" dirty="0" smtClean="0">
                <a:solidFill>
                  <a:srgbClr val="002060"/>
                </a:solidFill>
              </a:rPr>
              <a:t>Виробництво паперу і паперових виробів</a:t>
            </a:r>
          </a:p>
          <a:p>
            <a:pPr marL="712788">
              <a:spcBef>
                <a:spcPts val="1200"/>
              </a:spcBef>
              <a:tabLst>
                <a:tab pos="536575" algn="l"/>
                <a:tab pos="817563" algn="l"/>
              </a:tabLst>
            </a:pPr>
            <a:endParaRPr lang="uk-UA" altLang="ru-RU" sz="1600" b="1" dirty="0" smtClean="0">
              <a:solidFill>
                <a:srgbClr val="002060"/>
              </a:solidFill>
            </a:endParaRPr>
          </a:p>
          <a:p>
            <a:pPr marL="712788">
              <a:spcBef>
                <a:spcPts val="1200"/>
              </a:spcBef>
              <a:tabLst>
                <a:tab pos="536575" algn="l"/>
                <a:tab pos="817563" algn="l"/>
              </a:tabLst>
            </a:pPr>
            <a:r>
              <a:rPr lang="uk-UA" altLang="ru-RU" sz="3200" b="1" dirty="0" smtClean="0">
                <a:solidFill>
                  <a:srgbClr val="002060"/>
                </a:solidFill>
              </a:rPr>
              <a:t>35.3 </a:t>
            </a:r>
            <a:r>
              <a:rPr lang="uk-UA" altLang="ru-RU" sz="3200" b="1" dirty="0" smtClean="0">
                <a:solidFill>
                  <a:srgbClr val="002060"/>
                </a:solidFill>
              </a:rPr>
              <a:t>Постачання пари, гарячої води і кондиційованого повітря</a:t>
            </a:r>
            <a:r>
              <a:rPr lang="uk-UA" altLang="ru-RU" sz="3200" b="1" dirty="0" smtClean="0">
                <a:solidFill>
                  <a:srgbClr val="002060"/>
                </a:solidFill>
              </a:rPr>
              <a:t>;</a:t>
            </a:r>
          </a:p>
          <a:p>
            <a:pPr marL="712788">
              <a:spcBef>
                <a:spcPts val="1200"/>
              </a:spcBef>
              <a:tabLst>
                <a:tab pos="536575" algn="l"/>
                <a:tab pos="817563" algn="l"/>
              </a:tabLst>
            </a:pPr>
            <a:endParaRPr lang="uk-UA" altLang="ru-RU" sz="1600" b="1" dirty="0" smtClean="0">
              <a:solidFill>
                <a:srgbClr val="002060"/>
              </a:solidFill>
            </a:endParaRPr>
          </a:p>
          <a:p>
            <a:pPr marL="712788">
              <a:spcBef>
                <a:spcPts val="1200"/>
              </a:spcBef>
              <a:tabLst>
                <a:tab pos="536575" algn="l"/>
                <a:tab pos="817563" algn="l"/>
              </a:tabLst>
            </a:pPr>
            <a:r>
              <a:rPr lang="uk-UA" altLang="ru-RU" sz="3200" b="1" dirty="0" smtClean="0">
                <a:solidFill>
                  <a:srgbClr val="002060"/>
                </a:solidFill>
              </a:rPr>
              <a:t>71.1 </a:t>
            </a:r>
            <a:r>
              <a:rPr lang="uk-UA" altLang="ru-RU" sz="3200" b="1" dirty="0" smtClean="0">
                <a:solidFill>
                  <a:srgbClr val="002060"/>
                </a:solidFill>
              </a:rPr>
              <a:t>Діяльність в сфері архітектури и інжинірингу, надання послуг технічного консультування</a:t>
            </a:r>
            <a:endParaRPr lang="uk-UA" altLang="ru-RU" sz="3200" b="1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023902" y="116768"/>
            <a:ext cx="9858444" cy="883340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tabLst>
                <a:tab pos="879279" algn="l"/>
              </a:tabLst>
            </a:pPr>
            <a:r>
              <a:rPr lang="uk-UA" altLang="ru-RU" sz="4000" b="1" dirty="0" smtClean="0">
                <a:solidFill>
                  <a:srgbClr val="002060"/>
                </a:solidFill>
              </a:rPr>
              <a:t>І</a:t>
            </a:r>
            <a:r>
              <a:rPr lang="uk-UA" altLang="ru-RU" sz="4000" b="1" dirty="0" smtClean="0">
                <a:solidFill>
                  <a:srgbClr val="002060"/>
                </a:solidFill>
              </a:rPr>
              <a:t>ННОВАЦІЙНИЙ ПОТЕНЦІАЛ</a:t>
            </a:r>
            <a:endParaRPr lang="uk-UA" altLang="ru-RU" sz="40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523836" y="1000108"/>
            <a:ext cx="11072890" cy="4562790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3600" b="1" dirty="0" smtClean="0">
                <a:solidFill>
                  <a:srgbClr val="002060"/>
                </a:solidFill>
              </a:rPr>
              <a:t>Використані статистичні дані для галузей по КВЕД B-E за 2014-2016 рр. щодо питомої ваги підприємств, які ввели наступні типи інновацій (2 і більше типів):</a:t>
            </a:r>
          </a:p>
          <a:p>
            <a:pPr marL="536575"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3600" b="1" dirty="0" smtClean="0">
                <a:solidFill>
                  <a:srgbClr val="002060"/>
                </a:solidFill>
              </a:rPr>
              <a:t>інноваційні продукти</a:t>
            </a:r>
          </a:p>
          <a:p>
            <a:pPr marL="536575"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3600" b="1" dirty="0" smtClean="0">
                <a:solidFill>
                  <a:srgbClr val="002060"/>
                </a:solidFill>
              </a:rPr>
              <a:t>інноваційні процеси</a:t>
            </a:r>
          </a:p>
          <a:p>
            <a:pPr marL="536575"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3600" b="1" dirty="0" smtClean="0">
                <a:solidFill>
                  <a:srgbClr val="002060"/>
                </a:solidFill>
              </a:rPr>
              <a:t>організаційні інновації</a:t>
            </a:r>
          </a:p>
          <a:p>
            <a:pPr marL="536575"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3600" b="1" dirty="0" smtClean="0">
                <a:solidFill>
                  <a:srgbClr val="002060"/>
                </a:solidFill>
              </a:rPr>
              <a:t>маркетингові інновації</a:t>
            </a:r>
            <a:endParaRPr lang="uk-UA" altLang="ru-RU" sz="3600" b="1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164" y="-71485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023902" y="116768"/>
            <a:ext cx="9858444" cy="1097654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tabLst>
                <a:tab pos="879279" algn="l"/>
              </a:tabLst>
            </a:pPr>
            <a:r>
              <a:rPr lang="uk-UA" altLang="ru-RU" sz="4000" b="1" dirty="0" smtClean="0">
                <a:solidFill>
                  <a:srgbClr val="002060"/>
                </a:solidFill>
              </a:rPr>
              <a:t>ГАЛУЗІ З </a:t>
            </a:r>
            <a:r>
              <a:rPr lang="uk-UA" altLang="ru-RU" sz="4000" b="1" dirty="0" smtClean="0">
                <a:solidFill>
                  <a:srgbClr val="002060"/>
                </a:solidFill>
              </a:rPr>
              <a:t>ІННОВАЦІЙНИМ ПОТЕНЦІАЛОМ</a:t>
            </a:r>
            <a:endParaRPr lang="ru-RU" altLang="ru-RU" sz="40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509510" y="1148501"/>
            <a:ext cx="11072890" cy="6040117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Відібрано </a:t>
            </a:r>
            <a:r>
              <a:rPr lang="uk-UA" altLang="ru-RU" sz="2400" b="1" dirty="0" smtClean="0">
                <a:solidFill>
                  <a:srgbClr val="C00000"/>
                </a:solidFill>
              </a:rPr>
              <a:t>9 галузей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, в яких зайнято </a:t>
            </a:r>
            <a:r>
              <a:rPr lang="uk-UA" altLang="ru-RU" sz="2400" b="1" dirty="0" smtClean="0">
                <a:solidFill>
                  <a:srgbClr val="C00000"/>
                </a:solidFill>
              </a:rPr>
              <a:t>18,8 %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 від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загальної зайнятості в області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:</a:t>
            </a: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400" b="1" dirty="0">
                <a:solidFill>
                  <a:srgbClr val="002060"/>
                </a:solidFill>
              </a:rPr>
              <a:t>14.1 Виробництво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одягу, крім хутряного</a:t>
            </a: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17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Виробництво паперу і паперових виробів</a:t>
            </a:r>
            <a:endParaRPr lang="uk-UA" altLang="ru-RU" sz="24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20.1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Виробництво основної хімічної продукції, добрив і азотних </a:t>
            </a:r>
            <a:r>
              <a:rPr lang="uk-UA" altLang="ru-RU" sz="2400" b="1" dirty="0" err="1" smtClean="0">
                <a:solidFill>
                  <a:srgbClr val="002060"/>
                </a:solidFill>
              </a:rPr>
              <a:t>сполук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, пластмас і синтетичного каучуку в первинних формах</a:t>
            </a:r>
            <a:endParaRPr lang="uk-UA" altLang="ru-RU" sz="24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22.2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Виробництво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 пластмасових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виробів</a:t>
            </a:r>
            <a:endParaRPr lang="uk-UA" altLang="ru-RU" sz="24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23.1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Виробництво скла і виробів зі скла</a:t>
            </a:r>
            <a:endParaRPr lang="uk-UA" altLang="ru-RU" sz="24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26.2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Виробництво комп’ютерів і периферійного обладнання</a:t>
            </a:r>
            <a:endParaRPr lang="uk-UA" altLang="ru-RU" sz="24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30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Виробництво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 інших транспортних засобів</a:t>
            </a: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35.3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Постачання пари, гарячої води і кондиційованого повітря</a:t>
            </a:r>
            <a:endParaRPr lang="uk-UA" altLang="ru-RU" sz="24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400" b="1" dirty="0" smtClean="0">
                <a:solidFill>
                  <a:srgbClr val="002060"/>
                </a:solidFill>
              </a:rPr>
              <a:t>38.1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Збирання відходів</a:t>
            </a:r>
            <a:endParaRPr lang="uk-UA" altLang="ru-RU" sz="24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endParaRPr lang="uk-UA" altLang="ru-RU" sz="2400" b="1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595274" y="116768"/>
            <a:ext cx="10930014" cy="1097654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tabLst>
                <a:tab pos="879279" algn="l"/>
              </a:tabLst>
            </a:pPr>
            <a:r>
              <a:rPr lang="uk-UA" altLang="ru-RU" sz="4000" b="1" dirty="0" smtClean="0">
                <a:solidFill>
                  <a:srgbClr val="002060"/>
                </a:solidFill>
              </a:rPr>
              <a:t>ГАЛУЗІ З ЕКОНОМІЧНИМ І </a:t>
            </a:r>
            <a:br>
              <a:rPr lang="uk-UA" altLang="ru-RU" sz="4000" b="1" dirty="0" smtClean="0">
                <a:solidFill>
                  <a:srgbClr val="002060"/>
                </a:solidFill>
              </a:rPr>
            </a:br>
            <a:r>
              <a:rPr lang="uk-UA" altLang="ru-RU" sz="4000" b="1" dirty="0" smtClean="0">
                <a:solidFill>
                  <a:srgbClr val="002060"/>
                </a:solidFill>
              </a:rPr>
              <a:t>ІННОВАЦІЙНИМ ПОТЕНЦІАЛОМ </a:t>
            </a:r>
            <a:r>
              <a:rPr lang="uk-UA" altLang="ru-RU" sz="4000" b="1" dirty="0" smtClean="0">
                <a:solidFill>
                  <a:srgbClr val="002060"/>
                </a:solidFill>
              </a:rPr>
              <a:t>(</a:t>
            </a:r>
            <a:r>
              <a:rPr lang="uk-UA" altLang="ru-RU" sz="4000" b="1" dirty="0" smtClean="0">
                <a:solidFill>
                  <a:srgbClr val="002060"/>
                </a:solidFill>
              </a:rPr>
              <a:t>КВЕД </a:t>
            </a:r>
            <a:r>
              <a:rPr lang="uk-UA" altLang="ru-RU" sz="4000" b="1" dirty="0" smtClean="0">
                <a:solidFill>
                  <a:srgbClr val="002060"/>
                </a:solidFill>
              </a:rPr>
              <a:t>В-Е)</a:t>
            </a:r>
            <a:endParaRPr lang="ru-RU" altLang="ru-RU" sz="40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523836" y="1357298"/>
            <a:ext cx="11072890" cy="4285791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800" b="1" dirty="0" smtClean="0">
                <a:solidFill>
                  <a:srgbClr val="002060"/>
                </a:solidFill>
              </a:rPr>
              <a:t>Відібрано</a:t>
            </a:r>
            <a:r>
              <a:rPr lang="uk-UA" altLang="ru-RU" sz="2800" b="1" dirty="0" smtClean="0">
                <a:solidFill>
                  <a:srgbClr val="002060"/>
                </a:solidFill>
              </a:rPr>
              <a:t> </a:t>
            </a:r>
            <a:r>
              <a:rPr lang="uk-UA" altLang="ru-RU" sz="2800" b="1" dirty="0" smtClean="0">
                <a:solidFill>
                  <a:srgbClr val="C00000"/>
                </a:solidFill>
              </a:rPr>
              <a:t>5 </a:t>
            </a:r>
            <a:r>
              <a:rPr lang="uk-UA" altLang="ru-RU" sz="2800" b="1" dirty="0" smtClean="0">
                <a:solidFill>
                  <a:srgbClr val="C00000"/>
                </a:solidFill>
              </a:rPr>
              <a:t>галузей</a:t>
            </a:r>
            <a:r>
              <a:rPr lang="uk-UA" altLang="ru-RU" sz="2800" b="1" dirty="0" smtClean="0">
                <a:solidFill>
                  <a:srgbClr val="002060"/>
                </a:solidFill>
              </a:rPr>
              <a:t>, в яких зайнято </a:t>
            </a:r>
            <a:r>
              <a:rPr lang="uk-UA" altLang="ru-RU" sz="2800" b="1" dirty="0" smtClean="0">
                <a:solidFill>
                  <a:srgbClr val="C00000"/>
                </a:solidFill>
              </a:rPr>
              <a:t>11,5 %</a:t>
            </a:r>
            <a:r>
              <a:rPr lang="uk-UA" altLang="ru-RU" sz="2800" b="1" dirty="0" smtClean="0">
                <a:solidFill>
                  <a:srgbClr val="002060"/>
                </a:solidFill>
              </a:rPr>
              <a:t> </a:t>
            </a:r>
            <a:r>
              <a:rPr lang="uk-UA" altLang="ru-RU" sz="2800" b="1" dirty="0" smtClean="0">
                <a:solidFill>
                  <a:srgbClr val="002060"/>
                </a:solidFill>
              </a:rPr>
              <a:t>від загальної зайнятості в області</a:t>
            </a:r>
            <a:r>
              <a:rPr lang="uk-UA" altLang="ru-RU" sz="2800" b="1" dirty="0" smtClean="0">
                <a:solidFill>
                  <a:srgbClr val="002060"/>
                </a:solidFill>
              </a:rPr>
              <a:t>:</a:t>
            </a: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800" b="1" dirty="0" smtClean="0">
                <a:solidFill>
                  <a:srgbClr val="002060"/>
                </a:solidFill>
              </a:rPr>
              <a:t>17 </a:t>
            </a:r>
            <a:r>
              <a:rPr lang="uk-UA" altLang="ru-RU" sz="2800" b="1" dirty="0" smtClean="0">
                <a:solidFill>
                  <a:srgbClr val="002060"/>
                </a:solidFill>
              </a:rPr>
              <a:t>Виробництво паперу і паперових виробів</a:t>
            </a:r>
            <a:endParaRPr lang="uk-UA" altLang="ru-RU" sz="28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800" b="1" dirty="0" smtClean="0">
                <a:solidFill>
                  <a:srgbClr val="002060"/>
                </a:solidFill>
              </a:rPr>
              <a:t>20.1 </a:t>
            </a:r>
            <a:r>
              <a:rPr lang="uk-UA" altLang="ru-RU" sz="2800" b="1" dirty="0" smtClean="0">
                <a:solidFill>
                  <a:srgbClr val="002060"/>
                </a:solidFill>
              </a:rPr>
              <a:t>Виробництво основної хімічної продукції, добрив і азотних </a:t>
            </a:r>
            <a:r>
              <a:rPr lang="uk-UA" altLang="ru-RU" sz="2800" b="1" dirty="0" err="1" smtClean="0">
                <a:solidFill>
                  <a:srgbClr val="002060"/>
                </a:solidFill>
              </a:rPr>
              <a:t>сполук</a:t>
            </a:r>
            <a:r>
              <a:rPr lang="uk-UA" altLang="ru-RU" sz="2800" b="1" dirty="0" smtClean="0">
                <a:solidFill>
                  <a:srgbClr val="002060"/>
                </a:solidFill>
              </a:rPr>
              <a:t>, пластмас і синтетичного каучуку в первинних формах</a:t>
            </a:r>
            <a:endParaRPr lang="uk-UA" altLang="ru-RU" sz="28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800" b="1" dirty="0" smtClean="0">
                <a:solidFill>
                  <a:srgbClr val="002060"/>
                </a:solidFill>
              </a:rPr>
              <a:t>23.1 </a:t>
            </a:r>
            <a:r>
              <a:rPr lang="uk-UA" altLang="ru-RU" sz="2800" b="1" dirty="0" smtClean="0">
                <a:solidFill>
                  <a:srgbClr val="002060"/>
                </a:solidFill>
              </a:rPr>
              <a:t>Виробництво скла і виробів зі скла</a:t>
            </a: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800" b="1" dirty="0" smtClean="0">
                <a:solidFill>
                  <a:srgbClr val="002060"/>
                </a:solidFill>
              </a:rPr>
              <a:t>26.2 </a:t>
            </a:r>
            <a:r>
              <a:rPr lang="uk-UA" altLang="ru-RU" sz="2800" b="1" dirty="0" smtClean="0">
                <a:solidFill>
                  <a:srgbClr val="002060"/>
                </a:solidFill>
              </a:rPr>
              <a:t>Виробництво комп’ютерів і периферійного обладнання</a:t>
            </a:r>
            <a:endParaRPr lang="uk-UA" altLang="ru-RU" sz="2800" b="1" dirty="0" smtClean="0">
              <a:solidFill>
                <a:srgbClr val="002060"/>
              </a:solidFill>
            </a:endParaRPr>
          </a:p>
          <a:p>
            <a:pPr marL="536575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800" b="1" dirty="0" smtClean="0">
                <a:solidFill>
                  <a:srgbClr val="002060"/>
                </a:solidFill>
              </a:rPr>
              <a:t>35.3 </a:t>
            </a:r>
            <a:r>
              <a:rPr lang="uk-UA" altLang="ru-RU" sz="2800" b="1" dirty="0" smtClean="0">
                <a:solidFill>
                  <a:srgbClr val="002060"/>
                </a:solidFill>
              </a:rPr>
              <a:t>Постачання пари, гарячої води і кондиційованого повітря</a:t>
            </a:r>
            <a:endParaRPr lang="uk-UA" altLang="ru-RU" sz="2800" b="1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309522" y="0"/>
            <a:ext cx="11287204" cy="954778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tabLst>
                <a:tab pos="879279" algn="l"/>
              </a:tabLst>
            </a:pPr>
            <a:r>
              <a:rPr lang="uk-UA" alt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 ЗОВНІШНІХ ФАКТОРІВ </a:t>
            </a:r>
            <a:br>
              <a:rPr lang="uk-UA" alt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alt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РЕПРЕЗЕНТАТИВНІСТЬ АНАЛІЗУ</a:t>
            </a:r>
            <a:endParaRPr lang="ru-RU" altLang="ru-RU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309522" y="1064104"/>
            <a:ext cx="11715832" cy="4962899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uk-UA" sz="3200" b="1" dirty="0" smtClean="0">
                <a:solidFill>
                  <a:srgbClr val="002060"/>
                </a:solidFill>
              </a:rPr>
              <a:t>Внаслідок проведення АТО і ООС проводити аналіз статистичних даних більш ранніх періодів (до 2014 р.) недоцільно</a:t>
            </a:r>
          </a:p>
          <a:p>
            <a:pPr>
              <a:spcBef>
                <a:spcPts val="1200"/>
              </a:spcBef>
            </a:pPr>
            <a:r>
              <a:rPr lang="uk-UA" sz="3200" b="1" dirty="0" smtClean="0">
                <a:solidFill>
                  <a:srgbClr val="002060"/>
                </a:solidFill>
              </a:rPr>
              <a:t>Економіка Луганської області характеризується постійними негативними змінами</a:t>
            </a:r>
          </a:p>
          <a:p>
            <a:pPr>
              <a:spcBef>
                <a:spcPts val="1200"/>
              </a:spcBef>
            </a:pPr>
            <a:r>
              <a:rPr lang="uk-UA" sz="3200" b="1" dirty="0" smtClean="0">
                <a:solidFill>
                  <a:srgbClr val="002060"/>
                </a:solidFill>
              </a:rPr>
              <a:t>Ряд галузей складаються з малої кількості підприємств, у зв’язку з чим </a:t>
            </a:r>
            <a:r>
              <a:rPr lang="uk-UA" sz="3200" b="1" dirty="0" err="1" smtClean="0">
                <a:solidFill>
                  <a:srgbClr val="002060"/>
                </a:solidFill>
              </a:rPr>
              <a:t>статдані</a:t>
            </a:r>
            <a:r>
              <a:rPr lang="uk-UA" sz="3200" b="1" dirty="0" smtClean="0">
                <a:solidFill>
                  <a:srgbClr val="002060"/>
                </a:solidFill>
              </a:rPr>
              <a:t> по ним відповідно до Закону України «Про державну статистику» не розголошуються</a:t>
            </a:r>
          </a:p>
          <a:p>
            <a:pPr>
              <a:spcBef>
                <a:spcPts val="1200"/>
              </a:spcBef>
            </a:pPr>
            <a:r>
              <a:rPr lang="uk-UA" sz="3200" b="1" dirty="0" smtClean="0">
                <a:solidFill>
                  <a:srgbClr val="002060"/>
                </a:solidFill>
              </a:rPr>
              <a:t>Від</a:t>
            </a:r>
            <a:r>
              <a:rPr lang="uk-UA" sz="3200" b="1" dirty="0" smtClean="0">
                <a:solidFill>
                  <a:srgbClr val="002060"/>
                </a:solidFill>
              </a:rPr>
              <a:t>сутні </a:t>
            </a:r>
            <a:r>
              <a:rPr lang="uk-UA" sz="3200" b="1" dirty="0" err="1" smtClean="0">
                <a:solidFill>
                  <a:srgbClr val="002060"/>
                </a:solidFill>
              </a:rPr>
              <a:t>статдані</a:t>
            </a:r>
            <a:r>
              <a:rPr lang="uk-UA" sz="3200" b="1" dirty="0" smtClean="0">
                <a:solidFill>
                  <a:srgbClr val="002060"/>
                </a:solidFill>
              </a:rPr>
              <a:t> по інноваціям в Сільському господарстві </a:t>
            </a:r>
            <a:br>
              <a:rPr lang="uk-UA" sz="3200" b="1" dirty="0" smtClean="0">
                <a:solidFill>
                  <a:srgbClr val="002060"/>
                </a:solidFill>
              </a:rPr>
            </a:br>
            <a:r>
              <a:rPr lang="uk-UA" sz="3200" b="1" dirty="0" smtClean="0">
                <a:solidFill>
                  <a:srgbClr val="002060"/>
                </a:solidFill>
              </a:rPr>
              <a:t>(КВЕД A), Будівництві (КВЕД F) і Сфері послуг (КВЕД G-S)</a:t>
            </a:r>
            <a:endParaRPr lang="uk-UA" sz="3200" b="1" dirty="0">
              <a:solidFill>
                <a:srgbClr val="FF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055440" y="-27230"/>
            <a:ext cx="9858444" cy="954778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tabLst>
                <a:tab pos="879279" algn="l"/>
              </a:tabLst>
            </a:pPr>
            <a:r>
              <a:rPr lang="uk-UA" alt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ПОПЕРЕДНІ ВИСНОВКИ І ЗАВДАННЯ</a:t>
            </a:r>
            <a:endParaRPr lang="ru-RU" altLang="ru-RU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309522" y="927580"/>
            <a:ext cx="11547118" cy="4962899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uk-UA" sz="3200" b="1" dirty="0" smtClean="0">
                <a:solidFill>
                  <a:srgbClr val="002060"/>
                </a:solidFill>
              </a:rPr>
              <a:t>Результати аналізу статистичних даних визначили попередній перелік  потенційних пріоритетних галузей</a:t>
            </a:r>
          </a:p>
          <a:p>
            <a:pPr>
              <a:spcBef>
                <a:spcPts val="1800"/>
              </a:spcBef>
            </a:pPr>
            <a:r>
              <a:rPr lang="uk-UA" sz="3200" b="1" dirty="0" smtClean="0">
                <a:solidFill>
                  <a:srgbClr val="002060"/>
                </a:solidFill>
              </a:rPr>
              <a:t>Кількісний аналіз необхідно розширити показниками 2018 року, а також такими показниками, як обсяг виробленої/реалізованої продукції, експорт, валова додана вартість, платежі до бюджету</a:t>
            </a:r>
          </a:p>
          <a:p>
            <a:pPr>
              <a:spcBef>
                <a:spcPts val="1800"/>
              </a:spcBef>
            </a:pPr>
            <a:r>
              <a:rPr lang="uk-UA" sz="3200" b="1" dirty="0" smtClean="0">
                <a:solidFill>
                  <a:srgbClr val="002060"/>
                </a:solidFill>
              </a:rPr>
              <a:t>Для заповнення прогалин  в інформації необхідно провести  додаткові якісні дослідження в форматі засідань підгрупи по смарт-спеціалізації, проведення анкетування, фокус-груп, і </a:t>
            </a:r>
            <a:r>
              <a:rPr lang="uk-UA" sz="3200" b="1" dirty="0" err="1" smtClean="0">
                <a:solidFill>
                  <a:srgbClr val="002060"/>
                </a:solidFill>
              </a:rPr>
              <a:t>т.д</a:t>
            </a:r>
            <a:r>
              <a:rPr lang="uk-UA" sz="3200" b="1" dirty="0" smtClean="0">
                <a:solidFill>
                  <a:srgbClr val="002060"/>
                </a:solidFill>
              </a:rPr>
              <a:t>.</a:t>
            </a:r>
            <a:endParaRPr lang="uk-UA" sz="3200" b="1" dirty="0">
              <a:solidFill>
                <a:srgbClr val="FF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496" y="-22815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881026" y="357166"/>
            <a:ext cx="9858444" cy="928694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tabLst>
                <a:tab pos="879279" algn="l"/>
              </a:tabLst>
            </a:pPr>
            <a:r>
              <a:rPr lang="uk-UA" altLang="ru-RU" sz="4000" b="1" dirty="0" smtClean="0">
                <a:solidFill>
                  <a:srgbClr val="002060"/>
                </a:solidFill>
              </a:rPr>
              <a:t>МЕТА ПРОВЕДЕННЯ АНАЛІЗУ:</a:t>
            </a:r>
            <a:endParaRPr lang="ru-RU" altLang="ru-RU" sz="40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911424" y="1495716"/>
            <a:ext cx="10513168" cy="3608682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uk-UA" sz="4000" b="1" dirty="0" smtClean="0">
                <a:solidFill>
                  <a:srgbClr val="002060"/>
                </a:solidFill>
              </a:rPr>
              <a:t>виявити галузі, які мають</a:t>
            </a:r>
          </a:p>
          <a:p>
            <a:pPr>
              <a:spcBef>
                <a:spcPts val="1200"/>
              </a:spcBef>
            </a:pPr>
            <a:r>
              <a:rPr lang="uk-UA" sz="4000" b="1" dirty="0" smtClean="0">
                <a:solidFill>
                  <a:srgbClr val="002060"/>
                </a:solidFill>
              </a:rPr>
              <a:t>ЕКОНОМІЧНИЙ І ІННОВАЦІЙНИЙ ПОТЕНЦІАЛ </a:t>
            </a:r>
          </a:p>
          <a:p>
            <a:pPr>
              <a:spcBef>
                <a:spcPts val="1200"/>
              </a:spcBef>
            </a:pPr>
            <a:r>
              <a:rPr lang="uk-UA" sz="4000" b="1" dirty="0" smtClean="0">
                <a:solidFill>
                  <a:srgbClr val="002060"/>
                </a:solidFill>
              </a:rPr>
              <a:t>та можуть сприяти </a:t>
            </a:r>
          </a:p>
          <a:p>
            <a:pPr>
              <a:spcBef>
                <a:spcPts val="1200"/>
              </a:spcBef>
            </a:pPr>
            <a:r>
              <a:rPr lang="uk-UA" sz="4000" b="1" dirty="0" smtClean="0">
                <a:solidFill>
                  <a:srgbClr val="002060"/>
                </a:solidFill>
              </a:rPr>
              <a:t>ЕКОНОМІЧНОМУ ПЕРЕТВОРЕННЮ І РОЗВИТКУ ОБЛАСТІ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095340" y="0"/>
            <a:ext cx="9858444" cy="883340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tabLst>
                <a:tab pos="879279" algn="l"/>
              </a:tabLst>
            </a:pPr>
            <a:r>
              <a:rPr lang="uk-UA" altLang="ru-RU" sz="4000" b="1" dirty="0" smtClean="0">
                <a:solidFill>
                  <a:srgbClr val="002060"/>
                </a:solidFill>
              </a:rPr>
              <a:t>ВИХІДНІ</a:t>
            </a:r>
            <a:r>
              <a:rPr lang="uk-UA" alt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altLang="ru-RU" sz="4000" b="1" dirty="0" smtClean="0">
                <a:solidFill>
                  <a:srgbClr val="002060"/>
                </a:solidFill>
              </a:rPr>
              <a:t>ДАНІ</a:t>
            </a:r>
            <a:endParaRPr lang="ru-RU" altLang="ru-RU" sz="40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119336" y="928670"/>
            <a:ext cx="11881320" cy="5147565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uk-UA" altLang="ru-RU" sz="4000" b="1" dirty="0" smtClean="0">
                <a:solidFill>
                  <a:srgbClr val="002060"/>
                </a:solidFill>
              </a:rPr>
              <a:t>Статистичні дані по Луганській області й Україні:</a:t>
            </a:r>
            <a:endParaRPr lang="uk-UA" sz="4000" b="1" dirty="0" smtClean="0">
              <a:solidFill>
                <a:srgbClr val="002060"/>
              </a:solidFill>
            </a:endParaRPr>
          </a:p>
          <a:p>
            <a:pPr marL="168275"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4000" b="1" dirty="0" smtClean="0">
                <a:solidFill>
                  <a:srgbClr val="002060"/>
                </a:solidFill>
              </a:rPr>
              <a:t>кількість підприємств за 2014-2017 рр.</a:t>
            </a:r>
          </a:p>
          <a:p>
            <a:pPr marL="168275"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4000" b="1" dirty="0" smtClean="0">
                <a:solidFill>
                  <a:srgbClr val="002060"/>
                </a:solidFill>
              </a:rPr>
              <a:t>кількість зайнятих працівників за 2014-2017 рр.</a:t>
            </a:r>
          </a:p>
          <a:p>
            <a:pPr marL="168275"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4000" b="1" dirty="0" smtClean="0">
                <a:solidFill>
                  <a:srgbClr val="002060"/>
                </a:solidFill>
              </a:rPr>
              <a:t>витрати на оплату праці за 2014-2017 рр.</a:t>
            </a:r>
          </a:p>
          <a:p>
            <a:pPr marL="168275"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4000" b="1" dirty="0" smtClean="0">
                <a:solidFill>
                  <a:srgbClr val="002060"/>
                </a:solidFill>
              </a:rPr>
              <a:t>інновації для галузей по КВЕД B-E за 2014-2016 рр.</a:t>
            </a:r>
          </a:p>
          <a:p>
            <a:pPr>
              <a:spcBef>
                <a:spcPts val="1200"/>
              </a:spcBef>
            </a:pPr>
            <a:r>
              <a:rPr lang="uk-UA" sz="4000" b="1" dirty="0" smtClean="0">
                <a:solidFill>
                  <a:srgbClr val="002060"/>
                </a:solidFill>
              </a:rPr>
              <a:t>Глибина дослідження по КВЕД – 3-х значний рівень класифікації</a:t>
            </a:r>
            <a:endParaRPr lang="uk-UA" sz="4000" b="1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023902" y="116768"/>
            <a:ext cx="9858444" cy="883340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tabLst>
                <a:tab pos="879279" algn="l"/>
              </a:tabLst>
            </a:pPr>
            <a:r>
              <a:rPr lang="uk-UA" altLang="ru-RU" sz="4000" b="1" dirty="0" smtClean="0">
                <a:solidFill>
                  <a:srgbClr val="002060"/>
                </a:solidFill>
              </a:rPr>
              <a:t>СТРУКТУРА ДОСЛІДЖЕННЯ</a:t>
            </a:r>
            <a:endParaRPr lang="ru-RU" altLang="ru-RU" sz="40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523836" y="1285860"/>
            <a:ext cx="11072890" cy="4993677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4000" b="1" dirty="0" smtClean="0">
                <a:solidFill>
                  <a:srgbClr val="002060"/>
                </a:solidFill>
              </a:rPr>
              <a:t>Статичний і динамічний аналіз для вибору галузей з економічним потенціалом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endParaRPr lang="uk-UA" altLang="ru-RU" sz="4000" b="1" dirty="0" smtClean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4000" b="1" dirty="0" smtClean="0">
                <a:solidFill>
                  <a:srgbClr val="002060"/>
                </a:solidFill>
              </a:rPr>
              <a:t>Аналіз інноваційного потенціалу області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endParaRPr lang="uk-UA" altLang="ru-RU" sz="4000" b="1" dirty="0" smtClean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4000" b="1" dirty="0" smtClean="0">
                <a:solidFill>
                  <a:srgbClr val="002060"/>
                </a:solidFill>
              </a:rPr>
              <a:t>Відбір видів економічної діяльності з економічним і інноваційним потенціалом</a:t>
            </a:r>
            <a:endParaRPr lang="uk-UA" sz="4000" b="1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095340" y="0"/>
            <a:ext cx="9858444" cy="928694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  <a:buNone/>
              <a:tabLst>
                <a:tab pos="360363" algn="l"/>
                <a:tab pos="817563" algn="l"/>
              </a:tabLst>
            </a:pPr>
            <a:r>
              <a:rPr lang="ru-RU" sz="4000" b="1" dirty="0" smtClean="0">
                <a:solidFill>
                  <a:srgbClr val="002060"/>
                </a:solidFill>
              </a:rPr>
              <a:t>РЕЗУЛЬТАТИ СТАТИЧНОГО АНАЛІЗУ</a:t>
            </a:r>
            <a:endParaRPr lang="ru-RU" sz="4000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353229"/>
              </p:ext>
            </p:extLst>
          </p:nvPr>
        </p:nvGraphicFramePr>
        <p:xfrm>
          <a:off x="166647" y="857232"/>
          <a:ext cx="11858706" cy="5072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06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1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09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50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08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 smtClean="0">
                          <a:latin typeface="+mn-lt"/>
                        </a:rPr>
                        <a:t>Критерії </a:t>
                      </a:r>
                      <a:endParaRPr lang="uk-UA" sz="2000" noProof="0" dirty="0" smtClean="0">
                        <a:latin typeface="+mn-lt"/>
                      </a:endParaRPr>
                    </a:p>
                    <a:p>
                      <a:endParaRPr lang="uk-UA" sz="20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 smtClean="0">
                          <a:latin typeface="+mn-lt"/>
                        </a:rPr>
                        <a:t>Порогове значення</a:t>
                      </a:r>
                      <a:endParaRPr lang="uk-UA" sz="2000" noProof="0" dirty="0" smtClean="0">
                        <a:latin typeface="+mn-lt"/>
                      </a:endParaRPr>
                    </a:p>
                    <a:p>
                      <a:endParaRPr lang="uk-UA" sz="20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 smtClean="0">
                          <a:latin typeface="+mn-lt"/>
                        </a:rPr>
                        <a:t>Кількість відібраних галузей</a:t>
                      </a:r>
                      <a:endParaRPr lang="uk-UA" sz="20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 smtClean="0">
                          <a:latin typeface="+mn-lt"/>
                        </a:rPr>
                        <a:t>Питома вага регіональної зайнятості</a:t>
                      </a:r>
                      <a:endParaRPr lang="uk-UA" sz="2000" noProof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6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Вихідна кількість галузей, включених в аналіз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х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119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х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4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Зайнятість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04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Коефіцієнт спеціалізації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1,25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17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04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Критична маса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0,25 %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39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04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Обидва показника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х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75,5 %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4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Середня заробітна плата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3845" indent="139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Відношення до середньої по області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80 %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30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3845" indent="139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Відношення до середньої по Україні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80 %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29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04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Обидва показника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х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18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38,4 %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4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Зайнятість і середня заробітна плата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х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35,8 %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095340" y="0"/>
            <a:ext cx="9858444" cy="928694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  <a:buNone/>
              <a:tabLst>
                <a:tab pos="360363" algn="l"/>
                <a:tab pos="817563" algn="l"/>
              </a:tabLst>
            </a:pPr>
            <a:r>
              <a:rPr lang="ru-RU" sz="4000" b="1" dirty="0" smtClean="0">
                <a:solidFill>
                  <a:srgbClr val="002060"/>
                </a:solidFill>
              </a:rPr>
              <a:t>РЕЗУЛЬТАТИ СТАТИЧНОГО АНАЛІЗУ</a:t>
            </a:r>
            <a:endParaRPr lang="ru-RU" sz="4000" dirty="0" smtClean="0">
              <a:solidFill>
                <a:srgbClr val="002060"/>
              </a:solidFill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380960" y="1000108"/>
            <a:ext cx="11501518" cy="3916459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4000" dirty="0" smtClean="0">
                <a:solidFill>
                  <a:srgbClr val="002060"/>
                </a:solidFill>
              </a:rPr>
              <a:t>По даним про кількість зайнятих працівників відібрано </a:t>
            </a:r>
            <a:r>
              <a:rPr lang="uk-UA" altLang="ru-RU" sz="4000" b="1" dirty="0" smtClean="0">
                <a:solidFill>
                  <a:srgbClr val="C00000"/>
                </a:solidFill>
              </a:rPr>
              <a:t>13 галузей</a:t>
            </a:r>
            <a:r>
              <a:rPr lang="uk-UA" altLang="ru-RU" sz="4000" dirty="0" smtClean="0">
                <a:solidFill>
                  <a:srgbClr val="002060"/>
                </a:solidFill>
              </a:rPr>
              <a:t>, які становлять </a:t>
            </a:r>
            <a:r>
              <a:rPr lang="uk-UA" altLang="ru-RU" sz="4000" b="1" dirty="0" smtClean="0">
                <a:solidFill>
                  <a:srgbClr val="C00000"/>
                </a:solidFill>
              </a:rPr>
              <a:t>75,5 %</a:t>
            </a:r>
            <a:r>
              <a:rPr lang="uk-UA" altLang="ru-RU" sz="4000" dirty="0" smtClean="0">
                <a:solidFill>
                  <a:srgbClr val="002060"/>
                </a:solidFill>
              </a:rPr>
              <a:t> загальної зайнятості в області. 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4000" dirty="0" smtClean="0">
                <a:solidFill>
                  <a:srgbClr val="002060"/>
                </a:solidFill>
              </a:rPr>
              <a:t>На підставі даних про середню заробітну плату відібрано </a:t>
            </a:r>
            <a:r>
              <a:rPr lang="uk-UA" altLang="ru-RU" sz="4000" b="1" dirty="0" smtClean="0">
                <a:solidFill>
                  <a:srgbClr val="C00000"/>
                </a:solidFill>
              </a:rPr>
              <a:t>18 галузей</a:t>
            </a:r>
            <a:r>
              <a:rPr lang="uk-UA" altLang="ru-RU" sz="4000" dirty="0" smtClean="0">
                <a:solidFill>
                  <a:srgbClr val="002060"/>
                </a:solidFill>
              </a:rPr>
              <a:t>, які становлять </a:t>
            </a:r>
            <a:r>
              <a:rPr lang="uk-UA" altLang="ru-RU" sz="4000" b="1" dirty="0" smtClean="0">
                <a:solidFill>
                  <a:srgbClr val="C00000"/>
                </a:solidFill>
              </a:rPr>
              <a:t>38,4 % </a:t>
            </a:r>
            <a:r>
              <a:rPr lang="uk-UA" altLang="ru-RU" sz="4000" dirty="0" smtClean="0">
                <a:solidFill>
                  <a:srgbClr val="002060"/>
                </a:solidFill>
              </a:rPr>
              <a:t>від загальної зайнятості в області.</a:t>
            </a:r>
            <a:endParaRPr lang="uk-UA" altLang="ru-RU" sz="4000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095340" y="0"/>
            <a:ext cx="9858444" cy="928694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  <a:buNone/>
              <a:tabLst>
                <a:tab pos="360363" algn="l"/>
                <a:tab pos="817563" algn="l"/>
              </a:tabLst>
            </a:pPr>
            <a:r>
              <a:rPr lang="ru-RU" sz="4000" b="1" dirty="0">
                <a:solidFill>
                  <a:srgbClr val="002060"/>
                </a:solidFill>
              </a:rPr>
              <a:t>РЕЗУЛЬТАТИ СТАТИЧНОГО АНАЛІЗУ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238084" y="785794"/>
            <a:ext cx="11715832" cy="5855451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2200" b="1" dirty="0" smtClean="0">
                <a:solidFill>
                  <a:srgbClr val="002060"/>
                </a:solidFill>
              </a:rPr>
              <a:t>Поєднання результатів за двома критеріями (кількість зайнятих і середня заробітна плата) ‒ в </a:t>
            </a:r>
            <a:r>
              <a:rPr lang="uk-UA" altLang="ru-RU" sz="2200" b="1" dirty="0" smtClean="0">
                <a:solidFill>
                  <a:srgbClr val="C00000"/>
                </a:solidFill>
              </a:rPr>
              <a:t>9 </a:t>
            </a:r>
            <a:r>
              <a:rPr lang="uk-UA" altLang="ru-RU" sz="2200" b="1" dirty="0" smtClean="0">
                <a:solidFill>
                  <a:srgbClr val="002060"/>
                </a:solidFill>
              </a:rPr>
              <a:t>видах економічної діяльності, що складає </a:t>
            </a:r>
            <a:r>
              <a:rPr lang="uk-UA" altLang="ru-RU" sz="2200" b="1" dirty="0" smtClean="0">
                <a:solidFill>
                  <a:srgbClr val="C00000"/>
                </a:solidFill>
              </a:rPr>
              <a:t>35,8 % </a:t>
            </a:r>
            <a:r>
              <a:rPr lang="uk-UA" altLang="ru-RU" sz="2200" b="1" dirty="0" smtClean="0">
                <a:solidFill>
                  <a:srgbClr val="002060"/>
                </a:solidFill>
              </a:rPr>
              <a:t>загальної зайнятості в області:</a:t>
            </a:r>
          </a:p>
          <a:p>
            <a:pPr marL="354013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200" b="1" dirty="0" smtClean="0">
                <a:solidFill>
                  <a:srgbClr val="002060"/>
                </a:solidFill>
              </a:rPr>
              <a:t>1.1 Вирощування однорічних і дворічних культур;</a:t>
            </a:r>
          </a:p>
          <a:p>
            <a:pPr marL="354013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200" b="1" dirty="0" smtClean="0">
                <a:solidFill>
                  <a:srgbClr val="002060"/>
                </a:solidFill>
              </a:rPr>
              <a:t>17 Виробництво паперу і паперових виробів;</a:t>
            </a:r>
          </a:p>
          <a:p>
            <a:pPr marL="354013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200" b="1" dirty="0" smtClean="0">
                <a:solidFill>
                  <a:srgbClr val="002060"/>
                </a:solidFill>
              </a:rPr>
              <a:t>20.1 Виробництво основної хімічної продукції, добрив і азотних </a:t>
            </a:r>
            <a:r>
              <a:rPr lang="uk-UA" altLang="ru-RU" sz="2200" b="1" dirty="0" err="1" smtClean="0">
                <a:solidFill>
                  <a:srgbClr val="002060"/>
                </a:solidFill>
              </a:rPr>
              <a:t>сполук</a:t>
            </a:r>
            <a:r>
              <a:rPr lang="uk-UA" altLang="ru-RU" sz="2200" b="1" dirty="0" smtClean="0">
                <a:solidFill>
                  <a:srgbClr val="002060"/>
                </a:solidFill>
              </a:rPr>
              <a:t>, пластмас і синтетичного каучуку в первинних формах;</a:t>
            </a:r>
          </a:p>
          <a:p>
            <a:pPr marL="354013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200" b="1" dirty="0" smtClean="0">
                <a:solidFill>
                  <a:srgbClr val="002060"/>
                </a:solidFill>
              </a:rPr>
              <a:t>20.5 Виробництво іншої хімічної продукції;</a:t>
            </a:r>
          </a:p>
          <a:p>
            <a:pPr marL="354013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200" b="1" dirty="0" smtClean="0">
                <a:solidFill>
                  <a:srgbClr val="002060"/>
                </a:solidFill>
              </a:rPr>
              <a:t>24.1 Виробництво чавуну, сталі і феросплавів;</a:t>
            </a:r>
          </a:p>
          <a:p>
            <a:pPr marL="354013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200" b="1" dirty="0" smtClean="0">
                <a:solidFill>
                  <a:srgbClr val="002060"/>
                </a:solidFill>
              </a:rPr>
              <a:t>26.2 Виробництво комп’ютерів і периферійного обладнання;</a:t>
            </a:r>
          </a:p>
          <a:p>
            <a:pPr marL="354013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200" b="1" dirty="0" smtClean="0">
                <a:solidFill>
                  <a:srgbClr val="002060"/>
                </a:solidFill>
              </a:rPr>
              <a:t>35.3 Постачання пари, гарячої води і кондиційованого повітря;</a:t>
            </a:r>
          </a:p>
          <a:p>
            <a:pPr marL="354013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200" b="1" dirty="0" smtClean="0">
                <a:solidFill>
                  <a:srgbClr val="002060"/>
                </a:solidFill>
              </a:rPr>
              <a:t>37 Каналізація, відведення і очищення стічних вод;</a:t>
            </a:r>
          </a:p>
          <a:p>
            <a:pPr marL="354013">
              <a:spcBef>
                <a:spcPts val="1200"/>
              </a:spcBef>
              <a:tabLst>
                <a:tab pos="360363" algn="l"/>
                <a:tab pos="817563" algn="l"/>
              </a:tabLst>
            </a:pPr>
            <a:r>
              <a:rPr lang="uk-UA" altLang="ru-RU" sz="2200" b="1" dirty="0" smtClean="0">
                <a:solidFill>
                  <a:srgbClr val="002060"/>
                </a:solidFill>
              </a:rPr>
              <a:t>71.1 Діяльність в сфері архітектури і інжинірингу, надання послуг технічного консультування.</a:t>
            </a:r>
            <a:endParaRPr lang="uk-UA" altLang="ru-RU" sz="2200" b="1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095340" y="0"/>
            <a:ext cx="9858444" cy="928694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  <a:buNone/>
              <a:tabLst>
                <a:tab pos="360363" algn="l"/>
                <a:tab pos="817563" algn="l"/>
              </a:tabLst>
            </a:pPr>
            <a:r>
              <a:rPr lang="ru-RU" sz="4000" b="1" dirty="0" smtClean="0">
                <a:solidFill>
                  <a:srgbClr val="002060"/>
                </a:solidFill>
              </a:rPr>
              <a:t>РЕЗУЛЬТАТИ ДИНАМІЧНОГО АНАЛІЗУ</a:t>
            </a:r>
            <a:endParaRPr lang="ru-RU" sz="4000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100433"/>
              </p:ext>
            </p:extLst>
          </p:nvPr>
        </p:nvGraphicFramePr>
        <p:xfrm>
          <a:off x="166647" y="857232"/>
          <a:ext cx="11858706" cy="5339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3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50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43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 smtClean="0">
                          <a:latin typeface="+mn-lt"/>
                        </a:rPr>
                        <a:t>Критерії </a:t>
                      </a:r>
                      <a:endParaRPr lang="uk-UA" sz="2000" noProof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 smtClean="0">
                          <a:latin typeface="+mn-lt"/>
                        </a:rPr>
                        <a:t>Порогове значення</a:t>
                      </a:r>
                      <a:endParaRPr lang="uk-UA" sz="2000" noProof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 smtClean="0">
                          <a:latin typeface="+mn-lt"/>
                        </a:rPr>
                        <a:t>Кількість відібраних галузей</a:t>
                      </a:r>
                      <a:endParaRPr lang="uk-UA" sz="20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 smtClean="0">
                          <a:latin typeface="+mn-lt"/>
                        </a:rPr>
                        <a:t>Питома вага регіональної зайнятості</a:t>
                      </a:r>
                      <a:endParaRPr lang="uk-UA" sz="2000" noProof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6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Вихідна кількість галузей, включених в аналіз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Х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119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х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4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Зміна зайнятості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04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 середньої по області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2 роки з 4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51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38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 середньої </a:t>
                      </a: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по галузі по Україні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2 роки з 4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39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04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Обидва показника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Х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36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25,7 %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4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Зміна середньої заробітної плати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04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 середньої по області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2 роки з 4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57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38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 середньої </a:t>
                      </a: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по галузі по Україні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2 роки з 4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36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 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04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Обидва показника</a:t>
                      </a:r>
                      <a:endParaRPr lang="uk-UA" sz="20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х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36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19,5 %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4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Зміна зайнятості і середньої заробітної плати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х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23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 smtClean="0">
                          <a:solidFill>
                            <a:srgbClr val="000000"/>
                          </a:solidFill>
                          <a:latin typeface="+mn-lt"/>
                          <a:ea typeface="MS Mincho" pitchFamily="49" charset="-128"/>
                          <a:cs typeface="Times New Roman"/>
                        </a:rPr>
                        <a:t>10,0 %</a:t>
                      </a:r>
                      <a:endParaRPr lang="uk-UA" sz="2000" noProof="0" dirty="0">
                        <a:latin typeface="+mn-lt"/>
                        <a:ea typeface="MS Mincho" pitchFamily="49" charset="-128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095340" y="0"/>
            <a:ext cx="9858444" cy="928694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  <a:buNone/>
              <a:tabLst>
                <a:tab pos="360363" algn="l"/>
                <a:tab pos="817563" algn="l"/>
              </a:tabLst>
            </a:pPr>
            <a:r>
              <a:rPr lang="ru-RU" sz="4000" b="1" dirty="0">
                <a:solidFill>
                  <a:srgbClr val="002060"/>
                </a:solidFill>
              </a:rPr>
              <a:t>РЕЗУЛЬТАТИ ДИНАМІЧНОГО АНАЛІЗУ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7" name="Місце для вмісту 2"/>
          <p:cNvSpPr txBox="1">
            <a:spLocks/>
          </p:cNvSpPr>
          <p:nvPr/>
        </p:nvSpPr>
        <p:spPr>
          <a:xfrm>
            <a:off x="380960" y="940994"/>
            <a:ext cx="11501518" cy="3916459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4000" dirty="0" smtClean="0">
                <a:solidFill>
                  <a:srgbClr val="002060"/>
                </a:solidFill>
              </a:rPr>
              <a:t>По даним щодо зміни кількості зайнятих працівників відібрано </a:t>
            </a:r>
            <a:r>
              <a:rPr lang="uk-UA" altLang="ru-RU" sz="4000" b="1" dirty="0" smtClean="0">
                <a:solidFill>
                  <a:srgbClr val="C00000"/>
                </a:solidFill>
              </a:rPr>
              <a:t>36 галузей</a:t>
            </a:r>
            <a:r>
              <a:rPr lang="uk-UA" altLang="ru-RU" sz="4000" dirty="0" smtClean="0">
                <a:solidFill>
                  <a:srgbClr val="002060"/>
                </a:solidFill>
              </a:rPr>
              <a:t>, які складають </a:t>
            </a:r>
            <a:r>
              <a:rPr lang="uk-UA" altLang="ru-RU" sz="4000" b="1" dirty="0" smtClean="0">
                <a:solidFill>
                  <a:srgbClr val="C00000"/>
                </a:solidFill>
              </a:rPr>
              <a:t>25,7 %</a:t>
            </a:r>
            <a:r>
              <a:rPr lang="uk-UA" altLang="ru-RU" sz="4000" dirty="0" smtClean="0">
                <a:solidFill>
                  <a:srgbClr val="002060"/>
                </a:solidFill>
              </a:rPr>
              <a:t> загальної зайнятості в області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  <a:tabLst>
                <a:tab pos="360363" algn="l"/>
                <a:tab pos="817563" algn="l"/>
              </a:tabLst>
            </a:pPr>
            <a:r>
              <a:rPr lang="uk-UA" altLang="ru-RU" sz="4000" dirty="0" smtClean="0">
                <a:solidFill>
                  <a:srgbClr val="002060"/>
                </a:solidFill>
              </a:rPr>
              <a:t>На підставі даних про зміну середньої заробітної плати відібрано </a:t>
            </a:r>
            <a:r>
              <a:rPr lang="uk-UA" altLang="ru-RU" sz="4000" b="1" dirty="0" smtClean="0">
                <a:solidFill>
                  <a:srgbClr val="C00000"/>
                </a:solidFill>
              </a:rPr>
              <a:t>36 галузей</a:t>
            </a:r>
            <a:r>
              <a:rPr lang="uk-UA" altLang="ru-RU" sz="4000" dirty="0" smtClean="0">
                <a:solidFill>
                  <a:srgbClr val="002060"/>
                </a:solidFill>
              </a:rPr>
              <a:t>, що складає </a:t>
            </a:r>
            <a:r>
              <a:rPr lang="uk-UA" altLang="ru-RU" sz="4000" b="1" dirty="0" smtClean="0">
                <a:solidFill>
                  <a:srgbClr val="C00000"/>
                </a:solidFill>
              </a:rPr>
              <a:t>19,5 % </a:t>
            </a:r>
            <a:r>
              <a:rPr lang="uk-UA" altLang="ru-RU" sz="4000" dirty="0" smtClean="0">
                <a:solidFill>
                  <a:srgbClr val="002060"/>
                </a:solidFill>
              </a:rPr>
              <a:t>від загальної зайнятості в області</a:t>
            </a:r>
            <a:endParaRPr lang="uk-UA" altLang="ru-RU" sz="4000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787"/>
            <a:ext cx="630102" cy="78520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Picture 5" descr="33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-240741"/>
            <a:ext cx="2498471" cy="125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3664</TotalTime>
  <Words>959</Words>
  <Application>Microsoft Office PowerPoint</Application>
  <PresentationFormat>Широкоэкранный</PresentationFormat>
  <Paragraphs>177</Paragraphs>
  <Slides>16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Arial Narrow</vt:lpstr>
      <vt:lpstr>Calibri</vt:lpstr>
      <vt:lpstr>MS Mincho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PC5</dc:creator>
  <cp:lastModifiedBy>PC-10</cp:lastModifiedBy>
  <cp:revision>184</cp:revision>
  <cp:lastPrinted>2018-02-07T11:10:24Z</cp:lastPrinted>
  <dcterms:created xsi:type="dcterms:W3CDTF">2017-07-10T07:52:20Z</dcterms:created>
  <dcterms:modified xsi:type="dcterms:W3CDTF">2019-10-29T09:03:04Z</dcterms:modified>
</cp:coreProperties>
</file>