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1" r:id="rId3"/>
    <p:sldId id="257" r:id="rId4"/>
    <p:sldId id="259" r:id="rId5"/>
    <p:sldId id="260" r:id="rId6"/>
    <p:sldId id="264" r:id="rId7"/>
    <p:sldId id="299" r:id="rId8"/>
    <p:sldId id="262" r:id="rId9"/>
    <p:sldId id="270" r:id="rId10"/>
    <p:sldId id="269" r:id="rId11"/>
    <p:sldId id="301" r:id="rId12"/>
    <p:sldId id="275" r:id="rId13"/>
    <p:sldId id="276" r:id="rId14"/>
    <p:sldId id="277" r:id="rId15"/>
    <p:sldId id="302" r:id="rId16"/>
    <p:sldId id="280" r:id="rId17"/>
    <p:sldId id="303" r:id="rId18"/>
    <p:sldId id="293" r:id="rId19"/>
    <p:sldId id="294" r:id="rId20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97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7284" autoAdjust="0"/>
  </p:normalViewPr>
  <p:slideViewPr>
    <p:cSldViewPr>
      <p:cViewPr varScale="1">
        <p:scale>
          <a:sx n="69" d="100"/>
          <a:sy n="69" d="100"/>
        </p:scale>
        <p:origin x="144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A4F267C8-790B-4D27-BC3F-834C53CE9465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5028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5028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4D2AB7D5-7510-4578-912D-2A8D6C893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692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AB7D5-7510-4578-912D-2A8D6C8930D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087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86256-8A96-4FE8-BC0F-05A4AE838DF1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894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AA35-AFFF-4543-8752-54A0AB2C79EA}" type="datetime1">
              <a:rPr lang="ru-RU" smtClean="0"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89AC0-97F8-426F-B47F-A93B55BA6C42}" type="datetime1">
              <a:rPr lang="ru-RU" smtClean="0"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F42F-B7B5-4F3A-A69C-D826C137F40C}" type="datetime1">
              <a:rPr lang="ru-RU" smtClean="0"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58E9-1411-42A5-A32B-FA3CDBEC903F}" type="datetime1">
              <a:rPr lang="ru-RU" smtClean="0"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F0EB-C105-4865-AAC5-7B8779D5BAB5}" type="datetime1">
              <a:rPr lang="ru-RU" smtClean="0"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69B4-1A2B-441D-803D-DE0C52E2050B}" type="datetime1">
              <a:rPr lang="ru-RU" smtClean="0"/>
              <a:t>25.06.2018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EA52A-BA7A-49B0-ABDB-B6C71022C772}" type="datetime1">
              <a:rPr lang="ru-RU" smtClean="0"/>
              <a:t>25.06.2018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884EE-BF37-4927-8560-03317E9DBD6A}" type="datetime1">
              <a:rPr lang="ru-RU" smtClean="0"/>
              <a:t>25.06.2018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1C21-37C7-4D79-B001-F233F4F1151C}" type="datetime1">
              <a:rPr lang="ru-RU" smtClean="0"/>
              <a:t>25.06.2018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011C-21D4-4E9A-9496-287C3152B833}" type="datetime1">
              <a:rPr lang="ru-RU" smtClean="0"/>
              <a:t>25.06.2018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AD03C-AE07-4762-8641-E691E932078A}" type="datetime1">
              <a:rPr lang="ru-RU" smtClean="0"/>
              <a:t>25.06.2018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F497B-71B7-4544-B37F-B405773CDA58}" type="datetime1">
              <a:rPr lang="ru-RU" smtClean="0"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88275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uk-UA" dirty="0" smtClean="0">
                <a:solidFill>
                  <a:srgbClr val="0070C0"/>
                </a:solidFill>
              </a:rPr>
              <a:t>Обмеження заборони встановлені Законом України «Про запобігання корупції»</a:t>
            </a:r>
            <a:r>
              <a:rPr lang="uk-UA" dirty="0">
                <a:solidFill>
                  <a:schemeClr val="accent1"/>
                </a:solidFill>
              </a:rPr>
              <a:t/>
            </a:r>
            <a:br>
              <a:rPr lang="uk-UA" dirty="0">
                <a:solidFill>
                  <a:schemeClr val="accent1"/>
                </a:solidFill>
              </a:rPr>
            </a:br>
            <a:r>
              <a:rPr lang="uk-UA" dirty="0">
                <a:solidFill>
                  <a:srgbClr val="0070C0"/>
                </a:solidFill>
              </a:rPr>
              <a:t/>
            </a:r>
            <a:br>
              <a:rPr lang="uk-UA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5936704" cy="1991072"/>
          </a:xfrm>
        </p:spPr>
        <p:txBody>
          <a:bodyPr/>
          <a:lstStyle/>
          <a:p>
            <a:endParaRPr lang="uk-UA" dirty="0">
              <a:solidFill>
                <a:srgbClr val="0070C0"/>
              </a:solidFill>
            </a:endParaRPr>
          </a:p>
          <a:p>
            <a:endParaRPr lang="uk-UA" dirty="0">
              <a:solidFill>
                <a:srgbClr val="0070C0"/>
              </a:solidFill>
            </a:endParaRPr>
          </a:p>
          <a:p>
            <a:r>
              <a:rPr lang="uk-UA" dirty="0" smtClean="0">
                <a:solidFill>
                  <a:srgbClr val="0070C0"/>
                </a:solidFill>
              </a:rPr>
              <a:t>2018 </a:t>
            </a:r>
            <a:r>
              <a:rPr lang="uk-UA" dirty="0">
                <a:solidFill>
                  <a:srgbClr val="0070C0"/>
                </a:solidFill>
              </a:rPr>
              <a:t>рік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1</a:t>
            </a:fld>
            <a:endParaRPr lang="ru-R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75657"/>
            <a:ext cx="8507288" cy="488069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усунення особи від виконання завдання, вчинення дій, прийняття рішення чи участі в його прийнятті в умовах реального чи потенційного конфлікту інтересів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Закону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“Про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корупції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застосування зовнішнього контролю за виконанням особою відповідного завдання, вчиненням нею певних дій чи прийняття рішень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33 Закону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“Про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корупції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обмеження доступу особи до певної інформації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 Закону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“Про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корупції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перегляду обсягу службових повноважень особи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Закону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“Про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корупції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переведення особи на іншу посаду (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34 Закону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“Про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корупції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звільнення особи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34 Закону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“Про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корупції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uk-UA" sz="4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Способи врегулювання конфлікту інтересів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10</a:t>
            </a:fld>
            <a:endParaRPr lang="ru-RU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70C0"/>
                </a:solidFill>
              </a:rPr>
              <a:t>Обмеження для державних посадових осіб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3554" name="Picture 2" descr="F:\stepanovst\department of justise\4_СИСТЕМАТИЗАЦІЯ\САЙТ\!ЗОБРАЖЕННЯ НА САЙТ\3D_Humans\Gold_stock_Collection\Large_Sca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671359"/>
            <a:ext cx="4536504" cy="480003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89611" y="1556792"/>
            <a:ext cx="4238373" cy="5164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службового становища для отримання неправомірної вигоди (стаття 22 Закону).</a:t>
            </a:r>
          </a:p>
          <a:p>
            <a:pPr marL="342900" indent="-342900" algn="just"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 (заборона) щодо одержання неправомірної вигоди або подарунка (статті 23, 24 Закону).</a:t>
            </a:r>
          </a:p>
          <a:p>
            <a:pPr marL="342900" indent="-342900" algn="just"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 щодо сумісництва та суміщення з іншими видами діяльності (стаття 25 Закону).</a:t>
            </a:r>
          </a:p>
          <a:p>
            <a:pPr marL="342900" indent="-342900" algn="just"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 після припинення  діяльності державної посадової особи (стаття 26 Закону).</a:t>
            </a:r>
          </a:p>
          <a:p>
            <a:pPr marL="342900" indent="-342900" algn="just"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 спільної роботи близьких осіб (стаття 27 Закону).</a:t>
            </a:r>
          </a:p>
          <a:p>
            <a:pPr marL="342900" indent="-342900" algn="just"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Зобов’язання у зв’язку із наявністю в особи підприємств чи корпоративних прав (стаття 36 Закону). </a:t>
            </a:r>
          </a:p>
          <a:p>
            <a:pPr marL="342900" indent="-342900" algn="just">
              <a:buAutoNum type="arabicPeriod"/>
            </a:pPr>
            <a:endParaRPr lang="en-US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11</a:t>
            </a:fld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41531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uk-UA" sz="4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Відповідальність </a:t>
            </a:r>
            <a:r>
              <a:rPr lang="uk-UA" sz="4400" dirty="0">
                <a:solidFill>
                  <a:srgbClr val="0070C0"/>
                </a:solidFill>
              </a:rPr>
              <a:t>за вчинення правопорушень, пов'язаних із корупцією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2771" name="Picture 3" descr="F:\stepanovst\department of justise\4_СИСТЕМАТИЗАЦІЯ\САЙТ\!ЗОБРАЖЕННЯ НА САЙТ\3D_Humans\3D_Figures\3D Character (7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1712" y="2420888"/>
            <a:ext cx="3374504" cy="253087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56964" y="562792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>
                <a:solidFill>
                  <a:srgbClr val="0070C0"/>
                </a:solidFill>
              </a:rPr>
              <a:t>Кримінальна відповідальність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2751311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70C0"/>
                </a:solidFill>
              </a:rPr>
              <a:t>Адміністративна відповідальність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19464" y="5059014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70C0"/>
                </a:solidFill>
              </a:rPr>
              <a:t>Цивільно-правова відповідальність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11960" y="1621142"/>
            <a:ext cx="4435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solidFill>
                  <a:srgbClr val="0070C0"/>
                </a:solidFill>
              </a:rPr>
              <a:t>Дисциплінарна відповідальність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12</a:t>
            </a:fld>
            <a:endParaRPr lang="ru-RU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uk-UA" sz="4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Дисциплінарна відповідальність</a:t>
            </a:r>
          </a:p>
          <a:p>
            <a:pPr lvl="0" algn="ctr">
              <a:spcBef>
                <a:spcPct val="0"/>
              </a:spcBef>
            </a:pPr>
            <a:r>
              <a:rPr lang="uk-UA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порушення вимог щодо недопущення конфлікту інтересів або порушення інших обмежень</a:t>
            </a:r>
            <a:endParaRPr lang="ru-RU" sz="2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70353" y="1988840"/>
            <a:ext cx="8229600" cy="4237931"/>
          </a:xfrm>
        </p:spPr>
        <p:txBody>
          <a:bodyPr>
            <a:noAutofit/>
          </a:bodyPr>
          <a:lstStyle/>
          <a:p>
            <a:pPr algn="just"/>
            <a:r>
              <a:rPr lang="uk-UA" sz="2400" dirty="0">
                <a:solidFill>
                  <a:srgbClr val="0070C0"/>
                </a:solidFill>
              </a:rPr>
              <a:t>	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бути застосована в залежності від конкретних обставин вчинення проступку та ступені вини особи</a:t>
            </a:r>
            <a:r>
              <a:rPr lang="uk-UA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обов'язково</a:t>
            </a:r>
            <a:r>
              <a:rPr lang="uk-UA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умови, що судом до особи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застосовано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накладено на неї стягнення у виді позбавлення права обіймати певні посади або займатися певною діяльністю, пов’язаними з виконанням функцій держави або місцевого самоврядування, або такою, що прирівнюється до цієї діяльності (застосовується обов'язково) (ч.2 статті 65 Закону).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13</a:t>
            </a:fld>
            <a:endParaRPr lang="ru-RU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stepanovst\department of justise\4_СИСТЕМАТИЗАЦІЯ\САЙТ\!ЗОБРАЖЕННЯ НА САЙТ\3D_Humans\3D_Figures\3D Character (5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276872"/>
            <a:ext cx="3366374" cy="4488499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9552" y="260648"/>
            <a:ext cx="8229600" cy="1215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uk-UA" sz="4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Цивільно-правова відповідальність</a:t>
            </a:r>
          </a:p>
          <a:p>
            <a:pPr lvl="0" algn="ctr">
              <a:spcBef>
                <a:spcPct val="0"/>
              </a:spcBef>
            </a:pPr>
            <a:r>
              <a:rPr lang="uk-UA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порушення вимог щодо недопущення конфлікту інтересів або порушення інших </a:t>
            </a:r>
            <a:r>
              <a:rPr lang="uk-UA" sz="2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обмежень</a:t>
            </a:r>
            <a:endParaRPr lang="ru-RU" sz="2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11560" y="1567333"/>
            <a:ext cx="8229600" cy="1213595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відшкодування матеріальної та/або моральної шкоди відповідно до Цивільного кодексу України.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14</a:t>
            </a:fld>
            <a:endParaRPr lang="ru-RU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332656"/>
            <a:ext cx="822960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uk-UA" sz="60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Адміністративна відповідальність</a:t>
            </a:r>
          </a:p>
          <a:p>
            <a:pPr lvl="0" algn="ctr">
              <a:spcBef>
                <a:spcPct val="0"/>
              </a:spcBef>
            </a:pPr>
            <a:r>
              <a:rPr lang="uk-UA" sz="4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</a:t>
            </a:r>
            <a:r>
              <a:rPr kumimoji="0" lang="uk-UA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 порушення вимог щодо</a:t>
            </a:r>
            <a:r>
              <a:rPr kumimoji="0" lang="uk-UA" sz="4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недопущення конфлікту інтересів або порушення інших обмежень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39552" y="1700809"/>
            <a:ext cx="8424936" cy="4464496"/>
          </a:xfrm>
        </p:spPr>
        <p:txBody>
          <a:bodyPr>
            <a:noAutofit/>
          </a:bodyPr>
          <a:lstStyle/>
          <a:p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обмежень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сумісництва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суміщення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видами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172-4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встановлених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обмежень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одержання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подарунків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172-5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uk-UA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врегулювання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конфлікту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172-7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uk-UA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Незаконне використання інформації, що стала відома особі у зв’язку з виконанням службових повноважень (стаття 172-8 КУпАП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15</a:t>
            </a:fld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0909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правочини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1268760"/>
            <a:ext cx="8435280" cy="485740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>
                <a:solidFill>
                  <a:srgbClr val="0070C0"/>
                </a:solidFill>
              </a:rPr>
              <a:t>	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</a:t>
            </a:r>
            <a:r>
              <a:rPr lang="uk-UA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шення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правочини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прийняті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укладені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з 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Закону, 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визнані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незаконними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недійсними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 судовому порядку. </a:t>
            </a:r>
          </a:p>
          <a:p>
            <a:pPr algn="r">
              <a:buNone/>
            </a:pPr>
            <a:r>
              <a:rPr lang="uk-UA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uk-UA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67 Закону України «Про запобігання корупції»)</a:t>
            </a:r>
          </a:p>
          <a:p>
            <a:pPr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3370560"/>
            <a:ext cx="2612054" cy="3168352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16</a:t>
            </a:fld>
            <a:endParaRPr lang="ru-RU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stepanovst\department of justise\4_СИСТЕМАТИЗАЦІЯ\САЙТ\!ЗОБРАЖЕННЯ НА САЙТ\3D_Humans\3D_Figures\3D Character (5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628" y="2132856"/>
            <a:ext cx="3348372" cy="4464496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9552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uk-UA" sz="8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Кримінальна  відповідальність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07504" y="1628800"/>
            <a:ext cx="8841160" cy="3456383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Зловживання службовим становищем</a:t>
            </a:r>
          </a:p>
          <a:p>
            <a:pPr>
              <a:buNone/>
            </a:pP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(стаття 364 Кримінального кодексу України)</a:t>
            </a:r>
          </a:p>
          <a:p>
            <a:pPr>
              <a:buNone/>
            </a:pPr>
            <a:endParaRPr lang="uk-UA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 пропозиції, обіцянки або одержання </a:t>
            </a:r>
          </a:p>
          <a:p>
            <a:pPr marL="0" indent="0">
              <a:buNone/>
            </a:pP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неправомірної вигоди службовою особою </a:t>
            </a:r>
          </a:p>
          <a:p>
            <a:pPr>
              <a:buNone/>
            </a:pP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(стаття 368 Кримінального кодексу України)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17</a:t>
            </a:fld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97948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dirty="0">
                <a:solidFill>
                  <a:srgbClr val="0070C0"/>
                </a:solidFill>
              </a:rPr>
              <a:t>Думаючи, що все можна купити за свої статки, більшість насамперед продала себе</a:t>
            </a:r>
            <a:r>
              <a:rPr lang="ru-RU" dirty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endParaRPr lang="ru-RU" dirty="0">
              <a:solidFill>
                <a:srgbClr val="0070C0"/>
              </a:solidFill>
            </a:endParaRPr>
          </a:p>
          <a:p>
            <a:pPr algn="r">
              <a:buNone/>
            </a:pPr>
            <a:r>
              <a:rPr lang="ru-RU" dirty="0" err="1">
                <a:solidFill>
                  <a:srgbClr val="0070C0"/>
                </a:solidFill>
              </a:rPr>
              <a:t>Френс</a:t>
            </a:r>
            <a:r>
              <a:rPr lang="uk-UA" dirty="0" err="1">
                <a:solidFill>
                  <a:srgbClr val="0070C0"/>
                </a:solidFill>
              </a:rPr>
              <a:t>іс</a:t>
            </a:r>
            <a:r>
              <a:rPr lang="uk-UA" dirty="0">
                <a:solidFill>
                  <a:srgbClr val="0070C0"/>
                </a:solidFill>
              </a:rPr>
              <a:t> Бекон </a:t>
            </a:r>
          </a:p>
          <a:p>
            <a:pPr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5843" name="Picture 3" descr="F:\stepanovst\department of justise\4_СИСТЕМАТИЗАЦІЯ\САЙТ\!ЗОБРАЖЕННЯ НА САЙТ\3D_Humans\3D_Figures\3D Character (2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08920"/>
            <a:ext cx="5184576" cy="3888432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400" smtClean="0"/>
              <a:pPr/>
              <a:t>18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69753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Дякуємо за увагу!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19</a:t>
            </a:fld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67607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Що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таке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«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доброчесна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поведінка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поведінка</a:t>
            </a:r>
            <a:r>
              <a:rPr lang="ru-RU" dirty="0"/>
              <a:t>, яка </a:t>
            </a:r>
            <a:r>
              <a:rPr lang="ru-RU" dirty="0" err="1"/>
              <a:t>полягає</a:t>
            </a:r>
            <a:r>
              <a:rPr lang="ru-RU" dirty="0"/>
              <a:t> у </a:t>
            </a:r>
            <a:r>
              <a:rPr lang="ru-RU" dirty="0" err="1"/>
              <a:t>сумлінному</a:t>
            </a:r>
            <a:r>
              <a:rPr lang="ru-RU" dirty="0"/>
              <a:t> </a:t>
            </a:r>
            <a:r>
              <a:rPr lang="ru-RU" dirty="0" err="1"/>
              <a:t>виконанні</a:t>
            </a:r>
            <a:r>
              <a:rPr lang="ru-RU" dirty="0"/>
              <a:t> особою, </a:t>
            </a:r>
            <a:r>
              <a:rPr lang="ru-RU" dirty="0" err="1"/>
              <a:t>уповноваженою</a:t>
            </a:r>
            <a:r>
              <a:rPr lang="ru-RU" dirty="0"/>
              <a:t> на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,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посадових</a:t>
            </a:r>
            <a:r>
              <a:rPr lang="ru-RU" dirty="0"/>
              <a:t> </a:t>
            </a:r>
            <a:r>
              <a:rPr lang="ru-RU" dirty="0" err="1"/>
              <a:t>обов'язків</a:t>
            </a:r>
            <a:r>
              <a:rPr lang="ru-RU" dirty="0"/>
              <a:t>, </a:t>
            </a:r>
            <a:r>
              <a:rPr lang="ru-RU" dirty="0" err="1"/>
              <a:t>ввічливому</a:t>
            </a:r>
            <a:r>
              <a:rPr lang="ru-RU" dirty="0"/>
              <a:t>, </a:t>
            </a:r>
            <a:r>
              <a:rPr lang="ru-RU" dirty="0" err="1"/>
              <a:t>шанобливому</a:t>
            </a:r>
            <a:r>
              <a:rPr lang="ru-RU" dirty="0"/>
              <a:t> </a:t>
            </a:r>
            <a:r>
              <a:rPr lang="ru-RU" dirty="0" err="1"/>
              <a:t>ставленні</a:t>
            </a:r>
            <a:r>
              <a:rPr lang="ru-RU" dirty="0"/>
              <a:t> до </a:t>
            </a:r>
            <a:r>
              <a:rPr lang="ru-RU" dirty="0" err="1"/>
              <a:t>громадян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колег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неухильному</a:t>
            </a:r>
            <a:r>
              <a:rPr lang="ru-RU" dirty="0"/>
              <a:t> </a:t>
            </a:r>
            <a:r>
              <a:rPr lang="ru-RU" dirty="0" err="1"/>
              <a:t>дотриманні</a:t>
            </a:r>
            <a:r>
              <a:rPr lang="ru-RU" dirty="0"/>
              <a:t> </a:t>
            </a:r>
            <a:r>
              <a:rPr lang="ru-RU" dirty="0" err="1"/>
              <a:t>Конституції</a:t>
            </a:r>
            <a:r>
              <a:rPr lang="ru-RU" dirty="0"/>
              <a:t>, </a:t>
            </a:r>
            <a:r>
              <a:rPr lang="ru-RU" dirty="0" err="1"/>
              <a:t>законів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нормативно-</a:t>
            </a:r>
            <a:r>
              <a:rPr lang="ru-RU" dirty="0" err="1"/>
              <a:t>правових</a:t>
            </a:r>
            <a:r>
              <a:rPr lang="ru-RU" dirty="0"/>
              <a:t> </a:t>
            </a:r>
            <a:r>
              <a:rPr lang="ru-RU" dirty="0" err="1"/>
              <a:t>актів</a:t>
            </a:r>
            <a:r>
              <a:rPr lang="ru-RU" dirty="0"/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2</a:t>
            </a:fld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97313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>
                <a:solidFill>
                  <a:srgbClr val="0070C0"/>
                </a:solidFill>
              </a:rPr>
              <a:t>Законодавчі обмеження для</a:t>
            </a:r>
            <a:br>
              <a:rPr lang="uk-UA" sz="3200" dirty="0">
                <a:solidFill>
                  <a:srgbClr val="0070C0"/>
                </a:solidFill>
              </a:rPr>
            </a:br>
            <a:r>
              <a:rPr lang="uk-UA" sz="3200" dirty="0">
                <a:solidFill>
                  <a:srgbClr val="0070C0"/>
                </a:solidFill>
              </a:rPr>
              <a:t>державних посадових осіб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F:\stepanovst\department of justise\4_СИСТЕМАТИЗАЦІЯ\САЙТ\!ЗОБРАЖЕННЯ НА САЙТ\3D_Humans\3D Humans\3D Humans (2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6670" y="1818753"/>
            <a:ext cx="2400267" cy="18002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4893" y="5158573"/>
            <a:ext cx="2106234" cy="1684950"/>
          </a:xfrm>
          <a:prstGeom prst="rect">
            <a:avLst/>
          </a:prstGeom>
          <a:noFill/>
        </p:spPr>
      </p:pic>
      <p:pic>
        <p:nvPicPr>
          <p:cNvPr id="1028" name="Picture 4" descr="F:\stepanovst\department of justise\4_СИСТЕМАТИЗАЦІЯ\САЙТ\!ЗОБРАЖЕННЯ НА САЙТ\3D_Humans\3D Humans\3D Humans (3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83" y="2924944"/>
            <a:ext cx="2880320" cy="2160240"/>
          </a:xfrm>
          <a:prstGeom prst="rect">
            <a:avLst/>
          </a:prstGeom>
          <a:noFill/>
        </p:spPr>
      </p:pic>
      <p:pic>
        <p:nvPicPr>
          <p:cNvPr id="1029" name="Picture 5" descr="F:\stepanovst\department of justise\4_СИСТЕМАТИЗАЦІЯ\САЙТ\!ЗОБРАЖЕННЯ НА САЙТ\3D_Humans\3D_Figures\3D Character (4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2897" y="2661388"/>
            <a:ext cx="1656184" cy="2208327"/>
          </a:xfrm>
          <a:prstGeom prst="rect">
            <a:avLst/>
          </a:prstGeom>
          <a:noFill/>
        </p:spPr>
      </p:pic>
      <p:sp>
        <p:nvSpPr>
          <p:cNvPr id="8" name="Стрелка вниз 7"/>
          <p:cNvSpPr/>
          <p:nvPr/>
        </p:nvSpPr>
        <p:spPr>
          <a:xfrm rot="3437922">
            <a:off x="5954158" y="4486162"/>
            <a:ext cx="1224136" cy="17741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7828229">
            <a:off x="2238234" y="4576008"/>
            <a:ext cx="1224136" cy="178559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5580579" y="3110945"/>
            <a:ext cx="1224136" cy="15131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72200" y="1556792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0070C0"/>
                </a:solidFill>
              </a:rPr>
              <a:t> Інші обмеження (заборони)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844824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0070C0"/>
                </a:solidFill>
              </a:rPr>
              <a:t>Конфлікт інтересів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74013" y="4479564"/>
            <a:ext cx="36501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>
                <a:solidFill>
                  <a:srgbClr val="0070C0"/>
                </a:solidFill>
              </a:rPr>
              <a:t> </a:t>
            </a:r>
            <a:r>
              <a:rPr lang="uk-UA" sz="2000" dirty="0">
                <a:solidFill>
                  <a:srgbClr val="0070C0"/>
                </a:solidFill>
              </a:rPr>
              <a:t>Відповідальність за порушення</a:t>
            </a:r>
          </a:p>
          <a:p>
            <a:pPr algn="ctr"/>
            <a:r>
              <a:rPr lang="uk-UA" sz="2000" dirty="0">
                <a:solidFill>
                  <a:srgbClr val="0070C0"/>
                </a:solidFill>
              </a:rPr>
              <a:t>обмежень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 rot="5400000">
            <a:off x="2873201" y="3155039"/>
            <a:ext cx="1224136" cy="14342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3</a:t>
            </a:fld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stepanovst\department of justise\4_СИСТЕМАТИЗАЦІЯ\САЙТ\!ЗОБРАЖЕННЯ НА САЙТ\3D_Humans\3D_Figures\3D Character (6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412776"/>
            <a:ext cx="3916766" cy="52223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0070C0"/>
                </a:solidFill>
              </a:rPr>
              <a:t>Потенційний конфлікт інтересів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7537" y="1265716"/>
            <a:ext cx="4474840" cy="4877782"/>
          </a:xfrm>
        </p:spPr>
        <p:txBody>
          <a:bodyPr>
            <a:noAutofit/>
          </a:bodyPr>
          <a:lstStyle/>
          <a:p>
            <a:r>
              <a:rPr lang="uk-UA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ПОТЕНЦІЙНИЙ КОНФЛІКТ ІНТЕРЕСІВ </a:t>
            </a:r>
            <a:r>
              <a:rPr lang="uk-UA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наявність у особи приватного інтересу у сфері, в якій вона виконує свої службові чи представницькі повноваження, що </a:t>
            </a:r>
            <a:r>
              <a:rPr lang="uk-UA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uk-UA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вплинути на об’єктивність чи неупередженість прийняття нею рішень, або на вчинення чи невчинення дій під час виконання зазначених повноважень.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(абзац 8 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Закону 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“Про 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корупції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”).</a:t>
            </a:r>
            <a:endParaRPr lang="uk-UA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51889" y="5355673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FF0000"/>
                </a:solidFill>
              </a:rPr>
              <a:t>приватний інтерес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16216" y="1124744"/>
            <a:ext cx="2448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199752"/>
                </a:solidFill>
              </a:rPr>
              <a:t>об’єктивність чи неупередженість прийняття рішень</a:t>
            </a:r>
            <a:endParaRPr lang="ru-RU" sz="2400" dirty="0">
              <a:solidFill>
                <a:srgbClr val="199752"/>
              </a:solidFill>
            </a:endParaRPr>
          </a:p>
        </p:txBody>
      </p:sp>
      <p:sp>
        <p:nvSpPr>
          <p:cNvPr id="8" name="Штриховая стрелка вправо 7"/>
          <p:cNvSpPr/>
          <p:nvPr/>
        </p:nvSpPr>
        <p:spPr>
          <a:xfrm rot="17232143">
            <a:off x="4510812" y="3092539"/>
            <a:ext cx="3642506" cy="1224136"/>
          </a:xfrm>
          <a:prstGeom prst="stripedRightArrow">
            <a:avLst/>
          </a:prstGeom>
          <a:solidFill>
            <a:schemeClr val="accent1">
              <a:alpha val="13000"/>
            </a:schemeClr>
          </a:solidFill>
          <a:ln cmpd="thinThick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4</a:t>
            </a:fld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996" y="105494"/>
            <a:ext cx="8229600" cy="894507"/>
          </a:xfrm>
        </p:spPr>
        <p:txBody>
          <a:bodyPr/>
          <a:lstStyle/>
          <a:p>
            <a:r>
              <a:rPr lang="uk-UA" dirty="0">
                <a:solidFill>
                  <a:srgbClr val="0070C0"/>
                </a:solidFill>
              </a:rPr>
              <a:t>Реальний конфлікт інтересів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4361036"/>
            <a:ext cx="839876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РЕАЛЬНИЙ КОНФЛІКТ ІНТЕРЕСІВ </a:t>
            </a:r>
            <a:r>
              <a:rPr lang="uk-UA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суперечність між приватним інтересом особи та її службовими чи представницькими повноваженнями, що </a:t>
            </a:r>
            <a:r>
              <a:rPr lang="uk-UA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uk-UA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об’єктивність або неупередженість прийняття рішень, або на вчинення чи невчинення дій під час виконання зазначених повноважень (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абзац 11 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Закону 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“Про 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корупції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”).</a:t>
            </a:r>
          </a:p>
          <a:p>
            <a:pPr algn="just"/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2886035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FF0000"/>
                </a:solidFill>
              </a:rPr>
              <a:t>приватний інтерес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2795444"/>
            <a:ext cx="2448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199752"/>
                </a:solidFill>
              </a:rPr>
              <a:t>об’єктивність чи неупередженість прийняття рішень</a:t>
            </a:r>
            <a:endParaRPr lang="ru-RU" sz="2400" dirty="0">
              <a:solidFill>
                <a:srgbClr val="199752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2195736" y="1196752"/>
            <a:ext cx="5256584" cy="158417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098" name="Picture 2" descr="F:\stepanovst\department of justise\4_СИСТЕМАТИЗАЦІЯ\САЙТ\!ЗОБРАЖЕННЯ НА САЙТ\3D_Humans\Gold_stock_Collection\Wri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5248" y="1656184"/>
            <a:ext cx="2708920" cy="270892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491880" y="1167135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0070C0"/>
                </a:solidFill>
              </a:rPr>
              <a:t>ВПЛИВ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5</a:t>
            </a:fld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stepanovst\department of justise\4_СИСТЕМАТИЗАЦІЯ\САЙТ\!ЗОБРАЖЕННЯ НА САЙТ\3D_Humans\3D_Figures\3D Character (9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31289"/>
            <a:ext cx="2880321" cy="5138071"/>
          </a:xfrm>
          <a:prstGeom prst="rect">
            <a:avLst/>
          </a:prstGeom>
          <a:noFill/>
        </p:spPr>
      </p:pic>
      <p:sp>
        <p:nvSpPr>
          <p:cNvPr id="17" name="Выноска-облако 16"/>
          <p:cNvSpPr/>
          <p:nvPr/>
        </p:nvSpPr>
        <p:spPr>
          <a:xfrm>
            <a:off x="2555776" y="1268760"/>
            <a:ext cx="6480720" cy="187220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0957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70C0"/>
                </a:solidFill>
              </a:rPr>
              <a:t>Приватний інтерес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1844824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майновий інтерес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1844824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немайновий інтерес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03848" y="3403497"/>
            <a:ext cx="532859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dirty="0">
                <a:solidFill>
                  <a:srgbClr val="FF0000"/>
                </a:solidFill>
              </a:rPr>
              <a:t>зумовлений, у тому числі особистими, сімейними, дружніми, іншими позаслужбовими стосунками з фізичними чи юридичними особами, у тому числі громадськими, політичними, релігійними організаціями</a:t>
            </a:r>
          </a:p>
          <a:p>
            <a:pPr algn="ctr"/>
            <a:r>
              <a:rPr lang="uk-UA" sz="2200" dirty="0">
                <a:solidFill>
                  <a:srgbClr val="FF0000"/>
                </a:solidFill>
              </a:rPr>
              <a:t>(перелік невичерпний!)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2555776" y="2060848"/>
            <a:ext cx="648072" cy="208823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>
            <a:off x="8388424" y="2060848"/>
            <a:ext cx="648072" cy="201622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95837" y="5807005"/>
            <a:ext cx="5256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(абзац  10 частини першої статті 1 Закону України “Про запобігання корупції”).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6</a:t>
            </a:fld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0070C0"/>
                </a:solidFill>
              </a:rPr>
              <a:t>Суб'єкти конфлікту інтересів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122" name="Picture 2" descr="F:\stepanovst\department of justise\4_СИСТЕМАТИЗАЦІЯ\САЙТ\!ЗОБРАЖЕННЯ НА САЙТ\3D_Humans\3D_Figures\3D Character (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628800"/>
            <a:ext cx="4166592" cy="31249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1772816"/>
            <a:ext cx="4248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На кого розповсюджується</a:t>
            </a:r>
            <a:r>
              <a:rPr 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uk-UA" sz="2400" b="1" dirty="0">
              <a:solidFill>
                <a:srgbClr val="0070C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</a:t>
            </a:r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уповноважені</a:t>
            </a: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виконання функцій держави або місцевого самоврядування;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uk-UA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особи, які для цілей Закону України </a:t>
            </a:r>
            <a:r>
              <a:rPr lang="uk-UA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“Про</a:t>
            </a: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запобігання </a:t>
            </a:r>
            <a:r>
              <a:rPr lang="uk-UA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корупції”</a:t>
            </a: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прирівнюються</a:t>
            </a: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осіб, уповноважених на виконання функцій держави або місцевого самоврядування.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81872" y="5248854"/>
            <a:ext cx="4320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Пункти 1, 2 частини першої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статті 3 Закону України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“Про</a:t>
            </a: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запобігання </a:t>
            </a:r>
            <a:r>
              <a:rPr lang="uk-UA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корупції”</a:t>
            </a:r>
            <a:endParaRPr lang="uk-UA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7</a:t>
            </a:fld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83930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70C0"/>
                </a:solidFill>
              </a:rPr>
              <a:t>Зобов’язання щодо запобігання та врегулювання конфлікту інтересів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628800"/>
            <a:ext cx="50405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Зміст зобов’язання: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вживати заходів щодо </a:t>
            </a:r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недопущення</a:t>
            </a: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виникнення реального, потенційного конфлікту інтересів, а у разі виникнення – вжити заходів щодо </a:t>
            </a:r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врегулювання</a:t>
            </a: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;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endParaRPr lang="uk-UA" sz="2400" dirty="0">
              <a:solidFill>
                <a:srgbClr val="0070C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повідомляти</a:t>
            </a: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про наявність конфлікту інтересів безпосереднього керівника;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877272"/>
            <a:ext cx="38884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28 Закону України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“Про</a:t>
            </a:r>
            <a:r>
              <a:rPr lang="uk-UA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запобігання </a:t>
            </a:r>
            <a:r>
              <a:rPr lang="uk-UA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корупції”</a:t>
            </a:r>
            <a:endParaRPr lang="uk-UA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F:\stepanovst\department of justise\4_СИСТЕМАТИЗАЦІЯ\САЙТ\!ЗОБРАЖЕННЯ НА САЙТ\3D_Humans\3D_Figures\3D Character (2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4035" y="1772816"/>
            <a:ext cx="3936437" cy="295232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80520" y="5027692"/>
            <a:ext cx="4283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не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вчиняти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дій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та не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приймати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рішень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умовах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реального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конфлікту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інтересів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</a:t>
            </a:r>
            <a:endParaRPr lang="uk-UA" sz="2400" dirty="0">
              <a:solidFill>
                <a:srgbClr val="0070C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8</a:t>
            </a:fld>
            <a:endParaRPr lang="ru-R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uk-UA" sz="4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Алгоритм дій керівника у зв'язку із встановленням наявності конфлікту інтересів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78" name="Picture 2" descr="F:\stepanovst\department of justise\4_СИСТЕМАТИЗАЦІЯ\САЙТ\!ЗОБРАЖЕННЯ НА САЙТ\3D_Humans\Gold_stock_Collection\Why_M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024336" cy="3024336"/>
          </a:xfrm>
          <a:prstGeom prst="rect">
            <a:avLst/>
          </a:prstGeom>
          <a:noFill/>
        </p:spPr>
      </p:pic>
      <p:pic>
        <p:nvPicPr>
          <p:cNvPr id="24580" name="Picture 4" descr="F:\stepanovst\department of justise\4_СИСТЕМАТИЗАЦІЯ\САЙТ\!ЗОБРАЖЕННЯ НА САЙТ\3D_Humans\Gold_stock_Collection\Teamwork_Conne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140968"/>
            <a:ext cx="3312368" cy="33123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4604935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0070C0"/>
                </a:solidFill>
              </a:rPr>
              <a:t>Отримання повідомлення про конфлікт інтересів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1628800"/>
            <a:ext cx="5256584" cy="1584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0070C0"/>
                </a:solidFill>
              </a:rPr>
              <a:t>Прийняття рішення протягом двох робочих днів щодо врегулювання конфлікту інтересів та повідомлення про це відповідної особи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5656200"/>
            <a:ext cx="2584928" cy="768163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9</a:t>
            </a:fld>
            <a:endParaRPr lang="ru-RU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1875</TotalTime>
  <Words>806</Words>
  <Application>Microsoft Office PowerPoint</Application>
  <PresentationFormat>Экран (4:3)</PresentationFormat>
  <Paragraphs>117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  Обмеження заборони встановлені Законом України «Про запобігання корупції»  </vt:lpstr>
      <vt:lpstr>Що таке «доброчесна поведінка» </vt:lpstr>
      <vt:lpstr>Законодавчі обмеження для державних посадових осіб</vt:lpstr>
      <vt:lpstr>Потенційний конфлікт інтересів</vt:lpstr>
      <vt:lpstr>Реальний конфлікт інтересів</vt:lpstr>
      <vt:lpstr>Приватний інтерес</vt:lpstr>
      <vt:lpstr>Суб'єкти конфлікту інтересів</vt:lpstr>
      <vt:lpstr>Зобов’язання щодо запобігання та врегулювання конфлікту інтересів</vt:lpstr>
      <vt:lpstr>Презентация PowerPoint</vt:lpstr>
      <vt:lpstr>Презентация PowerPoint</vt:lpstr>
      <vt:lpstr>Обмеження для державних посадових осіб </vt:lpstr>
      <vt:lpstr>Презентация PowerPoint</vt:lpstr>
      <vt:lpstr>Презентация PowerPoint</vt:lpstr>
      <vt:lpstr>Презентация PowerPoint</vt:lpstr>
      <vt:lpstr>Презентация PowerPoint</vt:lpstr>
      <vt:lpstr> Незаконні акти та правочини </vt:lpstr>
      <vt:lpstr>Презентация PowerPoint</vt:lpstr>
      <vt:lpstr>Презентация PowerPoint</vt:lpstr>
      <vt:lpstr>  Дякуємо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 Степанов</dc:creator>
  <cp:lastModifiedBy>Пользователь Windows</cp:lastModifiedBy>
  <cp:revision>118</cp:revision>
  <cp:lastPrinted>2018-06-06T09:22:26Z</cp:lastPrinted>
  <dcterms:created xsi:type="dcterms:W3CDTF">2016-07-12T09:38:26Z</dcterms:created>
  <dcterms:modified xsi:type="dcterms:W3CDTF">2018-06-25T06:05:07Z</dcterms:modified>
</cp:coreProperties>
</file>