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428" r:id="rId2"/>
    <p:sldId id="432" r:id="rId3"/>
    <p:sldId id="528" r:id="rId4"/>
    <p:sldId id="529" r:id="rId5"/>
    <p:sldId id="561" r:id="rId6"/>
    <p:sldId id="571" r:id="rId7"/>
    <p:sldId id="572" r:id="rId8"/>
    <p:sldId id="562" r:id="rId9"/>
    <p:sldId id="569" r:id="rId10"/>
    <p:sldId id="568" r:id="rId11"/>
    <p:sldId id="567" r:id="rId12"/>
    <p:sldId id="566" r:id="rId13"/>
    <p:sldId id="565" r:id="rId14"/>
    <p:sldId id="563" r:id="rId15"/>
    <p:sldId id="575" r:id="rId16"/>
    <p:sldId id="576" r:id="rId17"/>
    <p:sldId id="570" r:id="rId18"/>
    <p:sldId id="543" r:id="rId19"/>
    <p:sldId id="546" r:id="rId20"/>
    <p:sldId id="547" r:id="rId21"/>
    <p:sldId id="549" r:id="rId22"/>
    <p:sldId id="552" r:id="rId23"/>
    <p:sldId id="550" r:id="rId24"/>
    <p:sldId id="554" r:id="rId25"/>
    <p:sldId id="551" r:id="rId26"/>
    <p:sldId id="553" r:id="rId27"/>
    <p:sldId id="555" r:id="rId28"/>
    <p:sldId id="556" r:id="rId29"/>
    <p:sldId id="545" r:id="rId30"/>
    <p:sldId id="557" r:id="rId31"/>
    <p:sldId id="558" r:id="rId32"/>
    <p:sldId id="559" r:id="rId33"/>
    <p:sldId id="560" r:id="rId34"/>
    <p:sldId id="542" r:id="rId35"/>
    <p:sldId id="355" r:id="rId36"/>
  </p:sldIdLst>
  <p:sldSz cx="9144000" cy="5143500" type="screen16x9"/>
  <p:notesSz cx="6792913" cy="99250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121"/>
    <a:srgbClr val="FFFFFF"/>
    <a:srgbClr val="000000"/>
    <a:srgbClr val="F3F329"/>
    <a:srgbClr val="68AAF2"/>
    <a:srgbClr val="FFFF1D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3364" autoAdjust="0"/>
  </p:normalViewPr>
  <p:slideViewPr>
    <p:cSldViewPr>
      <p:cViewPr varScale="1">
        <p:scale>
          <a:sx n="78" d="100"/>
          <a:sy n="78" d="100"/>
        </p:scale>
        <p:origin x="144" y="10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30" cy="496881"/>
          </a:xfrm>
          <a:prstGeom prst="rect">
            <a:avLst/>
          </a:prstGeom>
        </p:spPr>
        <p:txBody>
          <a:bodyPr vert="horz" lIns="95524" tIns="47762" rIns="95524" bIns="477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117" y="0"/>
            <a:ext cx="2943230" cy="496881"/>
          </a:xfrm>
          <a:prstGeom prst="rect">
            <a:avLst/>
          </a:prstGeom>
        </p:spPr>
        <p:txBody>
          <a:bodyPr vert="horz" lIns="95524" tIns="47762" rIns="95524" bIns="477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6ADE99A-0DED-44DC-B3E5-1F35E34505C3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5113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24" tIns="47762" rIns="95524" bIns="4776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48" y="4714084"/>
            <a:ext cx="5434017" cy="4467216"/>
          </a:xfrm>
          <a:prstGeom prst="rect">
            <a:avLst/>
          </a:prstGeom>
        </p:spPr>
        <p:txBody>
          <a:bodyPr vert="horz" lIns="95524" tIns="47762" rIns="95524" bIns="4776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6597"/>
            <a:ext cx="2943230" cy="496881"/>
          </a:xfrm>
          <a:prstGeom prst="rect">
            <a:avLst/>
          </a:prstGeom>
        </p:spPr>
        <p:txBody>
          <a:bodyPr vert="horz" lIns="95524" tIns="47762" rIns="95524" bIns="477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117" y="9426597"/>
            <a:ext cx="2943230" cy="496881"/>
          </a:xfrm>
          <a:prstGeom prst="rect">
            <a:avLst/>
          </a:prstGeom>
        </p:spPr>
        <p:txBody>
          <a:bodyPr vert="horz" wrap="square" lIns="95524" tIns="47762" rIns="95524" bIns="47762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386C2D8F-76F2-475D-B1CA-EB99D67022C3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0119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126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4555" indent="-28252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0084" indent="-2260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2118" indent="-2260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34151" indent="-2260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86185" indent="-22601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38219" indent="-22601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90252" indent="-22601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42286" indent="-22601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FC12155-267D-41F3-91CA-B46BE17BB0C1}" type="slidenum">
              <a:rPr lang="ru-RU" altLang="ru-RU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5058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11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886688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12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9126375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13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7450562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14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20589127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15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23029664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16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1971414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17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7596889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18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26703961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19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8244475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20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393736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043113" y="-454025"/>
            <a:ext cx="10825163" cy="60896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102" y="4684787"/>
            <a:ext cx="4939560" cy="44415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7038626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21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0285805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22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8950524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23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40584866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24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7296028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25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1279460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26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41951127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27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21404277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28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9057727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29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8928196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30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4154259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4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5121669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31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21805123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32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1971965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33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2692809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5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188681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6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619722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7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979091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8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735857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9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634171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10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471200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14E3F-5926-4F15-B202-E3ED590821BC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EC5F3-160A-4453-90A9-E5BC1E2C88E3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533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2BA40-9416-407B-A691-81B54FD274B3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8C745-640D-4977-81A2-94F64F3EB0BB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9251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C1636-6EEF-4308-AC33-6649D9FE7B92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FFE96-BC01-45F0-8E74-E940522BB197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8775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3119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343FA-79BE-4395-8183-D5E1E08EBD25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30D9B-F0BD-4055-8DFD-36AB4CA41E49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480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CB2C-5268-4D41-A20C-270524227B41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1162E-738A-48B5-AF97-7C858DF630E9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984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B8419-E333-4BE3-836D-B3F400945F0D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947E0-F9A6-4433-8076-3FE9632A508D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918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5888B-90EE-4164-ACC3-DDC57211FFE7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E74D2-52C6-404B-9F60-3AC4259299B6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337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9A80A-9056-401A-8594-792DA9A814A3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52CEA-3C8E-43C4-BE91-FC0E65CD83FE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5567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79527-EB18-40DB-8D74-9A8A8714E68F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9C6B4-F10A-4068-9AA2-A3791BF3ED1A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258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B85C6-702E-43A3-BA54-800658569ECA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088AC-0CE6-4BDA-8DC4-7722DBA68C0E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00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DC47D-37B3-4635-BBC7-43CF0B54DCC3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4A2A4-4E25-453D-87A9-00CE044EA65D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61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C09E0C-01FD-43D2-872D-6AFDC5F47FB6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6C93632-4852-4308-ACA3-34533DC020FB}" type="slidenum">
              <a:rPr lang="ru-RU" altLang="ru-RU"/>
              <a:pPr/>
              <a:t>‹№›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7.e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0"/>
          <p:cNvSpPr txBox="1">
            <a:spLocks noChangeArrowheads="1"/>
          </p:cNvSpPr>
          <p:nvPr/>
        </p:nvSpPr>
        <p:spPr bwMode="auto">
          <a:xfrm>
            <a:off x="5867400" y="1412875"/>
            <a:ext cx="1871663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01" tIns="40000" rIns="80001" bIns="400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uk-UA" altLang="ru-RU" sz="1600">
              <a:latin typeface="Arial" panose="020B0604020202020204" pitchFamily="34" charset="0"/>
            </a:endParaRPr>
          </a:p>
        </p:txBody>
      </p:sp>
      <p:pic>
        <p:nvPicPr>
          <p:cNvPr id="11" name="Рисунок 10" descr="Рисунок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387" y="195263"/>
            <a:ext cx="1158609" cy="1217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23528" y="1431480"/>
            <a:ext cx="8229600" cy="2527300"/>
          </a:xfrm>
        </p:spPr>
        <p:txBody>
          <a:bodyPr rtlCol="0">
            <a:noAutofit/>
          </a:bodyPr>
          <a:lstStyle/>
          <a:p>
            <a:pPr marL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Стратегія розвитку Луганської області до 2027 року та </a:t>
            </a:r>
          </a:p>
          <a:p>
            <a:pPr marL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План заходів її впровадження </a:t>
            </a:r>
          </a:p>
          <a:p>
            <a:pPr marL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на 2021-2023 роки 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1552128" y="4515966"/>
            <a:ext cx="57724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1 листопада 2019 </a:t>
            </a:r>
            <a:r>
              <a:rPr lang="uk-UA" sz="2400" b="1" dirty="0">
                <a:solidFill>
                  <a:srgbClr val="002060"/>
                </a:solidFill>
              </a:rPr>
              <a:t>року, м. </a:t>
            </a:r>
            <a:r>
              <a:rPr lang="uk-UA" sz="2400" b="1" dirty="0" smtClean="0">
                <a:solidFill>
                  <a:srgbClr val="002060"/>
                </a:solidFill>
              </a:rPr>
              <a:t>Сєверодонецьк</a:t>
            </a:r>
            <a:endParaRPr lang="uk-UA" sz="2400" b="1" dirty="0">
              <a:solidFill>
                <a:srgbClr val="002060"/>
              </a:solidFill>
            </a:endParaRPr>
          </a:p>
        </p:txBody>
      </p:sp>
      <p:pic>
        <p:nvPicPr>
          <p:cNvPr id="14" name="Рисунок 13" descr="ÐÐ¾Ð²âÑÐ·Ð°Ð½Ðµ Ð·Ð¾Ð±ÑÐ°Ð¶ÐµÐ½Ð½Ñ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481" y="4156169"/>
            <a:ext cx="1883582" cy="9873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6" descr="http://www.gmd.center/wp-content/uploads/2018/09/USAID-logo-we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5" t="33260" r="7169" b="13406"/>
          <a:stretch>
            <a:fillRect/>
          </a:stretch>
        </p:blipFill>
        <p:spPr bwMode="auto">
          <a:xfrm>
            <a:off x="6442220" y="199310"/>
            <a:ext cx="2691057" cy="86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2"/>
          <p:cNvSpPr>
            <a:spLocks noChangeArrowheads="1"/>
          </p:cNvSpPr>
          <p:nvPr/>
        </p:nvSpPr>
        <p:spPr bwMode="auto">
          <a:xfrm>
            <a:off x="1473965" y="366850"/>
            <a:ext cx="496825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uk-UA" altLang="uk-UA" sz="1600" b="1" dirty="0">
                <a:solidFill>
                  <a:schemeClr val="tx2"/>
                </a:solidFill>
              </a:rPr>
              <a:t>Проект </a:t>
            </a:r>
            <a:r>
              <a:rPr lang="en-US" altLang="uk-UA" sz="1600" b="1" dirty="0">
                <a:solidFill>
                  <a:schemeClr val="tx2"/>
                </a:solidFill>
              </a:rPr>
              <a:t>ERA</a:t>
            </a:r>
            <a:r>
              <a:rPr lang="uk-UA" altLang="uk-UA" sz="1600" b="1" dirty="0">
                <a:solidFill>
                  <a:schemeClr val="tx2"/>
                </a:solidFill>
              </a:rPr>
              <a:t> «Економічна підтримка  Східної України» 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uk-UA" altLang="uk-UA" sz="1600" b="1" dirty="0">
                <a:solidFill>
                  <a:schemeClr val="tx2"/>
                </a:solidFill>
              </a:rPr>
              <a:t>(</a:t>
            </a:r>
            <a:r>
              <a:rPr lang="en-US" altLang="uk-UA" sz="1600" b="1" dirty="0">
                <a:solidFill>
                  <a:schemeClr val="tx2"/>
                </a:solidFill>
              </a:rPr>
              <a:t>USAID</a:t>
            </a:r>
            <a:r>
              <a:rPr lang="uk-UA" altLang="uk-UA" sz="1600" b="1" dirty="0">
                <a:solidFill>
                  <a:schemeClr val="tx2"/>
                </a:solidFill>
              </a:rPr>
              <a:t>, виконавець  </a:t>
            </a:r>
            <a:r>
              <a:rPr lang="en-US" altLang="uk-UA" sz="1600" b="1" dirty="0">
                <a:solidFill>
                  <a:schemeClr val="tx2"/>
                </a:solidFill>
              </a:rPr>
              <a:t>DAI Global LLC</a:t>
            </a:r>
            <a:r>
              <a:rPr lang="uk-UA" altLang="uk-UA" sz="1600" b="1" dirty="0">
                <a:solidFill>
                  <a:schemeClr val="tx2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14297"/>
              </p:ext>
            </p:extLst>
          </p:nvPr>
        </p:nvGraphicFramePr>
        <p:xfrm>
          <a:off x="16303" y="915566"/>
          <a:ext cx="9127696" cy="41662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1481">
                  <a:extLst>
                    <a:ext uri="{9D8B030D-6E8A-4147-A177-3AD203B41FA5}">
                      <a16:colId xmlns:a16="http://schemas.microsoft.com/office/drawing/2014/main" val="3842415804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654848655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053262236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435451769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686197302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752949863"/>
                    </a:ext>
                  </a:extLst>
                </a:gridCol>
              </a:tblGrid>
              <a:tr h="306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Л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Д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М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Р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Ч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130882"/>
                  </a:ext>
                </a:extLst>
              </a:tr>
              <a:tr h="30690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Інвестиційно-інноваційний розвиток та зовнішньо економічна співпраця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49653"/>
                  </a:ext>
                </a:extLst>
              </a:tr>
              <a:tr h="613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Індекс капітальних інвестицій, відсотків до попереднього року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91,6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154,6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87,4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108,7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132,4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692942"/>
                  </a:ext>
                </a:extLst>
              </a:tr>
              <a:tr h="10354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Обсяг капітальних інвестицій (крім інвестицій з державного бюджету) у розрахунку на одну особу населення, гривень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1169,1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5971,4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7885,4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5680,3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8153,9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566685"/>
                  </a:ext>
                </a:extLst>
              </a:tr>
              <a:tr h="9207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Обсяг прямих іноземних інвестицій у розрахунку на одну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особу населення, </a:t>
                      </a:r>
                      <a:r>
                        <a:rPr lang="uk-UA" sz="1800" b="1" dirty="0" err="1">
                          <a:effectLst/>
                        </a:rPr>
                        <a:t>дол.США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202,7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289,2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200,3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115,3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276,3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896143"/>
                  </a:ext>
                </a:extLst>
              </a:tr>
              <a:tr h="9207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Обсяг експорту товарів у розрахунку на одну </a:t>
                      </a:r>
                      <a:r>
                        <a:rPr lang="uk-UA" sz="1800" b="1" dirty="0" err="1" smtClean="0">
                          <a:effectLst/>
                        </a:rPr>
                        <a:t>особунаселення</a:t>
                      </a:r>
                      <a:r>
                        <a:rPr lang="uk-UA" sz="1800" b="1" dirty="0">
                          <a:effectLst/>
                        </a:rPr>
                        <a:t>, </a:t>
                      </a:r>
                      <a:r>
                        <a:rPr lang="uk-UA" sz="1800" b="1" dirty="0" err="1">
                          <a:effectLst/>
                        </a:rPr>
                        <a:t>дол.США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94,0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1158,5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1859,4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354,5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647,5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86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6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973318"/>
              </p:ext>
            </p:extLst>
          </p:nvPr>
        </p:nvGraphicFramePr>
        <p:xfrm>
          <a:off x="16303" y="987575"/>
          <a:ext cx="9127696" cy="3600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1481">
                  <a:extLst>
                    <a:ext uri="{9D8B030D-6E8A-4147-A177-3AD203B41FA5}">
                      <a16:colId xmlns:a16="http://schemas.microsoft.com/office/drawing/2014/main" val="3512755112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2660798619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3493164325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893100640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763596006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3803103507"/>
                    </a:ext>
                  </a:extLst>
                </a:gridCol>
              </a:tblGrid>
              <a:tr h="400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 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Л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Д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М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Р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Ч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693958"/>
                  </a:ext>
                </a:extLst>
              </a:tr>
              <a:tr h="400044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Фінансова самодостатність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823996"/>
                  </a:ext>
                </a:extLst>
              </a:tr>
              <a:tr h="12001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Доходи місцевих бюджетів (без трансфертів)   у розрахунку на одиницю населення, тисяч гривень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4,3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6,1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5,3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4,0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5,5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177107"/>
                  </a:ext>
                </a:extLst>
              </a:tr>
              <a:tr h="1600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Капітальні видатки місцевих бюджетів (без трансфертів з державного бюджету) у розрахунку на одну особу населення, тисяч гривень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1,3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2,9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1,0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1,3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0,8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603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95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50123"/>
              </p:ext>
            </p:extLst>
          </p:nvPr>
        </p:nvGraphicFramePr>
        <p:xfrm>
          <a:off x="16303" y="754380"/>
          <a:ext cx="9020191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38581">
                  <a:extLst>
                    <a:ext uri="{9D8B030D-6E8A-4147-A177-3AD203B41FA5}">
                      <a16:colId xmlns:a16="http://schemas.microsoft.com/office/drawing/2014/main" val="1261812196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382256923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2136571654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4119324554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3150009607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3469135791"/>
                    </a:ext>
                  </a:extLst>
                </a:gridCol>
              </a:tblGrid>
              <a:tr h="268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Л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М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Р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Ч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977837"/>
                  </a:ext>
                </a:extLst>
              </a:tr>
              <a:tr h="26874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Розвиток малого та середнього підприємництва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782773"/>
                  </a:ext>
                </a:extLst>
              </a:tr>
              <a:tr h="747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Кількість суб’єктів середнього підприємництва </a:t>
                      </a:r>
                      <a:r>
                        <a:rPr lang="uk-UA" sz="1800" dirty="0" smtClean="0">
                          <a:effectLst/>
                        </a:rPr>
                        <a:t>у</a:t>
                      </a:r>
                      <a:r>
                        <a:rPr lang="uk-UA" sz="1800" baseline="0" dirty="0" smtClean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розрахунку </a:t>
                      </a:r>
                      <a:r>
                        <a:rPr lang="uk-UA" sz="1800" dirty="0">
                          <a:effectLst/>
                        </a:rPr>
                        <a:t>на 10 тис. осіб наявного населення, один.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0,9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1,2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3,0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2,5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3,7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501728"/>
                  </a:ext>
                </a:extLst>
              </a:tr>
              <a:tr h="8062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Частка обсягу реалізованої продукції </a:t>
                      </a:r>
                      <a:r>
                        <a:rPr lang="uk-UA" sz="1800" dirty="0" smtClean="0">
                          <a:effectLst/>
                        </a:rPr>
                        <a:t>суб’єктів</a:t>
                      </a:r>
                      <a:r>
                        <a:rPr lang="uk-UA" sz="1800" baseline="0" dirty="0" smtClean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середнього </a:t>
                      </a:r>
                      <a:r>
                        <a:rPr lang="uk-UA" sz="1800" dirty="0">
                          <a:effectLst/>
                        </a:rPr>
                        <a:t>підприємництва у загальному обсязі, %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43,9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23,2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31,6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46,9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43,8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210681"/>
                  </a:ext>
                </a:extLst>
              </a:tr>
              <a:tr h="1074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Кількість суб’єктів малого підприємництва (</a:t>
                      </a:r>
                      <a:r>
                        <a:rPr lang="uk-UA" sz="1800" dirty="0" smtClean="0">
                          <a:effectLst/>
                        </a:rPr>
                        <a:t>з</a:t>
                      </a:r>
                      <a:r>
                        <a:rPr lang="uk-UA" sz="1800" baseline="0" dirty="0" smtClean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урахуванням </a:t>
                      </a:r>
                      <a:r>
                        <a:rPr lang="uk-UA" sz="1800" dirty="0">
                          <a:effectLst/>
                        </a:rPr>
                        <a:t>мікро-підприємництва) у розрахунку на 10 тис. осіб наявного населення, один.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96,7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142,9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470,0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325,5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426,6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175927"/>
                  </a:ext>
                </a:extLst>
              </a:tr>
              <a:tr h="8062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Частка обсягу реалізованої продукції суб’єктів малого підприємництва (з урахуванням </a:t>
                      </a:r>
                      <a:r>
                        <a:rPr lang="uk-UA" sz="1800" dirty="0" err="1">
                          <a:effectLst/>
                        </a:rPr>
                        <a:t>мікропідприємництва</a:t>
                      </a:r>
                      <a:r>
                        <a:rPr lang="uk-UA" sz="1800" dirty="0">
                          <a:effectLst/>
                        </a:rPr>
                        <a:t>) у загальному обсязі, %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37,8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11,3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33,2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42,6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32,5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429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76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762293"/>
              </p:ext>
            </p:extLst>
          </p:nvPr>
        </p:nvGraphicFramePr>
        <p:xfrm>
          <a:off x="16303" y="843558"/>
          <a:ext cx="9127696" cy="4176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1481">
                  <a:extLst>
                    <a:ext uri="{9D8B030D-6E8A-4147-A177-3AD203B41FA5}">
                      <a16:colId xmlns:a16="http://schemas.microsoft.com/office/drawing/2014/main" val="2383941298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3529474670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2968509468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3923050803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765983984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2358081297"/>
                    </a:ext>
                  </a:extLst>
                </a:gridCol>
              </a:tblGrid>
              <a:tr h="464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 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Л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Д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М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Р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Ч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809046"/>
                  </a:ext>
                </a:extLst>
              </a:tr>
              <a:tr h="464052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Ефективність ринку праці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844620"/>
                  </a:ext>
                </a:extLst>
              </a:tr>
              <a:tr h="464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Продуктивність праці,%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85,6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97,0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100,8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106,6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98,1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721759"/>
                  </a:ext>
                </a:extLst>
              </a:tr>
              <a:tr h="1392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Рівень безробіття населення у віці 15-70 років, % до економічно активного населення відповідного віку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15,1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14,0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9,6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9,7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9,6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901268"/>
                  </a:ext>
                </a:extLst>
              </a:tr>
              <a:tr h="1392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Рівень зайнятості населення у віці 15-70 років, % до економічно активного населення відповідного віку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56,9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50,0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58,1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56,8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57,7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427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27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120399"/>
              </p:ext>
            </p:extLst>
          </p:nvPr>
        </p:nvGraphicFramePr>
        <p:xfrm>
          <a:off x="16303" y="730700"/>
          <a:ext cx="9127696" cy="41551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1481">
                  <a:extLst>
                    <a:ext uri="{9D8B030D-6E8A-4147-A177-3AD203B41FA5}">
                      <a16:colId xmlns:a16="http://schemas.microsoft.com/office/drawing/2014/main" val="324672882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553431174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2022179969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2587043129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933055239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875764073"/>
                    </a:ext>
                  </a:extLst>
                </a:gridCol>
              </a:tblGrid>
              <a:tr h="4011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 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Л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Д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М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Р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Ч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517959"/>
                  </a:ext>
                </a:extLst>
              </a:tr>
              <a:tr h="40116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Розвиток інфраструктури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760291"/>
                  </a:ext>
                </a:extLst>
              </a:tr>
              <a:tr h="8947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Обсяг </a:t>
                      </a:r>
                      <a:r>
                        <a:rPr lang="uk-UA" sz="2000" b="1" dirty="0" err="1">
                          <a:effectLst/>
                        </a:rPr>
                        <a:t>вантажообороту</a:t>
                      </a:r>
                      <a:r>
                        <a:rPr lang="uk-UA" sz="2000" b="1" dirty="0">
                          <a:effectLst/>
                        </a:rPr>
                        <a:t> автомобільного </a:t>
                      </a:r>
                      <a:r>
                        <a:rPr lang="uk-UA" sz="2000" b="1" dirty="0" smtClean="0">
                          <a:effectLst/>
                        </a:rPr>
                        <a:t>та</a:t>
                      </a:r>
                      <a:r>
                        <a:rPr lang="uk-UA" sz="2000" b="1" baseline="0" dirty="0" smtClean="0">
                          <a:effectLst/>
                        </a:rPr>
                        <a:t> з</a:t>
                      </a:r>
                      <a:r>
                        <a:rPr lang="uk-UA" sz="2000" b="1" dirty="0" smtClean="0">
                          <a:effectLst/>
                        </a:rPr>
                        <a:t>алізничного </a:t>
                      </a:r>
                      <a:r>
                        <a:rPr lang="uk-UA" sz="2000" b="1" dirty="0">
                          <a:effectLst/>
                        </a:rPr>
                        <a:t>транспорту, тис. </a:t>
                      </a:r>
                      <a:r>
                        <a:rPr lang="uk-UA" sz="2000" b="1" dirty="0" err="1">
                          <a:effectLst/>
                        </a:rPr>
                        <a:t>тонн</a:t>
                      </a:r>
                      <a:r>
                        <a:rPr lang="uk-UA" sz="2000" b="1" dirty="0">
                          <a:effectLst/>
                        </a:rPr>
                        <a:t>-кілометрів на 1000 осіб населення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1489,4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2642,6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5062,2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2387,1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1991,4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220851"/>
                  </a:ext>
                </a:extLst>
              </a:tr>
              <a:tr h="1203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Частка сільських домогосподарств, які мають доступ до Інтернету вдома, відсотків до загальної кількості таких домогосподарств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30,9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41,8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33,0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68,0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37,1</a:t>
                      </a:r>
                      <a:endParaRPr lang="uk-UA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294103"/>
                  </a:ext>
                </a:extLst>
              </a:tr>
              <a:tr h="1203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Темп зростання (зменшення) обсягу прийнятого в експлуатацію житла, відсотків до відповідного періоду попереднього року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109,6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106,0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99,1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105,7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98,5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133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95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748054"/>
              </p:ext>
            </p:extLst>
          </p:nvPr>
        </p:nvGraphicFramePr>
        <p:xfrm>
          <a:off x="16303" y="730697"/>
          <a:ext cx="9127696" cy="42451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1481">
                  <a:extLst>
                    <a:ext uri="{9D8B030D-6E8A-4147-A177-3AD203B41FA5}">
                      <a16:colId xmlns:a16="http://schemas.microsoft.com/office/drawing/2014/main" val="2052912412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4004455456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268968763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35318010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2638785806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35576468"/>
                    </a:ext>
                  </a:extLst>
                </a:gridCol>
              </a:tblGrid>
              <a:tr h="220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Л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Д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М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Р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Ч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4454"/>
                  </a:ext>
                </a:extLst>
              </a:tr>
              <a:tr h="22064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Доступність та якість послуг у сфері освіти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658714"/>
                  </a:ext>
                </a:extLst>
              </a:tr>
              <a:tr h="7053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Частка ЗОШ сільської місцевості, що використовують </a:t>
                      </a:r>
                      <a:r>
                        <a:rPr lang="uk-UA" sz="1600" dirty="0" smtClean="0">
                          <a:effectLst/>
                        </a:rPr>
                        <a:t>комп’ютерну </a:t>
                      </a:r>
                      <a:r>
                        <a:rPr lang="uk-UA" sz="1600" dirty="0">
                          <a:effectLst/>
                        </a:rPr>
                        <a:t>техніку, підключену до </a:t>
                      </a:r>
                      <a:r>
                        <a:rPr lang="uk-UA" sz="1600" dirty="0" err="1" smtClean="0">
                          <a:effectLst/>
                        </a:rPr>
                        <a:t>Інтернету,відсотків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93,9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94,1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95,3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94,8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98,6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6083863"/>
                  </a:ext>
                </a:extLst>
              </a:tr>
              <a:tr h="5498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Чисельність дітей у дошкільних навчальних закладах </a:t>
                      </a:r>
                      <a:r>
                        <a:rPr lang="uk-UA" sz="1600" dirty="0" smtClean="0">
                          <a:effectLst/>
                        </a:rPr>
                        <a:t>у</a:t>
                      </a:r>
                      <a:r>
                        <a:rPr lang="uk-UA" sz="1600" baseline="0" dirty="0" smtClean="0">
                          <a:effectLst/>
                        </a:rPr>
                        <a:t> </a:t>
                      </a:r>
                      <a:r>
                        <a:rPr lang="uk-UA" sz="1600" dirty="0" smtClean="0">
                          <a:effectLst/>
                        </a:rPr>
                        <a:t>розрахунку </a:t>
                      </a:r>
                      <a:r>
                        <a:rPr lang="uk-UA" sz="1600" dirty="0">
                          <a:effectLst/>
                        </a:rPr>
                        <a:t>на 100 місць, осіб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95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94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114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108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99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346137"/>
                  </a:ext>
                </a:extLst>
              </a:tr>
              <a:tr h="661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Питома вага дітей, охоплених позашкільною освітою, відсотків до загальної кількості дітей шкільного віку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62,9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58,1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70,2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46,2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90,6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311166"/>
                  </a:ext>
                </a:extLst>
              </a:tr>
              <a:tr h="22064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Доступність та якість послуг у сфері охорони здоров'я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928545"/>
                  </a:ext>
                </a:extLst>
              </a:tr>
              <a:tr h="220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*Кількість лікарів, </a:t>
                      </a:r>
                      <a:r>
                        <a:rPr lang="uk-UA" sz="1600" dirty="0" err="1">
                          <a:effectLst/>
                        </a:rPr>
                        <a:t>тис.осіб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2,2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6,0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3,9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4,8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4,7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732764"/>
                  </a:ext>
                </a:extLst>
              </a:tr>
              <a:tr h="22064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Соціальний захист та безпека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254484"/>
                  </a:ext>
                </a:extLst>
              </a:tr>
              <a:tr h="7692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Рівень охоплення соціальними послугами осіб, які перебувають у складних життєвих </a:t>
                      </a:r>
                      <a:r>
                        <a:rPr lang="uk-UA" sz="1600" dirty="0" smtClean="0">
                          <a:effectLst/>
                        </a:rPr>
                        <a:t>обставинах,</a:t>
                      </a:r>
                      <a:r>
                        <a:rPr lang="uk-UA" sz="1600" baseline="0" dirty="0" smtClean="0">
                          <a:effectLst/>
                        </a:rPr>
                        <a:t> </a:t>
                      </a:r>
                      <a:r>
                        <a:rPr lang="uk-UA" sz="1600" dirty="0" smtClean="0">
                          <a:effectLst/>
                        </a:rPr>
                        <a:t>відсотків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94,7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98,0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98,7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99,5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95,8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599454"/>
                  </a:ext>
                </a:extLst>
              </a:tr>
              <a:tr h="220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*Кількість виявлених злочинів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11363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26091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16798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11413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17756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1095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9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974158"/>
              </p:ext>
            </p:extLst>
          </p:nvPr>
        </p:nvGraphicFramePr>
        <p:xfrm>
          <a:off x="16303" y="730696"/>
          <a:ext cx="9127696" cy="44128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1481">
                  <a:extLst>
                    <a:ext uri="{9D8B030D-6E8A-4147-A177-3AD203B41FA5}">
                      <a16:colId xmlns:a16="http://schemas.microsoft.com/office/drawing/2014/main" val="425379044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179728882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2796044826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2941123406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168574256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3650242716"/>
                    </a:ext>
                  </a:extLst>
                </a:gridCol>
              </a:tblGrid>
              <a:tr h="259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 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Л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Д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М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Р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Ч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523725"/>
                  </a:ext>
                </a:extLst>
              </a:tr>
              <a:tr h="25957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Відновлювана енергетика та енергоефективність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268249"/>
                  </a:ext>
                </a:extLst>
              </a:tr>
              <a:tr h="7787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Обсяги паливно-енергетичних ресурсів, спожитих у регіоні за звітний період на душу населення, </a:t>
                      </a:r>
                      <a:r>
                        <a:rPr lang="uk-UA" sz="1600" b="1" dirty="0" err="1">
                          <a:effectLst/>
                        </a:rPr>
                        <a:t>тонн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0,73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3,28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1,26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0,87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1,98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677570"/>
                  </a:ext>
                </a:extLst>
              </a:tr>
              <a:tr h="10383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Частка обсягу теплової енергії, виробленої в регіоні з альтернативних видів палива або відновлюваних джерел енергії, відсотків до загального обсягу виробленої теплової енергії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2,2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1,0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23,0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20,9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7,6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221706"/>
                  </a:ext>
                </a:extLst>
              </a:tr>
              <a:tr h="25957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Раціональне природокористування та якість довкілля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952185"/>
                  </a:ext>
                </a:extLst>
              </a:tr>
              <a:tr h="7787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Обсяги викидів забруднюючих речовин від стаціонарних джерел на 1 млрд. гривень валового регіонального продукту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2,48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4,71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0,20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0,19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</a:rPr>
                        <a:t>0,66</a:t>
                      </a:r>
                      <a:endParaRPr lang="uk-UA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70791"/>
                  </a:ext>
                </a:extLst>
              </a:tr>
              <a:tr h="10383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Частка відходів, видалених у спеціально відведені місця чи об’єкти або спалених (без отримання енергії), у загальному обсязі утворених відходів,%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88,3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69,5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85,1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38,9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21,1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881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70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Дерево цілей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2020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кутник 2"/>
          <p:cNvSpPr/>
          <p:nvPr/>
        </p:nvSpPr>
        <p:spPr>
          <a:xfrm>
            <a:off x="107504" y="987574"/>
            <a:ext cx="88569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СТРАТЕГІЧНА ЦІЛЬ 1. </a:t>
            </a:r>
            <a:endParaRPr lang="ru-RU" sz="2400" b="1" dirty="0" smtClean="0">
              <a:solidFill>
                <a:srgbClr val="0070C0"/>
              </a:solidFill>
              <a:latin typeface="+mn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ru-RU" sz="2400" b="1" dirty="0" smtClean="0"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ВІДНОВЛЕННЯ КРИТИЧНОЇ ІНФРАСТРУКТУРИ ТА ПОСЛУГ</a:t>
            </a:r>
            <a:endParaRPr lang="ru-RU" sz="2400" b="1" dirty="0" smtClean="0">
              <a:latin typeface="+mn-lt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СТРАТЕГІЧНА </a:t>
            </a:r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ЦІЛЬ 2. </a:t>
            </a:r>
            <a:endParaRPr lang="ru-RU" sz="2400" b="1" dirty="0" smtClean="0">
              <a:solidFill>
                <a:srgbClr val="0070C0"/>
              </a:solidFill>
              <a:latin typeface="+mn-lt"/>
            </a:endParaRPr>
          </a:p>
          <a:p>
            <a:r>
              <a:rPr lang="ru-RU" sz="2400" b="1" dirty="0">
                <a:latin typeface="+mn-lt"/>
              </a:rPr>
              <a:t>ПІДВИЩЕННЯ СПРОМОЖНОСТИ МІСЦЕВОЇ  ВЛАДИ В УМОВАХ ДЕЦЕНТРАЛІЗАЦІЇ ТА ІНФОРМАТИЗАЦІЇ</a:t>
            </a:r>
            <a:endParaRPr lang="ru-RU" sz="2400" b="1" dirty="0" smtClean="0">
              <a:latin typeface="+mn-lt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СТРАТЕГІЧНА ЦІЛЬ 3. </a:t>
            </a:r>
            <a:endParaRPr lang="ru-RU" sz="2400" b="1" dirty="0" smtClean="0">
              <a:solidFill>
                <a:srgbClr val="0070C0"/>
              </a:solidFill>
              <a:latin typeface="+mn-lt"/>
            </a:endParaRPr>
          </a:p>
          <a:p>
            <a:r>
              <a:rPr lang="ru-RU" sz="2400" b="1" dirty="0" smtClean="0">
                <a:latin typeface="+mn-lt"/>
              </a:rPr>
              <a:t>ЕКОНОМІЧНЕ </a:t>
            </a:r>
            <a:r>
              <a:rPr lang="ru-RU" sz="2400" b="1" dirty="0" smtClean="0">
                <a:latin typeface="+mn-lt"/>
              </a:rPr>
              <a:t>ВІДНОВЛЕННЯ ТА ПЕРЕХІД ДО СТАЛОГО </a:t>
            </a:r>
            <a:r>
              <a:rPr lang="ru-RU" sz="2400" b="1" dirty="0" smtClean="0">
                <a:latin typeface="+mn-lt"/>
              </a:rPr>
              <a:t>РОЗВИТКУ</a:t>
            </a:r>
          </a:p>
          <a:p>
            <a:r>
              <a:rPr lang="ru-RU" sz="2400" b="1" dirty="0">
                <a:solidFill>
                  <a:srgbClr val="0070C0"/>
                </a:solidFill>
                <a:latin typeface="+mn-lt"/>
              </a:rPr>
              <a:t>СТРАТЕГІЧНА ЦІЛЬ 4. </a:t>
            </a:r>
            <a:r>
              <a:rPr lang="ru-RU" sz="2400" b="1" dirty="0">
                <a:latin typeface="+mn-lt"/>
              </a:rPr>
              <a:t>СТВОРЕННЯ СПРИЯТЛИВИХ УМОВ ДЛЯ ЖИТТЯ ТА ПОБУДОВА МИРУ</a:t>
            </a:r>
            <a:endParaRPr lang="uk-UA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431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План впровадження Стратегії 2020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523249" cy="549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200630"/>
              </p:ext>
            </p:extLst>
          </p:nvPr>
        </p:nvGraphicFramePr>
        <p:xfrm>
          <a:off x="16303" y="610749"/>
          <a:ext cx="9127697" cy="4386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6539">
                  <a:extLst>
                    <a:ext uri="{9D8B030D-6E8A-4147-A177-3AD203B41FA5}">
                      <a16:colId xmlns:a16="http://schemas.microsoft.com/office/drawing/2014/main" val="3433968311"/>
                    </a:ext>
                  </a:extLst>
                </a:gridCol>
                <a:gridCol w="1348695">
                  <a:extLst>
                    <a:ext uri="{9D8B030D-6E8A-4147-A177-3AD203B41FA5}">
                      <a16:colId xmlns:a16="http://schemas.microsoft.com/office/drawing/2014/main" val="3145893662"/>
                    </a:ext>
                  </a:extLst>
                </a:gridCol>
                <a:gridCol w="1426554">
                  <a:extLst>
                    <a:ext uri="{9D8B030D-6E8A-4147-A177-3AD203B41FA5}">
                      <a16:colId xmlns:a16="http://schemas.microsoft.com/office/drawing/2014/main" val="3819011142"/>
                    </a:ext>
                  </a:extLst>
                </a:gridCol>
                <a:gridCol w="1426554">
                  <a:extLst>
                    <a:ext uri="{9D8B030D-6E8A-4147-A177-3AD203B41FA5}">
                      <a16:colId xmlns:a16="http://schemas.microsoft.com/office/drawing/2014/main" val="3359079946"/>
                    </a:ext>
                  </a:extLst>
                </a:gridCol>
                <a:gridCol w="1389355">
                  <a:extLst>
                    <a:ext uri="{9D8B030D-6E8A-4147-A177-3AD203B41FA5}">
                      <a16:colId xmlns:a16="http://schemas.microsoft.com/office/drawing/2014/main" val="3887641987"/>
                    </a:ext>
                  </a:extLst>
                </a:gridCol>
              </a:tblGrid>
              <a:tr h="27336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ВСЬОГО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2017-2018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2019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987338"/>
                  </a:ext>
                </a:extLst>
              </a:tr>
              <a:tr h="27336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План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Факт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План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bg1"/>
                          </a:solidFill>
                          <a:effectLst/>
                        </a:rPr>
                        <a:t>Факт (6міс.)</a:t>
                      </a:r>
                      <a:endParaRPr lang="uk-UA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199492"/>
                  </a:ext>
                </a:extLst>
              </a:tr>
              <a:tr h="24846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3 828 968,03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1 884 609,75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1 367 000,0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bg1"/>
                          </a:solidFill>
                          <a:effectLst/>
                        </a:rPr>
                        <a:t>13 652,0 (1%)</a:t>
                      </a:r>
                      <a:endParaRPr lang="uk-UA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092315"/>
                  </a:ext>
                </a:extLst>
              </a:tr>
              <a:tr h="559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1. Відновлення  критичної інфраструктури та послуг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3 223 219,50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1 576 881,73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972 190,0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12 330,0 (71%)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672713"/>
                  </a:ext>
                </a:extLst>
              </a:tr>
              <a:tr h="845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1.1 Відновлення та розбудова якісної інфраструктури та забезпечення її стабільного функціонування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2 351 340,66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1 132 638,90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30 проектів – всього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13 – у стадії виконання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17- не виконуються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949354"/>
                  </a:ext>
                </a:extLst>
              </a:tr>
              <a:tr h="27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Виконано / не виконано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17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17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602649"/>
                  </a:ext>
                </a:extLst>
              </a:tr>
              <a:tr h="845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1.2. Відновлення та розбудова систем з надання якісних і доступних державних та муніципальних послуг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871 878,84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444 242,83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712093"/>
                  </a:ext>
                </a:extLst>
              </a:tr>
              <a:tr h="368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Виконано / не виконано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11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9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46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1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План впровадження Стратегії 2020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523249" cy="549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313417"/>
              </p:ext>
            </p:extLst>
          </p:nvPr>
        </p:nvGraphicFramePr>
        <p:xfrm>
          <a:off x="16303" y="610749"/>
          <a:ext cx="9127697" cy="880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6539">
                  <a:extLst>
                    <a:ext uri="{9D8B030D-6E8A-4147-A177-3AD203B41FA5}">
                      <a16:colId xmlns:a16="http://schemas.microsoft.com/office/drawing/2014/main" val="3433968311"/>
                    </a:ext>
                  </a:extLst>
                </a:gridCol>
                <a:gridCol w="1348695">
                  <a:extLst>
                    <a:ext uri="{9D8B030D-6E8A-4147-A177-3AD203B41FA5}">
                      <a16:colId xmlns:a16="http://schemas.microsoft.com/office/drawing/2014/main" val="3145893662"/>
                    </a:ext>
                  </a:extLst>
                </a:gridCol>
                <a:gridCol w="1426554">
                  <a:extLst>
                    <a:ext uri="{9D8B030D-6E8A-4147-A177-3AD203B41FA5}">
                      <a16:colId xmlns:a16="http://schemas.microsoft.com/office/drawing/2014/main" val="3819011142"/>
                    </a:ext>
                  </a:extLst>
                </a:gridCol>
                <a:gridCol w="1426554">
                  <a:extLst>
                    <a:ext uri="{9D8B030D-6E8A-4147-A177-3AD203B41FA5}">
                      <a16:colId xmlns:a16="http://schemas.microsoft.com/office/drawing/2014/main" val="3359079946"/>
                    </a:ext>
                  </a:extLst>
                </a:gridCol>
                <a:gridCol w="1389355">
                  <a:extLst>
                    <a:ext uri="{9D8B030D-6E8A-4147-A177-3AD203B41FA5}">
                      <a16:colId xmlns:a16="http://schemas.microsoft.com/office/drawing/2014/main" val="3887641987"/>
                    </a:ext>
                  </a:extLst>
                </a:gridCol>
              </a:tblGrid>
              <a:tr h="27336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ВСЬОГО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2017-2018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2019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987338"/>
                  </a:ext>
                </a:extLst>
              </a:tr>
              <a:tr h="27336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План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Факт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План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bg1"/>
                          </a:solidFill>
                          <a:effectLst/>
                        </a:rPr>
                        <a:t>Факт (6міс.)</a:t>
                      </a:r>
                      <a:endParaRPr lang="uk-UA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199492"/>
                  </a:ext>
                </a:extLst>
              </a:tr>
              <a:tr h="24846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3 828 968,03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1 884 609,75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1 367 000,0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bg1"/>
                          </a:solidFill>
                          <a:effectLst/>
                        </a:rPr>
                        <a:t>13 652,0 (1%)</a:t>
                      </a:r>
                      <a:endParaRPr lang="uk-UA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092315"/>
                  </a:ext>
                </a:extLst>
              </a:tr>
            </a:tbl>
          </a:graphicData>
        </a:graphic>
      </p:graphicFrame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855406"/>
              </p:ext>
            </p:extLst>
          </p:nvPr>
        </p:nvGraphicFramePr>
        <p:xfrm>
          <a:off x="21824" y="1491240"/>
          <a:ext cx="9122175" cy="3698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4808">
                  <a:extLst>
                    <a:ext uri="{9D8B030D-6E8A-4147-A177-3AD203B41FA5}">
                      <a16:colId xmlns:a16="http://schemas.microsoft.com/office/drawing/2014/main" val="2766985454"/>
                    </a:ext>
                  </a:extLst>
                </a:gridCol>
                <a:gridCol w="1359475">
                  <a:extLst>
                    <a:ext uri="{9D8B030D-6E8A-4147-A177-3AD203B41FA5}">
                      <a16:colId xmlns:a16="http://schemas.microsoft.com/office/drawing/2014/main" val="1808116126"/>
                    </a:ext>
                  </a:extLst>
                </a:gridCol>
                <a:gridCol w="1359475">
                  <a:extLst>
                    <a:ext uri="{9D8B030D-6E8A-4147-A177-3AD203B41FA5}">
                      <a16:colId xmlns:a16="http://schemas.microsoft.com/office/drawing/2014/main" val="2904444003"/>
                    </a:ext>
                  </a:extLst>
                </a:gridCol>
                <a:gridCol w="1437957">
                  <a:extLst>
                    <a:ext uri="{9D8B030D-6E8A-4147-A177-3AD203B41FA5}">
                      <a16:colId xmlns:a16="http://schemas.microsoft.com/office/drawing/2014/main" val="3448801869"/>
                    </a:ext>
                  </a:extLst>
                </a:gridCol>
                <a:gridCol w="1400460">
                  <a:extLst>
                    <a:ext uri="{9D8B030D-6E8A-4147-A177-3AD203B41FA5}">
                      <a16:colId xmlns:a16="http://schemas.microsoft.com/office/drawing/2014/main" val="395448381"/>
                    </a:ext>
                  </a:extLst>
                </a:gridCol>
              </a:tblGrid>
              <a:tr h="7574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2. Підвищення спроможності місцевої влади в умовах децентралізації  та інформатизації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139 741,68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14 751,38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180 850,0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5,9 (0,003%)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079819"/>
                  </a:ext>
                </a:extLst>
              </a:tr>
              <a:tr h="504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2.1 Створення та посилення об'єднаних територіальних громад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5 623,48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5 223,48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7 проектів – всього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 – у стадії виконання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5 - не виконуються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6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086986"/>
                  </a:ext>
                </a:extLst>
              </a:tr>
              <a:tr h="2524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Виконано / не виконано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790863"/>
                  </a:ext>
                </a:extLst>
              </a:tr>
              <a:tr h="7574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2.2 Посилення спроможності громад у питаннях управління комунальним майном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126 303,00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5 296,20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910560"/>
                  </a:ext>
                </a:extLst>
              </a:tr>
              <a:tr h="2524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Виконано / не виконано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747261"/>
                  </a:ext>
                </a:extLst>
              </a:tr>
              <a:tr h="7574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2.3 Посилення спроможності громад у сфері надання якісних послуг населенню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7 815,20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4 231,70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977173"/>
                  </a:ext>
                </a:extLst>
              </a:tr>
              <a:tr h="370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Всього проектів / не виконано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691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88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950" y="101600"/>
            <a:ext cx="514350" cy="539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3167534" y="0"/>
            <a:ext cx="5976466" cy="511175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uk-UA" sz="3500" b="1" dirty="0" smtClean="0">
                <a:solidFill>
                  <a:schemeClr val="bg1"/>
                </a:solidFill>
                <a:latin typeface="+mn-lt"/>
                <a:cs typeface="+mn-cs"/>
              </a:rPr>
              <a:t>Основні відмінності</a:t>
            </a:r>
            <a:endParaRPr lang="ru-RU" sz="3500" b="1" dirty="0">
              <a:solidFill>
                <a:srgbClr val="00206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4348" name="TextBox 13"/>
          <p:cNvSpPr txBox="1">
            <a:spLocks noChangeArrowheads="1"/>
          </p:cNvSpPr>
          <p:nvPr/>
        </p:nvSpPr>
        <p:spPr bwMode="auto">
          <a:xfrm>
            <a:off x="2411760" y="821415"/>
            <a:ext cx="64149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ru-RU" altLang="ru-RU" sz="2400" b="1" dirty="0"/>
              <a:t>«</a:t>
            </a:r>
            <a:r>
              <a:rPr lang="ru-RU" altLang="ru-RU" sz="2400" b="1" dirty="0" smtClean="0"/>
              <a:t>СМАРТ-</a:t>
            </a:r>
            <a:r>
              <a:rPr lang="ru-RU" altLang="ru-RU" sz="2400" b="1" dirty="0" err="1" smtClean="0"/>
              <a:t>спеціалізація</a:t>
            </a:r>
            <a:r>
              <a:rPr lang="ru-RU" altLang="ru-RU" sz="2400" b="1" dirty="0" smtClean="0"/>
              <a:t>» </a:t>
            </a:r>
            <a:r>
              <a:rPr lang="ru-RU" altLang="ru-RU" sz="2400" b="1" dirty="0"/>
              <a:t>(зміни до ПКМУ № 931та 932)</a:t>
            </a:r>
          </a:p>
        </p:txBody>
      </p:sp>
      <p:sp>
        <p:nvSpPr>
          <p:cNvPr id="14349" name="TextBox 14"/>
          <p:cNvSpPr txBox="1">
            <a:spLocks noChangeArrowheads="1"/>
          </p:cNvSpPr>
          <p:nvPr/>
        </p:nvSpPr>
        <p:spPr bwMode="auto">
          <a:xfrm>
            <a:off x="2400080" y="3291830"/>
            <a:ext cx="662473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altLang="ru-RU" sz="2400" b="1" dirty="0" smtClean="0"/>
              <a:t> </a:t>
            </a:r>
            <a:r>
              <a:rPr lang="ru-RU" altLang="ru-RU" sz="2400" b="1" dirty="0" err="1"/>
              <a:t>П</a:t>
            </a:r>
            <a:r>
              <a:rPr lang="ru-RU" altLang="ru-RU" sz="2400" b="1" dirty="0" err="1" smtClean="0"/>
              <a:t>ерехід</a:t>
            </a:r>
            <a:r>
              <a:rPr lang="ru-RU" altLang="ru-RU" sz="2400" b="1" dirty="0" smtClean="0"/>
              <a:t> на </a:t>
            </a:r>
            <a:r>
              <a:rPr lang="ru-RU" altLang="ru-RU" sz="2400" b="1" dirty="0" err="1" smtClean="0"/>
              <a:t>подання</a:t>
            </a:r>
            <a:r>
              <a:rPr lang="ru-RU" altLang="ru-RU" sz="2400" b="1" dirty="0" smtClean="0"/>
              <a:t>, </a:t>
            </a:r>
            <a:r>
              <a:rPr lang="ru-RU" altLang="ru-RU" sz="2400" b="1" dirty="0" err="1" smtClean="0"/>
              <a:t>звітування</a:t>
            </a:r>
            <a:r>
              <a:rPr lang="ru-RU" altLang="ru-RU" sz="2400" b="1" dirty="0" smtClean="0"/>
              <a:t>, </a:t>
            </a:r>
            <a:r>
              <a:rPr lang="ru-RU" altLang="ru-RU" sz="2400" b="1" dirty="0" err="1" smtClean="0"/>
              <a:t>оцінку</a:t>
            </a:r>
            <a:r>
              <a:rPr lang="ru-RU" altLang="ru-RU" sz="2400" b="1" dirty="0" smtClean="0"/>
              <a:t> та </a:t>
            </a:r>
            <a:r>
              <a:rPr lang="ru-RU" altLang="ru-RU" sz="2400" b="1" dirty="0" err="1" smtClean="0"/>
              <a:t>моніторинг</a:t>
            </a:r>
            <a:r>
              <a:rPr lang="ru-RU" altLang="ru-RU" sz="2400" b="1" dirty="0" smtClean="0"/>
              <a:t> </a:t>
            </a:r>
            <a:r>
              <a:rPr lang="ru-RU" altLang="ru-RU" sz="2400" b="1" dirty="0" err="1" smtClean="0"/>
              <a:t>проектів</a:t>
            </a:r>
            <a:r>
              <a:rPr lang="ru-RU" altLang="ru-RU" sz="2400" b="1" dirty="0" smtClean="0"/>
              <a:t> ДФРР ВИКЛЮЧНО на онлайн </a:t>
            </a:r>
            <a:r>
              <a:rPr lang="ru-RU" altLang="ru-RU" sz="2400" b="1" dirty="0" err="1" smtClean="0"/>
              <a:t>платформі</a:t>
            </a:r>
            <a:r>
              <a:rPr lang="ru-RU" altLang="ru-RU" sz="2400" b="1" dirty="0" smtClean="0"/>
              <a:t> (зміни до ПКМУ №196 та наказу МРБ №80)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79976" y="2815391"/>
            <a:ext cx="2070385" cy="163121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Стратегія розвитку </a:t>
            </a:r>
            <a:endParaRPr lang="uk-UA" sz="2000" b="1" dirty="0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Луганської </a:t>
            </a:r>
            <a:r>
              <a:rPr lang="uk-UA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області </a:t>
            </a:r>
            <a:endParaRPr lang="uk-UA" sz="2000" b="1" dirty="0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до </a:t>
            </a:r>
            <a:r>
              <a:rPr lang="uk-UA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2027 року </a:t>
            </a:r>
            <a:endParaRPr lang="uk-UA" sz="2000" dirty="0">
              <a:solidFill>
                <a:srgbClr val="FFFF00"/>
              </a:solidFill>
            </a:endParaRPr>
          </a:p>
        </p:txBody>
      </p:sp>
      <p:sp>
        <p:nvSpPr>
          <p:cNvPr id="19" name="Прямокутник 18"/>
          <p:cNvSpPr/>
          <p:nvPr/>
        </p:nvSpPr>
        <p:spPr>
          <a:xfrm>
            <a:off x="107950" y="1143595"/>
            <a:ext cx="2070385" cy="163121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Стратегія розвитку </a:t>
            </a:r>
            <a:endParaRPr lang="uk-UA" sz="2000" b="1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Луганської </a:t>
            </a:r>
            <a:r>
              <a:rPr lang="uk-UA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області </a:t>
            </a:r>
            <a:endParaRPr lang="uk-UA" sz="2000" b="1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до 2020 року </a:t>
            </a:r>
            <a:endParaRPr lang="uk-UA" sz="2000" dirty="0"/>
          </a:p>
        </p:txBody>
      </p:sp>
      <p:sp>
        <p:nvSpPr>
          <p:cNvPr id="21" name="TextBox 14"/>
          <p:cNvSpPr txBox="1">
            <a:spLocks noChangeArrowheads="1"/>
          </p:cNvSpPr>
          <p:nvPr/>
        </p:nvSpPr>
        <p:spPr bwMode="auto">
          <a:xfrm>
            <a:off x="2400080" y="1652412"/>
            <a:ext cx="664606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altLang="ru-RU" sz="2400" b="1" dirty="0"/>
              <a:t> </a:t>
            </a:r>
            <a:r>
              <a:rPr lang="ru-RU" altLang="ru-RU" sz="2400" b="1" dirty="0" err="1" smtClean="0"/>
              <a:t>Стратегічна</a:t>
            </a:r>
            <a:r>
              <a:rPr lang="ru-RU" altLang="ru-RU" sz="2400" b="1" dirty="0" smtClean="0"/>
              <a:t> </a:t>
            </a:r>
            <a:r>
              <a:rPr lang="ru-RU" altLang="ru-RU" sz="2400" b="1" dirty="0" err="1" smtClean="0"/>
              <a:t>екологічна</a:t>
            </a:r>
            <a:r>
              <a:rPr lang="ru-RU" altLang="ru-RU" sz="2400" b="1" dirty="0" smtClean="0"/>
              <a:t> </a:t>
            </a:r>
            <a:r>
              <a:rPr lang="ru-RU" altLang="ru-RU" sz="2400" b="1" dirty="0" err="1" smtClean="0"/>
              <a:t>оцінка</a:t>
            </a:r>
            <a:r>
              <a:rPr lang="ru-RU" altLang="ru-RU" sz="2400" b="1" dirty="0"/>
              <a:t> </a:t>
            </a:r>
            <a:r>
              <a:rPr lang="ru-RU" altLang="ru-RU" sz="2400" b="1" dirty="0" smtClean="0"/>
              <a:t>(Закон </a:t>
            </a:r>
            <a:r>
              <a:rPr lang="ru-RU" altLang="ru-RU" sz="2400" b="1" dirty="0" err="1"/>
              <a:t>України</a:t>
            </a:r>
            <a:r>
              <a:rPr lang="ru-RU" altLang="ru-RU" sz="2400" b="1" dirty="0"/>
              <a:t> «Про </a:t>
            </a:r>
            <a:r>
              <a:rPr lang="ru-RU" altLang="ru-RU" sz="2400" b="1" dirty="0" err="1"/>
              <a:t>стратегічну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екологічну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оцінку</a:t>
            </a:r>
            <a:r>
              <a:rPr lang="ru-RU" altLang="ru-RU" sz="2400" b="1" dirty="0"/>
              <a:t>» 20 </a:t>
            </a:r>
            <a:r>
              <a:rPr lang="ru-RU" altLang="ru-RU" sz="2400" b="1" dirty="0" err="1"/>
              <a:t>березня</a:t>
            </a:r>
            <a:r>
              <a:rPr lang="ru-RU" altLang="ru-RU" sz="2400" b="1" dirty="0"/>
              <a:t> 2018, </a:t>
            </a:r>
            <a:r>
              <a:rPr lang="ru-RU" altLang="ru-RU" sz="2400" b="1" dirty="0" smtClean="0"/>
              <a:t>ПКМУ № </a:t>
            </a:r>
            <a:r>
              <a:rPr lang="ru-RU" altLang="ru-RU" sz="2400" b="1" dirty="0"/>
              <a:t>45 «Про </a:t>
            </a:r>
            <a:r>
              <a:rPr lang="ru-RU" altLang="ru-RU" sz="2400" b="1" dirty="0" err="1"/>
              <a:t>внесення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змін</a:t>
            </a:r>
            <a:r>
              <a:rPr lang="ru-RU" altLang="ru-RU" sz="2400" b="1" dirty="0"/>
              <a:t> до </a:t>
            </a:r>
            <a:r>
              <a:rPr lang="ru-RU" altLang="ru-RU" sz="2400" b="1" dirty="0" err="1"/>
              <a:t>деяких</a:t>
            </a:r>
            <a:r>
              <a:rPr lang="ru-RU" altLang="ru-RU" sz="2400" b="1" dirty="0"/>
              <a:t> постанов </a:t>
            </a:r>
            <a:r>
              <a:rPr lang="ru-RU" altLang="ru-RU" sz="2400" b="1" dirty="0" err="1"/>
              <a:t>Кабінету</a:t>
            </a:r>
            <a:r>
              <a:rPr lang="ru-RU" altLang="ru-RU" sz="2400" b="1" dirty="0"/>
              <a:t> </a:t>
            </a:r>
            <a:r>
              <a:rPr lang="ru-RU" altLang="ru-RU" sz="2400" b="1" dirty="0" err="1" smtClean="0"/>
              <a:t>Міністрів</a:t>
            </a:r>
            <a:r>
              <a:rPr lang="ru-RU" altLang="ru-RU" sz="2400" b="1" dirty="0"/>
              <a:t>» 23 </a:t>
            </a:r>
            <a:r>
              <a:rPr lang="ru-RU" altLang="ru-RU" sz="2400" b="1" dirty="0" err="1"/>
              <a:t>січня</a:t>
            </a:r>
            <a:r>
              <a:rPr lang="ru-RU" altLang="ru-RU" sz="2400" b="1" dirty="0"/>
              <a:t> </a:t>
            </a:r>
            <a:r>
              <a:rPr lang="ru-RU" altLang="ru-RU" sz="2400" b="1" dirty="0" smtClean="0"/>
              <a:t>2019)</a:t>
            </a:r>
            <a:endParaRPr lang="ru-RU" altLang="ru-RU" sz="2400" b="1" dirty="0"/>
          </a:p>
          <a:p>
            <a:pPr algn="ctr">
              <a:buFont typeface="Wingdings" panose="05000000000000000000" pitchFamily="2" charset="2"/>
              <a:buChar char="v"/>
            </a:pPr>
            <a:endParaRPr lang="ru-RU" alt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План впровадження Стратегії 2020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523249" cy="549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16303" y="610749"/>
          <a:ext cx="9127697" cy="880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6539">
                  <a:extLst>
                    <a:ext uri="{9D8B030D-6E8A-4147-A177-3AD203B41FA5}">
                      <a16:colId xmlns:a16="http://schemas.microsoft.com/office/drawing/2014/main" val="3433968311"/>
                    </a:ext>
                  </a:extLst>
                </a:gridCol>
                <a:gridCol w="1348695">
                  <a:extLst>
                    <a:ext uri="{9D8B030D-6E8A-4147-A177-3AD203B41FA5}">
                      <a16:colId xmlns:a16="http://schemas.microsoft.com/office/drawing/2014/main" val="3145893662"/>
                    </a:ext>
                  </a:extLst>
                </a:gridCol>
                <a:gridCol w="1426554">
                  <a:extLst>
                    <a:ext uri="{9D8B030D-6E8A-4147-A177-3AD203B41FA5}">
                      <a16:colId xmlns:a16="http://schemas.microsoft.com/office/drawing/2014/main" val="3819011142"/>
                    </a:ext>
                  </a:extLst>
                </a:gridCol>
                <a:gridCol w="1426554">
                  <a:extLst>
                    <a:ext uri="{9D8B030D-6E8A-4147-A177-3AD203B41FA5}">
                      <a16:colId xmlns:a16="http://schemas.microsoft.com/office/drawing/2014/main" val="3359079946"/>
                    </a:ext>
                  </a:extLst>
                </a:gridCol>
                <a:gridCol w="1389355">
                  <a:extLst>
                    <a:ext uri="{9D8B030D-6E8A-4147-A177-3AD203B41FA5}">
                      <a16:colId xmlns:a16="http://schemas.microsoft.com/office/drawing/2014/main" val="3887641987"/>
                    </a:ext>
                  </a:extLst>
                </a:gridCol>
              </a:tblGrid>
              <a:tr h="27336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ВСЬОГО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2017-2018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2019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987338"/>
                  </a:ext>
                </a:extLst>
              </a:tr>
              <a:tr h="27336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План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Факт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План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bg1"/>
                          </a:solidFill>
                          <a:effectLst/>
                        </a:rPr>
                        <a:t>Факт (6міс.)</a:t>
                      </a:r>
                      <a:endParaRPr lang="uk-UA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199492"/>
                  </a:ext>
                </a:extLst>
              </a:tr>
              <a:tr h="24846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3 828 968,03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1 884 609,75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1 367 000,0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bg1"/>
                          </a:solidFill>
                          <a:effectLst/>
                        </a:rPr>
                        <a:t>13 652,0 (1%)</a:t>
                      </a:r>
                      <a:endParaRPr lang="uk-UA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092315"/>
                  </a:ext>
                </a:extLst>
              </a:tr>
            </a:tbl>
          </a:graphicData>
        </a:graphic>
      </p:graphicFrame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370333"/>
              </p:ext>
            </p:extLst>
          </p:nvPr>
        </p:nvGraphicFramePr>
        <p:xfrm>
          <a:off x="16303" y="1522640"/>
          <a:ext cx="9127696" cy="32606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6965">
                  <a:extLst>
                    <a:ext uri="{9D8B030D-6E8A-4147-A177-3AD203B41FA5}">
                      <a16:colId xmlns:a16="http://schemas.microsoft.com/office/drawing/2014/main" val="3969525131"/>
                    </a:ext>
                  </a:extLst>
                </a:gridCol>
                <a:gridCol w="1360298">
                  <a:extLst>
                    <a:ext uri="{9D8B030D-6E8A-4147-A177-3AD203B41FA5}">
                      <a16:colId xmlns:a16="http://schemas.microsoft.com/office/drawing/2014/main" val="621109901"/>
                    </a:ext>
                  </a:extLst>
                </a:gridCol>
                <a:gridCol w="1360298">
                  <a:extLst>
                    <a:ext uri="{9D8B030D-6E8A-4147-A177-3AD203B41FA5}">
                      <a16:colId xmlns:a16="http://schemas.microsoft.com/office/drawing/2014/main" val="4012484961"/>
                    </a:ext>
                  </a:extLst>
                </a:gridCol>
                <a:gridCol w="1438827">
                  <a:extLst>
                    <a:ext uri="{9D8B030D-6E8A-4147-A177-3AD203B41FA5}">
                      <a16:colId xmlns:a16="http://schemas.microsoft.com/office/drawing/2014/main" val="3674643266"/>
                    </a:ext>
                  </a:extLst>
                </a:gridCol>
                <a:gridCol w="1401308">
                  <a:extLst>
                    <a:ext uri="{9D8B030D-6E8A-4147-A177-3AD203B41FA5}">
                      <a16:colId xmlns:a16="http://schemas.microsoft.com/office/drawing/2014/main" val="2554731238"/>
                    </a:ext>
                  </a:extLst>
                </a:gridCol>
              </a:tblGrid>
              <a:tr h="749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3. Економічне відновлення  та перехід до сталого розвитку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113 099,33</a:t>
                      </a:r>
                      <a:endParaRPr lang="uk-U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97 571,81</a:t>
                      </a:r>
                      <a:endParaRPr lang="uk-U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167 000,0</a:t>
                      </a:r>
                      <a:endParaRPr lang="uk-U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1 290,0 (0,72%)</a:t>
                      </a:r>
                      <a:endParaRPr lang="uk-U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1714"/>
                  </a:ext>
                </a:extLst>
              </a:tr>
              <a:tr h="927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3.1 Підвищення стійкості регіональної економіки та перехід до сталого зростання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76 529,25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93 503,81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9 проектів – всього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1 - виконано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4 – у стадії виконання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4 -  не виконуються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06373"/>
                  </a:ext>
                </a:extLst>
              </a:tr>
              <a:tr h="356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Виконано / не виконано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8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14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227463"/>
                  </a:ext>
                </a:extLst>
              </a:tr>
              <a:tr h="613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3.2 Покращення стану навколишнього природного середовища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36 570,08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4 068,00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025497"/>
                  </a:ext>
                </a:extLst>
              </a:tr>
              <a:tr h="358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Виконано / не виконано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7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6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853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1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План впровадження Стратегії 2020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523249" cy="549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16303" y="610749"/>
          <a:ext cx="9127697" cy="880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6539">
                  <a:extLst>
                    <a:ext uri="{9D8B030D-6E8A-4147-A177-3AD203B41FA5}">
                      <a16:colId xmlns:a16="http://schemas.microsoft.com/office/drawing/2014/main" val="3433968311"/>
                    </a:ext>
                  </a:extLst>
                </a:gridCol>
                <a:gridCol w="1348695">
                  <a:extLst>
                    <a:ext uri="{9D8B030D-6E8A-4147-A177-3AD203B41FA5}">
                      <a16:colId xmlns:a16="http://schemas.microsoft.com/office/drawing/2014/main" val="3145893662"/>
                    </a:ext>
                  </a:extLst>
                </a:gridCol>
                <a:gridCol w="1426554">
                  <a:extLst>
                    <a:ext uri="{9D8B030D-6E8A-4147-A177-3AD203B41FA5}">
                      <a16:colId xmlns:a16="http://schemas.microsoft.com/office/drawing/2014/main" val="3819011142"/>
                    </a:ext>
                  </a:extLst>
                </a:gridCol>
                <a:gridCol w="1426554">
                  <a:extLst>
                    <a:ext uri="{9D8B030D-6E8A-4147-A177-3AD203B41FA5}">
                      <a16:colId xmlns:a16="http://schemas.microsoft.com/office/drawing/2014/main" val="3359079946"/>
                    </a:ext>
                  </a:extLst>
                </a:gridCol>
                <a:gridCol w="1389355">
                  <a:extLst>
                    <a:ext uri="{9D8B030D-6E8A-4147-A177-3AD203B41FA5}">
                      <a16:colId xmlns:a16="http://schemas.microsoft.com/office/drawing/2014/main" val="3887641987"/>
                    </a:ext>
                  </a:extLst>
                </a:gridCol>
              </a:tblGrid>
              <a:tr h="27336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ВСЬОГО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2017-2018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2019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987338"/>
                  </a:ext>
                </a:extLst>
              </a:tr>
              <a:tr h="27336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План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Факт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План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bg1"/>
                          </a:solidFill>
                          <a:effectLst/>
                        </a:rPr>
                        <a:t>Факт (6міс.)</a:t>
                      </a:r>
                      <a:endParaRPr lang="uk-UA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199492"/>
                  </a:ext>
                </a:extLst>
              </a:tr>
              <a:tr h="24846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3 828 968,03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1 884 609,75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1 367 000,0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bg1"/>
                          </a:solidFill>
                          <a:effectLst/>
                        </a:rPr>
                        <a:t>13 652,0 (1%)</a:t>
                      </a:r>
                      <a:endParaRPr lang="uk-UA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092315"/>
                  </a:ext>
                </a:extLst>
              </a:tr>
            </a:tbl>
          </a:graphicData>
        </a:graphic>
      </p:graphicFrame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832244"/>
              </p:ext>
            </p:extLst>
          </p:nvPr>
        </p:nvGraphicFramePr>
        <p:xfrm>
          <a:off x="16303" y="1495794"/>
          <a:ext cx="9127696" cy="36477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6965">
                  <a:extLst>
                    <a:ext uri="{9D8B030D-6E8A-4147-A177-3AD203B41FA5}">
                      <a16:colId xmlns:a16="http://schemas.microsoft.com/office/drawing/2014/main" val="3836769697"/>
                    </a:ext>
                  </a:extLst>
                </a:gridCol>
                <a:gridCol w="1360298">
                  <a:extLst>
                    <a:ext uri="{9D8B030D-6E8A-4147-A177-3AD203B41FA5}">
                      <a16:colId xmlns:a16="http://schemas.microsoft.com/office/drawing/2014/main" val="3865053695"/>
                    </a:ext>
                  </a:extLst>
                </a:gridCol>
                <a:gridCol w="1360298">
                  <a:extLst>
                    <a:ext uri="{9D8B030D-6E8A-4147-A177-3AD203B41FA5}">
                      <a16:colId xmlns:a16="http://schemas.microsoft.com/office/drawing/2014/main" val="1377903540"/>
                    </a:ext>
                  </a:extLst>
                </a:gridCol>
                <a:gridCol w="1438827">
                  <a:extLst>
                    <a:ext uri="{9D8B030D-6E8A-4147-A177-3AD203B41FA5}">
                      <a16:colId xmlns:a16="http://schemas.microsoft.com/office/drawing/2014/main" val="508840763"/>
                    </a:ext>
                  </a:extLst>
                </a:gridCol>
                <a:gridCol w="1401308">
                  <a:extLst>
                    <a:ext uri="{9D8B030D-6E8A-4147-A177-3AD203B41FA5}">
                      <a16:colId xmlns:a16="http://schemas.microsoft.com/office/drawing/2014/main" val="3823349147"/>
                    </a:ext>
                  </a:extLst>
                </a:gridCol>
              </a:tblGrid>
              <a:tr h="52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4. Створення сприятливих умов для життя та побудови миру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352 907,52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195 404,84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46 830,0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108,0 (0,23%)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213712"/>
                  </a:ext>
                </a:extLst>
              </a:tr>
              <a:tr h="52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4.1 Підвищення рівня особистої та суспільної безпеки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73 549,41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0,00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7 проектів – всього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 – у стадії виконання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4 - не виконуються</a:t>
                      </a:r>
                      <a:endParaRPr lang="uk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6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840764"/>
                  </a:ext>
                </a:extLst>
              </a:tr>
              <a:tr h="260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Виконано / не виконано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8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031590"/>
                  </a:ext>
                </a:extLst>
              </a:tr>
              <a:tr h="1042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4.2. Створення умов для реалізації принципу верховенства права, гендерної рівності та забезпечення захисту прав людини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250 513,54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187 503,85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531722"/>
                  </a:ext>
                </a:extLst>
              </a:tr>
              <a:tr h="260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Виконано / не виконано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3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3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169093"/>
                  </a:ext>
                </a:extLst>
              </a:tr>
              <a:tr h="7816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4.3 Забезпечення та поширення історичного та культурного надбання Луганщини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28 844,57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7 900,99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705457"/>
                  </a:ext>
                </a:extLst>
              </a:tr>
              <a:tr h="260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Виконано / не виконано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4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280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96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SWOT-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аналіз. Сильні сторони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Прямокутник 1"/>
          <p:cNvSpPr/>
          <p:nvPr/>
        </p:nvSpPr>
        <p:spPr>
          <a:xfrm>
            <a:off x="45341" y="632708"/>
            <a:ext cx="909865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b="1" dirty="0"/>
              <a:t>Висока концентрація покладів мінерально-сировинних і паливно-енергетичних ресурсів</a:t>
            </a:r>
            <a:r>
              <a:rPr lang="uk-UA" dirty="0"/>
              <a:t>. (область займає друге місце в Україні з часткою видів та кількості мінеральних ресурсів )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b="1" dirty="0"/>
              <a:t>Перше місце в Україні щодо економічно активного населення працездатного віку </a:t>
            </a:r>
            <a:r>
              <a:rPr lang="uk-UA" dirty="0"/>
              <a:t>(78,8 %).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dirty="0"/>
              <a:t>На контрольованій українською владою території області </a:t>
            </a:r>
            <a:r>
              <a:rPr lang="uk-UA" b="1" dirty="0"/>
              <a:t>залишились майже всі провідні підприємства хімічної промисловості, виробництво паперу, поліграфічна діяльність, газова промисловість та електроенергетика</a:t>
            </a:r>
            <a:r>
              <a:rPr lang="uk-UA" dirty="0"/>
              <a:t>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b="1" dirty="0"/>
              <a:t>Ріст непромислового виробництва, зокрема сільське господарство </a:t>
            </a:r>
            <a:r>
              <a:rPr lang="uk-UA" dirty="0"/>
              <a:t>(ріст питомої ваги обсягів реалізованої продукції від 6,8% до 21,4%).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dirty="0"/>
              <a:t>На території, підконтрольній українській владі, </a:t>
            </a:r>
            <a:r>
              <a:rPr lang="uk-UA" b="1" dirty="0"/>
              <a:t>знаходиться 1281,9 тис. га земель сільськогосподарського призначення, з них 70% ріллі</a:t>
            </a:r>
            <a:r>
              <a:rPr lang="uk-UA" dirty="0"/>
              <a:t>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dirty="0"/>
              <a:t>Особливістю області є наявність в </a:t>
            </a:r>
            <a:r>
              <a:rPr lang="uk-UA" dirty="0" err="1"/>
              <a:t>Міловському</a:t>
            </a:r>
            <a:r>
              <a:rPr lang="uk-UA" dirty="0"/>
              <a:t> і Біловодському районах </a:t>
            </a:r>
            <a:r>
              <a:rPr lang="uk-UA" b="1" dirty="0"/>
              <a:t>4 кінних заводів:</a:t>
            </a:r>
            <a:r>
              <a:rPr lang="uk-UA" dirty="0"/>
              <a:t> </a:t>
            </a:r>
            <a:r>
              <a:rPr lang="uk-UA" dirty="0" err="1"/>
              <a:t>Лимарівський</a:t>
            </a:r>
            <a:r>
              <a:rPr lang="uk-UA" dirty="0"/>
              <a:t> кінний завод № 61, </a:t>
            </a:r>
            <a:r>
              <a:rPr lang="uk-UA" dirty="0" err="1"/>
              <a:t>Деркульський</a:t>
            </a:r>
            <a:r>
              <a:rPr lang="uk-UA" dirty="0"/>
              <a:t> кінний завод  № 63, </a:t>
            </a:r>
            <a:r>
              <a:rPr lang="uk-UA" dirty="0" err="1"/>
              <a:t>Новоолександрівський</a:t>
            </a:r>
            <a:r>
              <a:rPr lang="uk-UA" dirty="0"/>
              <a:t> кінний завод № 64, Стрілецький кінний завод № 60, що належать ДП «Конярство України</a:t>
            </a:r>
            <a:r>
              <a:rPr lang="uk-UA" dirty="0" smtClean="0"/>
              <a:t>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971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SWOT-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аналіз. Сильні сторони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Прямокутник 1"/>
          <p:cNvSpPr/>
          <p:nvPr/>
        </p:nvSpPr>
        <p:spPr>
          <a:xfrm>
            <a:off x="45340" y="730699"/>
            <a:ext cx="909865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b="1" dirty="0" smtClean="0"/>
              <a:t>ФОП </a:t>
            </a:r>
            <a:r>
              <a:rPr lang="uk-UA" b="1" dirty="0"/>
              <a:t>демонструють стабільність</a:t>
            </a:r>
            <a:r>
              <a:rPr lang="uk-UA" dirty="0"/>
              <a:t>, зберігаючи найманих працівників та середній рівень їх заробітної плати на фоні різкого скорочення виробництва великих і середніх підприємств малі підприємства та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b="1" dirty="0"/>
              <a:t>Збільшується кількість та потенціал об’єднаних територіальних гром</a:t>
            </a:r>
            <a:r>
              <a:rPr lang="uk-UA" dirty="0"/>
              <a:t>ад, що дозволяє їм самостійно вирішувати низку соціально-економічних проблем територій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b="1" dirty="0"/>
              <a:t>Наявність достатньої кількості  промислових майданчиків</a:t>
            </a:r>
            <a:r>
              <a:rPr lang="uk-UA" dirty="0"/>
              <a:t>, </a:t>
            </a:r>
            <a:r>
              <a:rPr lang="uk-UA" dirty="0" err="1"/>
              <a:t>логістично</a:t>
            </a:r>
            <a:r>
              <a:rPr lang="uk-UA" dirty="0"/>
              <a:t> привабливих для створення індустріальних і технологічних парків </a:t>
            </a:r>
            <a:endParaRPr lang="uk-UA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b="1" dirty="0" smtClean="0"/>
              <a:t>Наявність </a:t>
            </a:r>
            <a:r>
              <a:rPr lang="uk-UA" b="1" dirty="0" err="1"/>
              <a:t>середньоспеціальних</a:t>
            </a:r>
            <a:r>
              <a:rPr lang="uk-UA" b="1" dirty="0"/>
              <a:t> та вищих навчальних закладів </a:t>
            </a:r>
            <a:r>
              <a:rPr lang="uk-UA" dirty="0"/>
              <a:t>з технічними та гуманітарними напрямами підготовки (Східноукраїнський національний університет імені В. Даля продовжує свою освітню та наукову діяльність в м. Сєвєродонецьк, Луганський національний університет імені Тараса Шевченка – в м. </a:t>
            </a:r>
            <a:r>
              <a:rPr lang="uk-UA" dirty="0" err="1"/>
              <a:t>Старобільськ</a:t>
            </a:r>
            <a:r>
              <a:rPr lang="uk-UA" dirty="0"/>
              <a:t>, Донбаський державний технічний університет – в м. Лисичанськ).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b="1" dirty="0"/>
              <a:t>Наявність якісних стратегічних документів розвитку території </a:t>
            </a:r>
            <a:r>
              <a:rPr lang="uk-UA" dirty="0"/>
              <a:t>(стратегій розвитку, регіональних програм), а також їх економічна спрямованість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uk-UA" b="1" dirty="0"/>
              <a:t>Посилення ролі та економічного потенціалу сільськогосподарських районів північної частини області </a:t>
            </a:r>
          </a:p>
        </p:txBody>
      </p:sp>
    </p:spTree>
    <p:extLst>
      <p:ext uri="{BB962C8B-B14F-4D97-AF65-F5344CB8AC3E}">
        <p14:creationId xmlns:p14="http://schemas.microsoft.com/office/powerpoint/2010/main" val="107637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SWOT-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аналіз.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Слабкі 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сторони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кутник 2"/>
          <p:cNvSpPr/>
          <p:nvPr/>
        </p:nvSpPr>
        <p:spPr>
          <a:xfrm>
            <a:off x="16302" y="742647"/>
            <a:ext cx="91276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Тимчасова окупація 30% території області </a:t>
            </a:r>
            <a:r>
              <a:rPr lang="uk-UA" sz="1600" dirty="0"/>
              <a:t>та  обласного центру - </a:t>
            </a:r>
            <a:r>
              <a:rPr lang="uk-UA" sz="1600" b="1" dirty="0"/>
              <a:t>міста Луганськ</a:t>
            </a:r>
            <a:r>
              <a:rPr lang="uk-UA" sz="1600" dirty="0"/>
              <a:t>, як стратегічного центру регіону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 smtClean="0"/>
              <a:t>Часткова </a:t>
            </a:r>
            <a:r>
              <a:rPr lang="uk-UA" sz="1600" b="1" dirty="0"/>
              <a:t>або повна втрата матеріально-технічної бази обласних служб</a:t>
            </a:r>
            <a:r>
              <a:rPr lang="uk-UA" sz="1600" dirty="0"/>
              <a:t>, установ та закладів, поточної та архівної інформації.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Значні руйнування </a:t>
            </a:r>
            <a:r>
              <a:rPr lang="uk-UA" sz="1600" b="1" dirty="0" smtClean="0"/>
              <a:t>інфраструктури</a:t>
            </a:r>
            <a:r>
              <a:rPr lang="uk-UA" sz="1600" dirty="0" smtClean="0"/>
              <a:t> </a:t>
            </a:r>
            <a:r>
              <a:rPr lang="uk-UA" sz="1600" dirty="0"/>
              <a:t>території по зоні розмежування в результаті бойових дій, що тривають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 smtClean="0"/>
              <a:t>Наявність </a:t>
            </a:r>
            <a:r>
              <a:rPr lang="uk-UA" sz="1600" b="1" dirty="0"/>
              <a:t>замінованих території </a:t>
            </a:r>
            <a:r>
              <a:rPr lang="uk-UA" sz="1600" dirty="0"/>
              <a:t>та місць розміщення боєприпасів , що не вибухнули, уздовж лінії розмежування.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Негативні демографічні тенденції</a:t>
            </a:r>
            <a:r>
              <a:rPr lang="uk-UA" sz="1600" dirty="0"/>
              <a:t>.  Кількість населення на підконтрольній території області активно скорочується.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Наявний дохід у розрахунку на одну особу в області втричі менший ніж по Україні</a:t>
            </a:r>
            <a:r>
              <a:rPr lang="uk-UA" sz="1600" dirty="0"/>
              <a:t>. Незважаючи на високий відсоток економічно активного населення більша його частина ніде не облікована і не отримує жодних доходів офіційно (це і особи, які зайняті нелегально, і трудові мігранти).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Різкий зріст кількості внутрішньо переміщених осіб (ВПО</a:t>
            </a:r>
            <a:r>
              <a:rPr lang="uk-UA" sz="1600" dirty="0"/>
              <a:t>), призвів до надмірного соціального і адміністративного навантаження на локальні ринки праці, соціальну інфраструктуру регіонів вселення (в окремих містах та районах області кількість ВПО дорівнює кількості населення цих територій або перевищує його</a:t>
            </a:r>
            <a:r>
              <a:rPr lang="uk-UA" sz="1600" dirty="0" smtClean="0"/>
              <a:t>)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63872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SWOT-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аналіз.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Слабкі 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сторони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кутник 2"/>
          <p:cNvSpPr/>
          <p:nvPr/>
        </p:nvSpPr>
        <p:spPr>
          <a:xfrm>
            <a:off x="16302" y="742647"/>
            <a:ext cx="91276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 smtClean="0"/>
              <a:t>Із </a:t>
            </a:r>
            <a:r>
              <a:rPr lang="uk-UA" sz="1600" b="1" dirty="0"/>
              <a:t>2014 року область належить до найбідніших регіонів України</a:t>
            </a:r>
            <a:r>
              <a:rPr lang="uk-UA" sz="1600" dirty="0"/>
              <a:t>, в основному за рахунок різкого падіння промислового виробництва та втрати таких галузей як металургія, виробництво коксу та продуктів нафтопереробки, машинобудування. З 2017 року додатковим обмежувальним чинником економічного розвитку стало тимчасове припинення переміщення вантажів залізничними та автомобільними шляхами через лінію розмежування.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 smtClean="0"/>
              <a:t>Порушені </a:t>
            </a:r>
            <a:r>
              <a:rPr lang="uk-UA" sz="1600" b="1" dirty="0"/>
              <a:t>традиційні економічні зв’язки </a:t>
            </a:r>
            <a:r>
              <a:rPr lang="uk-UA" sz="1600" dirty="0"/>
              <a:t>між виробничими підприємствами регіону та споживачами їх продукції.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Луганська область - єдина в Україні з дефіцитним бюджетом</a:t>
            </a:r>
            <a:r>
              <a:rPr lang="uk-UA" sz="1600" dirty="0"/>
              <a:t>. Власні доходи становлять 34% загального доходу області, зберігається тенденція до зростання обсягу офіційних державних трансфертів, основна частина яких спрямовується в соціальну сферу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dirty="0"/>
              <a:t>На фоні можливостей розвитку сільського господарства гостро стоїть проблема </a:t>
            </a:r>
            <a:r>
              <a:rPr lang="uk-UA" sz="1600" b="1" dirty="0"/>
              <a:t>відсутності достатньої кількості виробничих </a:t>
            </a:r>
            <a:r>
              <a:rPr lang="uk-UA" sz="1600" b="1" dirty="0" err="1"/>
              <a:t>потужностей</a:t>
            </a:r>
            <a:r>
              <a:rPr lang="uk-UA" sz="1600" b="1" dirty="0"/>
              <a:t> переробної промисловості, відсутності </a:t>
            </a:r>
            <a:r>
              <a:rPr lang="uk-UA" sz="1600" b="1" dirty="0" err="1"/>
              <a:t>агропродовольчої</a:t>
            </a:r>
            <a:r>
              <a:rPr lang="uk-UA" sz="1600" b="1" dirty="0"/>
              <a:t> інфраструктури, підготовки кваліфікованих кадрів, виходу на зовнішні ринки</a:t>
            </a:r>
            <a:r>
              <a:rPr lang="uk-UA" sz="16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 smtClean="0"/>
              <a:t>Інфраструктура </a:t>
            </a:r>
            <a:r>
              <a:rPr lang="uk-UA" sz="1600" b="1" dirty="0"/>
              <a:t>підтримки АПК залишилася на території, непідконтрольній українській вл</a:t>
            </a:r>
            <a:r>
              <a:rPr lang="uk-UA" sz="1600" dirty="0"/>
              <a:t>аді (у </a:t>
            </a:r>
            <a:r>
              <a:rPr lang="uk-UA" sz="1600" dirty="0" err="1"/>
              <a:t>т.ч</a:t>
            </a:r>
            <a:r>
              <a:rPr lang="uk-UA" sz="1600" dirty="0"/>
              <a:t>. лабораторії з  оцінки якості продукції та насіннєвого матеріалу, оцінки родючості ґрунтів).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dirty="0"/>
              <a:t>Незважаючи на високий відсоток використання земель у сільськогосподарському виробництві (73,3% від загальної території області) </a:t>
            </a:r>
            <a:r>
              <a:rPr lang="uk-UA" sz="1600" b="1" dirty="0"/>
              <a:t>наявний високий показник «порушених земель», </a:t>
            </a:r>
            <a:r>
              <a:rPr lang="uk-UA" sz="1600" dirty="0"/>
              <a:t>малопридатних для сільськогосподарського </a:t>
            </a:r>
            <a:r>
              <a:rPr lang="uk-UA" sz="1600" dirty="0" smtClean="0"/>
              <a:t>використання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40169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SWOT-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аналіз.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Слабкі 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сторони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кутник 2"/>
          <p:cNvSpPr/>
          <p:nvPr/>
        </p:nvSpPr>
        <p:spPr>
          <a:xfrm>
            <a:off x="16302" y="742647"/>
            <a:ext cx="91276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 smtClean="0"/>
              <a:t>В </a:t>
            </a:r>
            <a:r>
              <a:rPr lang="uk-UA" sz="1600" b="1" dirty="0"/>
              <a:t>області наявний дефіцит кваліфікованих кадрів </a:t>
            </a:r>
            <a:r>
              <a:rPr lang="uk-UA" sz="1600" dirty="0"/>
              <a:t>у найбільш затребуваних галузях та сферах виробництва (особливо у сільськогосподарському виробництві). При цьому різко скоротилася мережа професійно-технічних та вищих навчальних закладів.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Науковий потенціал області зазнав значних втрат</a:t>
            </a:r>
            <a:r>
              <a:rPr lang="uk-UA" sz="1600" dirty="0"/>
              <a:t>, особливо в питанні наукових кадрів. Значно скоротилась інноваційна активність, фінансування якої здійснюється виключно за рахунок власних коштів підприємств і повної відсутності інвесторів.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Рівень ефективності енергоспоживання області один із найнижчих в Україні </a:t>
            </a:r>
            <a:r>
              <a:rPr lang="uk-UA" sz="1600" dirty="0"/>
              <a:t>з огляду на незбалансовану структуру енергоспоживання та нераціональне використання енергетичних ресурсів через застосування застарілих технологій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dirty="0"/>
              <a:t>Через бойові дії </a:t>
            </a:r>
            <a:r>
              <a:rPr lang="uk-UA" sz="1600" b="1" dirty="0"/>
              <a:t>частина Луганщини опинилася в «енергетичному острові» </a:t>
            </a:r>
            <a:r>
              <a:rPr lang="uk-UA" sz="1600" dirty="0"/>
              <a:t>– усі магістральні лінії </a:t>
            </a:r>
            <a:r>
              <a:rPr lang="uk-UA" sz="1600" dirty="0" err="1"/>
              <a:t>електропередач</a:t>
            </a:r>
            <a:r>
              <a:rPr lang="uk-UA" sz="1600" dirty="0"/>
              <a:t> залишилися на окупованій території.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Кардинально порушена логістика перевезень </a:t>
            </a:r>
            <a:r>
              <a:rPr lang="uk-UA" sz="1600" dirty="0"/>
              <a:t>– відсутність авіаційного сполучення, порушення залізничного. Залишається невирішеним питання забезпечення залізничним сполученням 50% області.  Основне навантаження перевезень йде через автомобільний транспорт (94%), що передбачає значні видатки на  утримання та ремонт автодоріг, значна частина яких зруйнована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Житловий фонд області після 2014 року скоротився втричі</a:t>
            </a:r>
            <a:r>
              <a:rPr lang="uk-UA" sz="1600" dirty="0"/>
              <a:t>. При цьому нове будівництво майже не проводиться – основна робота направлена на ремонт та відновлення пошкоджених </a:t>
            </a:r>
            <a:r>
              <a:rPr lang="uk-UA" sz="1600" dirty="0" smtClean="0"/>
              <a:t>об’єктів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87522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SWOT-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аналіз.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Слабкі 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сторони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кутник 2"/>
          <p:cNvSpPr/>
          <p:nvPr/>
        </p:nvSpPr>
        <p:spPr>
          <a:xfrm>
            <a:off x="16302" y="742647"/>
            <a:ext cx="91276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 smtClean="0"/>
              <a:t>Порушено </a:t>
            </a:r>
            <a:r>
              <a:rPr lang="uk-UA" sz="1600" b="1" dirty="0"/>
              <a:t>систему водопостачання в окремих районах </a:t>
            </a:r>
            <a:r>
              <a:rPr lang="uk-UA" sz="1600" dirty="0"/>
              <a:t>області (зона обслуговування ОКП «</a:t>
            </a:r>
            <a:r>
              <a:rPr lang="uk-UA" sz="1600" dirty="0" err="1"/>
              <a:t>Луганськвода</a:t>
            </a:r>
            <a:r>
              <a:rPr lang="uk-UA" sz="1600" dirty="0"/>
              <a:t>»).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 smtClean="0"/>
              <a:t>Збиткова </a:t>
            </a:r>
            <a:r>
              <a:rPr lang="uk-UA" sz="1600" b="1" dirty="0"/>
              <a:t>діяльність комунальних підприємств водопровідно-каналізаційного та теплового господарства.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dirty="0"/>
              <a:t>Основною проблемою системи водопостачання населених пунктів області, окрім застарілого та  аварійного стану мережі є </a:t>
            </a:r>
            <a:r>
              <a:rPr lang="uk-UA" sz="1600" b="1" dirty="0"/>
              <a:t>забезпечення гуманітарної місії з постачання питної води населенню, що знаходиться на окупованій території</a:t>
            </a:r>
            <a:r>
              <a:rPr lang="uk-UA" sz="1600" dirty="0"/>
              <a:t> (до 90 % видобутої води постачається на цю територію).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Недостатність ресурсного забезпечення обласних програм розвитку </a:t>
            </a:r>
            <a:r>
              <a:rPr lang="uk-UA" sz="1600" dirty="0"/>
              <a:t>(фактичний обсяг фінансування у 2018 році склав лише 22,5 % від задекларованого обсягу). Відсутність конкретних цільових проектів, орієнтованих на розвиток області в державних цільових програмах та стратегіях.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Значні порушення інформаційного простору області</a:t>
            </a:r>
            <a:r>
              <a:rPr lang="uk-UA" sz="1600" dirty="0"/>
              <a:t>. Інформаційна ізольованість та низький рівень обізнаності населення (особливо вздовж лінії розмежування)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Відсутність цілісної </a:t>
            </a:r>
            <a:r>
              <a:rPr lang="uk-UA" sz="1600" b="1" dirty="0" err="1"/>
              <a:t>трирівневої</a:t>
            </a:r>
            <a:r>
              <a:rPr lang="uk-UA" sz="1600" b="1" dirty="0"/>
              <a:t> системи надання медичної допомоги</a:t>
            </a:r>
            <a:r>
              <a:rPr lang="uk-UA" sz="1600" dirty="0"/>
              <a:t>. Система надання високоспеціалізованої медичної допомоги населенню в області практично перестала існувати. Гострий дефіцит з медичними </a:t>
            </a:r>
            <a:r>
              <a:rPr lang="uk-UA" sz="1600" dirty="0" smtClean="0"/>
              <a:t>кадрами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98151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SWOT-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аналіз.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Слабкі 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сторони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кутник 2"/>
          <p:cNvSpPr/>
          <p:nvPr/>
        </p:nvSpPr>
        <p:spPr>
          <a:xfrm>
            <a:off x="16302" y="742647"/>
            <a:ext cx="91276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 smtClean="0"/>
              <a:t>Значне </a:t>
            </a:r>
            <a:r>
              <a:rPr lang="uk-UA" sz="1600" b="1" dirty="0"/>
              <a:t>погіршення ситуації з надання соціальних послуг </a:t>
            </a:r>
            <a:r>
              <a:rPr lang="uk-UA" sz="1600" dirty="0"/>
              <a:t>– скорочення кількості об’єктів соціального захисту населення, часткова або повна втрата поточної та архівної інформації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Різке скорочення кількості закладів культури і спорту </a:t>
            </a:r>
            <a:r>
              <a:rPr lang="uk-UA" sz="1600" dirty="0"/>
              <a:t>(більше ніж на 50%)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dirty="0"/>
              <a:t>За час індустріальної історії в області </a:t>
            </a:r>
            <a:r>
              <a:rPr lang="uk-UA" sz="1600" b="1" dirty="0"/>
              <a:t>принципово змінилися екологічні параметри навколишнього середовища. </a:t>
            </a:r>
            <a:r>
              <a:rPr lang="uk-UA" sz="1600" dirty="0"/>
              <a:t>Техногенне навантаження на воду, повітря, надра (особливо в районі </a:t>
            </a:r>
            <a:r>
              <a:rPr lang="uk-UA" sz="1600" dirty="0" err="1"/>
              <a:t>Лисичано-Рубіжанського</a:t>
            </a:r>
            <a:r>
              <a:rPr lang="uk-UA" sz="1600" dirty="0"/>
              <a:t> виробничого регіону та м. Щастя) .в 5-10 разів більше, ніж в середньому по Україні.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1600" b="1" dirty="0"/>
              <a:t>Тверді побутові відходи  не переробляються</a:t>
            </a:r>
            <a:r>
              <a:rPr lang="uk-UA" sz="1600" dirty="0"/>
              <a:t>, а </a:t>
            </a:r>
            <a:r>
              <a:rPr lang="uk-UA" sz="1600" dirty="0" err="1"/>
              <a:t>захороняються</a:t>
            </a:r>
            <a:r>
              <a:rPr lang="uk-UA" sz="1600" dirty="0"/>
              <a:t> на легальних і нелегальних звалищах.</a:t>
            </a:r>
          </a:p>
        </p:txBody>
      </p:sp>
    </p:spTree>
    <p:extLst>
      <p:ext uri="{BB962C8B-B14F-4D97-AF65-F5344CB8AC3E}">
        <p14:creationId xmlns:p14="http://schemas.microsoft.com/office/powerpoint/2010/main" val="104755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Дерево цілей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2027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кутник 2"/>
          <p:cNvSpPr/>
          <p:nvPr/>
        </p:nvSpPr>
        <p:spPr>
          <a:xfrm>
            <a:off x="107504" y="987574"/>
            <a:ext cx="88569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СТРАТЕГІЧНА ЦІЛЬ 1. </a:t>
            </a:r>
            <a:endParaRPr lang="ru-RU" sz="2400" b="1" dirty="0" smtClean="0">
              <a:solidFill>
                <a:srgbClr val="0070C0"/>
              </a:solidFill>
              <a:latin typeface="+mn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ru-RU" sz="2400" b="1" dirty="0" smtClean="0"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ВІДНОВЛЕННЯ </a:t>
            </a:r>
            <a:r>
              <a:rPr lang="ru-RU" sz="2400" b="1" dirty="0" smtClean="0"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КРИТИЧНОЇ ІНФРАСТРУКТУРИ ТА ПОСЛУГ</a:t>
            </a:r>
          </a:p>
          <a:p>
            <a:endParaRPr lang="ru-RU" sz="2400" b="1" dirty="0" smtClean="0">
              <a:latin typeface="+mn-lt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СТРАТЕГІЧНА ЦІЛЬ 2. </a:t>
            </a:r>
            <a:endParaRPr lang="ru-RU" sz="2400" b="1" dirty="0" smtClean="0">
              <a:solidFill>
                <a:srgbClr val="0070C0"/>
              </a:solidFill>
              <a:latin typeface="+mn-lt"/>
            </a:endParaRPr>
          </a:p>
          <a:p>
            <a:r>
              <a:rPr lang="ru-RU" sz="2400" b="1" dirty="0" smtClean="0">
                <a:latin typeface="+mn-lt"/>
              </a:rPr>
              <a:t>ЯКІСНЕ </a:t>
            </a:r>
            <a:r>
              <a:rPr lang="ru-RU" sz="2400" b="1" dirty="0" smtClean="0">
                <a:latin typeface="+mn-lt"/>
              </a:rPr>
              <a:t>ЖИТТЯ</a:t>
            </a:r>
          </a:p>
          <a:p>
            <a:endParaRPr lang="ru-RU" sz="2400" b="1" dirty="0" smtClean="0">
              <a:latin typeface="+mn-lt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СТРАТЕГІЧНА ЦІЛЬ 3. </a:t>
            </a:r>
            <a:endParaRPr lang="ru-RU" sz="2400" b="1" dirty="0" smtClean="0">
              <a:solidFill>
                <a:srgbClr val="0070C0"/>
              </a:solidFill>
              <a:latin typeface="+mn-lt"/>
            </a:endParaRPr>
          </a:p>
          <a:p>
            <a:r>
              <a:rPr lang="ru-RU" sz="2400" b="1" dirty="0" smtClean="0">
                <a:latin typeface="+mn-lt"/>
              </a:rPr>
              <a:t>ЕКОНОМІЧНЕ </a:t>
            </a:r>
            <a:r>
              <a:rPr lang="ru-RU" sz="2400" b="1" dirty="0" smtClean="0">
                <a:latin typeface="+mn-lt"/>
              </a:rPr>
              <a:t>ВІДНОВЛЕННЯ ТА ПЕРЕХІД ДО СТАЛОГО РОЗВИТКУ НА ЗАСАДАХ СМАРТ-СПЕЦІАЛІЗАЦІЇ</a:t>
            </a:r>
            <a:endParaRPr lang="uk-UA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271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-14621"/>
            <a:ext cx="7236296" cy="563328"/>
          </a:xfrm>
          <a:solidFill>
            <a:srgbClr val="0070C0"/>
          </a:solidFill>
          <a:extLst/>
        </p:spPr>
        <p:txBody>
          <a:bodyPr vert="horz" wrap="square" lIns="67500" tIns="35100" rIns="67500" bIns="3510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336947">
              <a:buClr>
                <a:srgbClr val="010101"/>
              </a:buCl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ЕТАПИ ПРОЦЕСУ ПЛАНУВАННЯ</a:t>
            </a:r>
            <a:endParaRPr lang="en-GB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64100" y="1521931"/>
            <a:ext cx="7886700" cy="3263504"/>
          </a:xfrm>
        </p:spPr>
        <p:txBody>
          <a:bodyPr/>
          <a:lstStyle/>
          <a:p>
            <a:endParaRPr lang="uk-UA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35425" y="915565"/>
            <a:ext cx="8729063" cy="1239217"/>
            <a:chOff x="204" y="572"/>
            <a:chExt cx="5556" cy="1088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204" y="572"/>
              <a:ext cx="2091" cy="1088"/>
            </a:xfrm>
            <a:prstGeom prst="homePlate">
              <a:avLst>
                <a:gd name="adj" fmla="val 17850"/>
              </a:avLst>
            </a:prstGeom>
            <a:solidFill>
              <a:srgbClr val="FFFF00"/>
            </a:solidFill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>
                  <a:srgbClr val="003399"/>
                </a:buClr>
                <a:buFontTx/>
                <a:buNone/>
              </a:pPr>
              <a:r>
                <a:rPr lang="en-GB" altLang="uk-UA" sz="2400" b="1" dirty="0">
                  <a:solidFill>
                    <a:srgbClr val="003399"/>
                  </a:solidFill>
                </a:rPr>
                <a:t>АНАЛІЗ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106" y="572"/>
              <a:ext cx="1795" cy="1088"/>
            </a:xfrm>
            <a:prstGeom prst="chevron">
              <a:avLst>
                <a:gd name="adj" fmla="val 20959"/>
              </a:avLst>
            </a:prstGeom>
            <a:solidFill>
              <a:srgbClr val="0070C0"/>
            </a:solidFill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>
                  <a:srgbClr val="FFFF00"/>
                </a:buClr>
                <a:buFontTx/>
                <a:buNone/>
              </a:pPr>
              <a:r>
                <a:rPr lang="en-GB" altLang="uk-UA" sz="2400" b="1" dirty="0">
                  <a:solidFill>
                    <a:srgbClr val="FFFF00"/>
                  </a:solidFill>
                </a:rPr>
                <a:t>СТРАТЕГІЯ</a:t>
              </a: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3714" y="572"/>
              <a:ext cx="2046" cy="1088"/>
            </a:xfrm>
            <a:prstGeom prst="chevron">
              <a:avLst>
                <a:gd name="adj" fmla="val 18422"/>
              </a:avLst>
            </a:prstGeom>
            <a:solidFill>
              <a:srgbClr val="00B050"/>
            </a:solidFill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>
                  <a:srgbClr val="FFFFFF"/>
                </a:buClr>
                <a:buFontTx/>
                <a:buNone/>
              </a:pPr>
              <a:r>
                <a:rPr lang="en-GB" altLang="uk-UA" sz="2400" b="1" dirty="0">
                  <a:solidFill>
                    <a:srgbClr val="FFFFFF"/>
                  </a:solidFill>
                </a:rPr>
                <a:t>ВПРОВАДЖЕННЯ</a:t>
              </a:r>
            </a:p>
          </p:txBody>
        </p:sp>
      </p:grp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339623" y="2246725"/>
            <a:ext cx="2410384" cy="200987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/>
        </p:spPr>
        <p:txBody>
          <a:bodyPr wrap="square" lIns="67500" tIns="35100" rIns="67500" bIns="35100">
            <a:spAutoFit/>
          </a:bodyPr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rgbClr val="FFFF00"/>
                </a:solidFill>
              </a:rPr>
              <a:t>Місія</a:t>
            </a: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en-GB" altLang="uk-UA" sz="1800" b="1" dirty="0" err="1">
                <a:solidFill>
                  <a:srgbClr val="FFFF00"/>
                </a:solidFill>
              </a:rPr>
              <a:t>Бачення</a:t>
            </a:r>
            <a:r>
              <a:rPr lang="en-GB" altLang="uk-UA" sz="1800" b="1" dirty="0">
                <a:solidFill>
                  <a:srgbClr val="FFFF00"/>
                </a:solidFill>
              </a:rPr>
              <a:t> </a:t>
            </a:r>
            <a:endParaRPr lang="uk-UA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en-GB" altLang="uk-UA" sz="1800" b="1" dirty="0">
                <a:solidFill>
                  <a:srgbClr val="FFFF00"/>
                </a:solidFill>
              </a:rPr>
              <a:t>SWOT</a:t>
            </a:r>
            <a:r>
              <a:rPr lang="uk-UA" altLang="uk-UA" sz="1800" b="1" dirty="0">
                <a:solidFill>
                  <a:srgbClr val="FFFF00"/>
                </a:solidFill>
              </a:rPr>
              <a:t>-аналіз</a:t>
            </a:r>
            <a:endParaRPr lang="en-GB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err="1">
                <a:solidFill>
                  <a:srgbClr val="FFFF00"/>
                </a:solidFill>
              </a:rPr>
              <a:t>С</a:t>
            </a:r>
            <a:r>
              <a:rPr lang="en-GB" altLang="uk-UA" sz="1800" b="1" dirty="0" err="1">
                <a:solidFill>
                  <a:srgbClr val="FFFF00"/>
                </a:solidFill>
              </a:rPr>
              <a:t>тратегічні</a:t>
            </a:r>
            <a:r>
              <a:rPr lang="en-GB" altLang="uk-UA" sz="1800" b="1" dirty="0">
                <a:solidFill>
                  <a:srgbClr val="FFFF00"/>
                </a:solidFill>
              </a:rPr>
              <a:t> </a:t>
            </a:r>
            <a:r>
              <a:rPr lang="uk-UA" altLang="uk-UA" sz="1800" b="1" dirty="0">
                <a:solidFill>
                  <a:srgbClr val="FFFF00"/>
                </a:solidFill>
              </a:rPr>
              <a:t>цілі</a:t>
            </a:r>
            <a:endParaRPr lang="en-GB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rgbClr val="FFFF00"/>
                </a:solidFill>
              </a:rPr>
              <a:t>Операційні </a:t>
            </a:r>
            <a:r>
              <a:rPr lang="en-GB" altLang="uk-UA" sz="1800" b="1" dirty="0" err="1">
                <a:solidFill>
                  <a:srgbClr val="FFFF00"/>
                </a:solidFill>
              </a:rPr>
              <a:t>цілі</a:t>
            </a:r>
            <a:endParaRPr lang="en-GB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rgbClr val="FFFF00"/>
                </a:solidFill>
              </a:rPr>
              <a:t>З</a:t>
            </a:r>
            <a:r>
              <a:rPr lang="en-GB" altLang="uk-UA" sz="1800" b="1" dirty="0" err="1">
                <a:solidFill>
                  <a:srgbClr val="FFFF00"/>
                </a:solidFill>
              </a:rPr>
              <a:t>авдання</a:t>
            </a:r>
            <a:endParaRPr lang="uk-UA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rgbClr val="FFFF00"/>
                </a:solidFill>
              </a:rPr>
              <a:t>Проекти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68090" y="2246725"/>
            <a:ext cx="2890243" cy="145588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 lIns="67500" tIns="35100" rIns="67500" bIns="35100">
            <a:spAutoFit/>
          </a:bodyPr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smtClean="0">
                <a:solidFill>
                  <a:srgbClr val="002060"/>
                </a:solidFill>
              </a:rPr>
              <a:t>Соціально-економічний аналіз - СЕА</a:t>
            </a:r>
            <a:endParaRPr lang="en-GB" altLang="uk-UA" sz="1800" b="1" dirty="0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  <a:buClr>
                <a:srgbClr val="010101"/>
              </a:buClr>
              <a:buNone/>
            </a:pPr>
            <a:r>
              <a:rPr lang="uk-UA" altLang="uk-UA" sz="1800" b="1" dirty="0">
                <a:solidFill>
                  <a:srgbClr val="002060"/>
                </a:solidFill>
              </a:rPr>
              <a:t>(збір </a:t>
            </a:r>
            <a:r>
              <a:rPr lang="uk-UA" altLang="uk-UA" sz="1800" b="1" dirty="0" smtClean="0">
                <a:solidFill>
                  <a:srgbClr val="002060"/>
                </a:solidFill>
              </a:rPr>
              <a:t>та систематизація інформації</a:t>
            </a:r>
            <a:r>
              <a:rPr lang="uk-UA" altLang="uk-UA" sz="1800" b="1" dirty="0">
                <a:solidFill>
                  <a:srgbClr val="002060"/>
                </a:solidFill>
              </a:rPr>
              <a:t>, </a:t>
            </a:r>
            <a:r>
              <a:rPr lang="uk-UA" altLang="uk-UA" sz="1800" b="1" dirty="0" smtClean="0">
                <a:solidFill>
                  <a:srgbClr val="002060"/>
                </a:solidFill>
              </a:rPr>
              <a:t>фокус групи)</a:t>
            </a:r>
            <a:r>
              <a:rPr lang="en-GB" altLang="uk-UA" sz="1800" b="1" dirty="0" smtClean="0">
                <a:solidFill>
                  <a:srgbClr val="002060"/>
                </a:solidFill>
              </a:rPr>
              <a:t> </a:t>
            </a:r>
            <a:endParaRPr lang="en-GB" altLang="uk-UA" sz="1800" b="1" dirty="0">
              <a:solidFill>
                <a:srgbClr val="002060"/>
              </a:solidFill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931297" y="2246725"/>
            <a:ext cx="2819503" cy="2009878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extLst/>
        </p:spPr>
        <p:txBody>
          <a:bodyPr wrap="square" lIns="67500" tIns="35100" rIns="67500" bIns="35100">
            <a:spAutoFit/>
          </a:bodyPr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en-GB" altLang="uk-UA" sz="1800" b="1" dirty="0" err="1">
                <a:solidFill>
                  <a:schemeClr val="bg1"/>
                </a:solidFill>
              </a:rPr>
              <a:t>Пріоритети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err="1">
                <a:solidFill>
                  <a:schemeClr val="bg1"/>
                </a:solidFill>
              </a:rPr>
              <a:t>В</a:t>
            </a:r>
            <a:r>
              <a:rPr lang="en-GB" altLang="uk-UA" sz="1800" b="1" dirty="0" err="1">
                <a:solidFill>
                  <a:schemeClr val="bg1"/>
                </a:solidFill>
              </a:rPr>
              <a:t>ідповідальність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err="1">
                <a:solidFill>
                  <a:schemeClr val="bg1"/>
                </a:solidFill>
              </a:rPr>
              <a:t>Т</a:t>
            </a:r>
            <a:r>
              <a:rPr lang="en-GB" altLang="uk-UA" sz="1800" b="1" dirty="0" err="1">
                <a:solidFill>
                  <a:schemeClr val="bg1"/>
                </a:solidFill>
              </a:rPr>
              <a:t>ерміни</a:t>
            </a:r>
            <a:r>
              <a:rPr lang="en-GB" altLang="uk-UA" sz="1800" b="1" dirty="0">
                <a:solidFill>
                  <a:schemeClr val="bg1"/>
                </a:solidFill>
              </a:rPr>
              <a:t> </a:t>
            </a:r>
            <a:r>
              <a:rPr lang="uk-UA" altLang="uk-UA" sz="1800" b="1" dirty="0">
                <a:solidFill>
                  <a:schemeClr val="bg1"/>
                </a:solidFill>
              </a:rPr>
              <a:t>виконання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err="1">
                <a:solidFill>
                  <a:schemeClr val="bg1"/>
                </a:solidFill>
              </a:rPr>
              <a:t>М</a:t>
            </a:r>
            <a:r>
              <a:rPr lang="en-GB" altLang="uk-UA" sz="1800" b="1" dirty="0" err="1">
                <a:solidFill>
                  <a:schemeClr val="bg1"/>
                </a:solidFill>
              </a:rPr>
              <a:t>енеджмент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chemeClr val="bg1"/>
                </a:solidFill>
              </a:rPr>
              <a:t>М</a:t>
            </a:r>
            <a:r>
              <a:rPr lang="en-GB" altLang="uk-UA" sz="1800" b="1" dirty="0" err="1">
                <a:solidFill>
                  <a:schemeClr val="bg1"/>
                </a:solidFill>
              </a:rPr>
              <a:t>оніторинг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chemeClr val="bg1"/>
                </a:solidFill>
              </a:rPr>
              <a:t>А</a:t>
            </a:r>
            <a:r>
              <a:rPr lang="en-GB" altLang="uk-UA" sz="1800" b="1" dirty="0" err="1">
                <a:solidFill>
                  <a:schemeClr val="bg1"/>
                </a:solidFill>
              </a:rPr>
              <a:t>ктуалізація</a:t>
            </a:r>
            <a:endParaRPr lang="uk-UA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endParaRPr lang="en-GB" altLang="uk-UA" sz="1800" b="1" dirty="0">
              <a:solidFill>
                <a:schemeClr val="bg1"/>
              </a:solidFill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35425" y="4400100"/>
            <a:ext cx="2813750" cy="5078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uk-UA" altLang="uk-UA" sz="2700" b="1" dirty="0">
                <a:solidFill>
                  <a:schemeClr val="bg1"/>
                </a:solidFill>
              </a:rPr>
              <a:t>Сьогодні ми є тут</a:t>
            </a:r>
            <a:endParaRPr lang="uk-UA" sz="2700" dirty="0">
              <a:solidFill>
                <a:schemeClr val="bg1"/>
              </a:solidFill>
            </a:endParaRPr>
          </a:p>
        </p:txBody>
      </p:sp>
      <p:pic>
        <p:nvPicPr>
          <p:cNvPr id="13" name="Рисунок 12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Стрілка кутом догори 3"/>
          <p:cNvSpPr/>
          <p:nvPr/>
        </p:nvSpPr>
        <p:spPr>
          <a:xfrm>
            <a:off x="3158332" y="4348545"/>
            <a:ext cx="1557684" cy="436889"/>
          </a:xfrm>
          <a:prstGeom prst="bent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4357996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Дерево цілей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2027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328318"/>
              </p:ext>
            </p:extLst>
          </p:nvPr>
        </p:nvGraphicFramePr>
        <p:xfrm>
          <a:off x="16302" y="843558"/>
          <a:ext cx="9127697" cy="43469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127697">
                  <a:extLst>
                    <a:ext uri="{9D8B030D-6E8A-4147-A177-3AD203B41FA5}">
                      <a16:colId xmlns:a16="http://schemas.microsoft.com/office/drawing/2014/main" val="3740105460"/>
                    </a:ext>
                  </a:extLst>
                </a:gridCol>
              </a:tblGrid>
              <a:tr h="327268">
                <a:tc>
                  <a:txBody>
                    <a:bodyPr/>
                    <a:lstStyle/>
                    <a:p>
                      <a:pPr marL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СТРАТЕГІЧНА ЦІЛЬ 1. В</a:t>
                      </a:r>
                      <a:r>
                        <a:rPr lang="uk-UA" sz="1600" dirty="0">
                          <a:effectLst/>
                        </a:rPr>
                        <a:t>ІДНОВЛЕННЯ КРИТИЧНОЇ ІНФРАСТРУКТУРИ ТА ПОСЛУГ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452488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Оперативна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ціль</a:t>
                      </a:r>
                      <a:r>
                        <a:rPr lang="en-US" sz="1600" dirty="0">
                          <a:effectLst/>
                        </a:rPr>
                        <a:t> 1.1. </a:t>
                      </a:r>
                      <a:r>
                        <a:rPr lang="en-US" sz="1600" dirty="0" err="1">
                          <a:effectLst/>
                        </a:rPr>
                        <a:t>Відновлення</a:t>
                      </a:r>
                      <a:r>
                        <a:rPr lang="en-US" sz="1600" dirty="0">
                          <a:effectLst/>
                        </a:rPr>
                        <a:t> і </a:t>
                      </a:r>
                      <a:r>
                        <a:rPr lang="en-US" sz="1600" dirty="0" err="1">
                          <a:effectLst/>
                        </a:rPr>
                        <a:t>розбудова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якісної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інфраструктури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та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забезпечення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її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стабільного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функціонування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767888"/>
                  </a:ext>
                </a:extLst>
              </a:tr>
              <a:tr h="327268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1.1.1. 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Забезпечити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стале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енергопостачання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підвищити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рівень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енергетичної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безпеки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069224"/>
                  </a:ext>
                </a:extLst>
              </a:tr>
              <a:tr h="327268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1.1.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Відновити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транспортно-логістичну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інфраструктуру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покращити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транспортне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сполучення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323556"/>
                  </a:ext>
                </a:extLst>
              </a:tr>
              <a:tr h="327268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Оперативна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ціль</a:t>
                      </a:r>
                      <a:r>
                        <a:rPr lang="en-US" sz="1600" dirty="0">
                          <a:effectLst/>
                        </a:rPr>
                        <a:t> 1.2. </a:t>
                      </a:r>
                      <a:r>
                        <a:rPr lang="en-US" sz="1600" dirty="0" err="1">
                          <a:effectLst/>
                        </a:rPr>
                        <a:t>Відновлення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та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розбудова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систем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надання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якісних</a:t>
                      </a:r>
                      <a:r>
                        <a:rPr lang="en-US" sz="1600" dirty="0">
                          <a:effectLst/>
                        </a:rPr>
                        <a:t> і </a:t>
                      </a:r>
                      <a:r>
                        <a:rPr lang="en-US" sz="1600" dirty="0" err="1">
                          <a:effectLst/>
                        </a:rPr>
                        <a:t>доступних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публічних </a:t>
                      </a:r>
                      <a:r>
                        <a:rPr lang="en-US" sz="1600" dirty="0" err="1">
                          <a:effectLst/>
                        </a:rPr>
                        <a:t>послуг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667388"/>
                  </a:ext>
                </a:extLst>
              </a:tr>
              <a:tr h="669688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1.2.1.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Відновити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розбудувати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систем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у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надання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медичної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допомоги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ІІІ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рівня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населенн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ю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Луганської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області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750728"/>
                  </a:ext>
                </a:extLst>
              </a:tr>
              <a:tr h="327268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1.2.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Відновити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регіональний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архівний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фонд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функціонування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архівної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системи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075361"/>
                  </a:ext>
                </a:extLst>
              </a:tr>
              <a:tr h="327268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Оперативна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ціль</a:t>
                      </a:r>
                      <a:r>
                        <a:rPr lang="en-US" sz="1600" dirty="0">
                          <a:effectLst/>
                        </a:rPr>
                        <a:t> 1.</a:t>
                      </a:r>
                      <a:r>
                        <a:rPr lang="uk-UA" sz="1600" dirty="0">
                          <a:effectLst/>
                        </a:rPr>
                        <a:t>3</a:t>
                      </a:r>
                      <a:r>
                        <a:rPr lang="en-US" sz="1600" dirty="0">
                          <a:effectLst/>
                        </a:rPr>
                        <a:t>. </a:t>
                      </a:r>
                      <a:r>
                        <a:rPr lang="uk-UA" sz="1600" dirty="0" err="1">
                          <a:effectLst/>
                        </a:rPr>
                        <a:t>Інфомаційний</a:t>
                      </a:r>
                      <a:r>
                        <a:rPr lang="uk-UA" sz="1600" dirty="0">
                          <a:effectLst/>
                        </a:rPr>
                        <a:t> простір регіону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053795"/>
                  </a:ext>
                </a:extLst>
              </a:tr>
              <a:tr h="451011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1.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.1.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Відновити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розбудувати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інфраструктур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покриття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телерадіоканалами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територі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ю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області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481987"/>
                  </a:ext>
                </a:extLst>
              </a:tr>
              <a:tr h="327268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1.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Підтримка регіональних ЗМІ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376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95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Дерево цілей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2027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232647"/>
              </p:ext>
            </p:extLst>
          </p:nvPr>
        </p:nvGraphicFramePr>
        <p:xfrm>
          <a:off x="0" y="730699"/>
          <a:ext cx="9144000" cy="43586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3542995589"/>
                    </a:ext>
                  </a:extLst>
                </a:gridCol>
              </a:tblGrid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СТРАТЕГІЧНА ЦІЛЬ </a:t>
                      </a:r>
                      <a:r>
                        <a:rPr lang="uk-UA" sz="1400" dirty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uk-UA" sz="1400" dirty="0">
                          <a:effectLst/>
                        </a:rPr>
                        <a:t>ЯКІСНЕ ЖИТТЯ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137963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Оперативна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ціль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2.</a:t>
                      </a:r>
                      <a:r>
                        <a:rPr lang="en-US" sz="1400" dirty="0">
                          <a:effectLst/>
                        </a:rPr>
                        <a:t>1. </a:t>
                      </a:r>
                      <a:r>
                        <a:rPr lang="uk-UA" sz="1400" dirty="0">
                          <a:effectLst/>
                        </a:rPr>
                        <a:t>Розвиток соціальної інфраструктури регіону (конкретизація території, проблем)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688182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.1.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Створення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рівних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умов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доступу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до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якісної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освіти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395589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2.1.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Покращити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доступ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до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якісних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медичних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послуг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961456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2.1.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Відновити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розбудувати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регіональну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інфраструктуру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для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надання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соціальних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послуг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096874"/>
                  </a:ext>
                </a:extLst>
              </a:tr>
              <a:tr h="175730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2.1.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Підтримувати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заклади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культури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розвиток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мистецтв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Популяризувати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історичні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культурні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надбання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Луганщини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557841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2.1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.5. 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Покращити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доступ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до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спортивної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інфраструктури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підтримати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розвиток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спорту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469416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Оперативна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ціль</a:t>
                      </a:r>
                      <a:r>
                        <a:rPr lang="en-US" sz="1400" dirty="0">
                          <a:effectLst/>
                        </a:rPr>
                        <a:t> 2.</a:t>
                      </a:r>
                      <a:r>
                        <a:rPr lang="uk-UA" sz="1400" dirty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uk-UA" sz="1400" dirty="0">
                          <a:effectLst/>
                        </a:rPr>
                        <a:t> Безпечне середовище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10572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2.2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.1.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Створити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безпечні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умови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для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проживання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пересування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територією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області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926050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2.2.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Покращення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системи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утилізації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усіх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видів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відходів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449378"/>
                  </a:ext>
                </a:extLst>
              </a:tr>
              <a:tr h="367132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2.2.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Зменшення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забруднення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водних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ресурсів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скидами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стічних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вод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(в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т.ч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забезпечення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централізованим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водопостачанням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водовідведенням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населених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пунктів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979540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2.2.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Зменшення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шкідливої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дії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вод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підтоплення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і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затоплення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територій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576195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Оперативна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ціль</a:t>
                      </a:r>
                      <a:r>
                        <a:rPr lang="en-US" sz="1400" dirty="0">
                          <a:effectLst/>
                        </a:rPr>
                        <a:t> 2.</a:t>
                      </a:r>
                      <a:r>
                        <a:rPr lang="uk-UA" sz="1400" dirty="0">
                          <a:effectLst/>
                        </a:rPr>
                        <a:t>3. Підвищення соціальної активності мешканців 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779846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Завдання 2.3.1. Створення дієвих механізмів мобілізації  жителів до вирішення місцевих проблем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670187"/>
                  </a:ext>
                </a:extLst>
              </a:tr>
              <a:tr h="2139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Завдання 2.3.2. Посилити спроможність громад до інтеграції й забезпечення рівних можливостей для ВПО та інших уразливих груп населення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397568"/>
                  </a:ext>
                </a:extLst>
              </a:tr>
              <a:tr h="23225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2.3.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Формування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ефективної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системи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міжрегіонального партнерства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92" marR="68292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956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347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Дерево цілей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2027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18002"/>
              </p:ext>
            </p:extLst>
          </p:nvPr>
        </p:nvGraphicFramePr>
        <p:xfrm>
          <a:off x="16303" y="730699"/>
          <a:ext cx="9127697" cy="43797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127697">
                  <a:extLst>
                    <a:ext uri="{9D8B030D-6E8A-4147-A177-3AD203B41FA5}">
                      <a16:colId xmlns:a16="http://schemas.microsoft.com/office/drawing/2014/main" val="1036297223"/>
                    </a:ext>
                  </a:extLst>
                </a:gridCol>
              </a:tblGrid>
              <a:tr h="472899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СТРАТЕГІЧНА ЦІЛЬ </a:t>
                      </a:r>
                      <a:r>
                        <a:rPr lang="uk-UA" sz="1600" dirty="0">
                          <a:effectLst/>
                        </a:rPr>
                        <a:t>3</a:t>
                      </a:r>
                      <a:r>
                        <a:rPr lang="en-US" sz="1600" dirty="0">
                          <a:effectLst/>
                        </a:rPr>
                        <a:t>. ЕКОНОМІЧНЕ ВІДНОВЛЕННЯ ТА ПЕРЕХІД ДО СТАЛОГО РОЗВИТКУ</a:t>
                      </a:r>
                      <a:r>
                        <a:rPr lang="uk-UA" sz="1600" dirty="0">
                          <a:effectLst/>
                        </a:rPr>
                        <a:t> НА ЗАСАДАХ СМАРТ-СПЕЦІАЛІЗАЦІЇ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523231"/>
                  </a:ext>
                </a:extLst>
              </a:tr>
              <a:tr h="58837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Оперативна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ціль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3.</a:t>
                      </a:r>
                      <a:r>
                        <a:rPr lang="en-US" sz="1600" dirty="0">
                          <a:effectLst/>
                        </a:rPr>
                        <a:t>1. </a:t>
                      </a:r>
                      <a:r>
                        <a:rPr lang="en-US" sz="1600" dirty="0" err="1">
                          <a:effectLst/>
                        </a:rPr>
                        <a:t>Розвиток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видів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економічної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діяльності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орієнтованих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на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інновації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та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високу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додану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вартість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796281"/>
                  </a:ext>
                </a:extLst>
              </a:tr>
              <a:tr h="670447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.1.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Сприяння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розвитку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галузей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промисловості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з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високою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доданою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вартістю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хімічн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а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промислов</a:t>
                      </a:r>
                      <a:r>
                        <a:rPr lang="uk-UA" sz="1600" dirty="0" err="1">
                          <a:solidFill>
                            <a:schemeClr val="tx1"/>
                          </a:solidFill>
                          <a:effectLst/>
                        </a:rPr>
                        <a:t>ість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виробництво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паперу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поліграфічна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діяльність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газова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промисловість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електроенергетика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269098"/>
                  </a:ext>
                </a:extLst>
              </a:tr>
              <a:tr h="294187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.1.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Підтримка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розвитку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науки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інновацій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впровадження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наукових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розробок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142073"/>
                  </a:ext>
                </a:extLst>
              </a:tr>
              <a:tr h="294187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.1.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Підвищення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інвестиційної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привабливості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міжнародна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промоція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регіону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866222"/>
                  </a:ext>
                </a:extLst>
              </a:tr>
              <a:tr h="294187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.1.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 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Наближення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системи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підготовки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кадрів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у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відповідність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до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потреб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регіональної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економіки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527661"/>
                  </a:ext>
                </a:extLst>
              </a:tr>
              <a:tr h="528898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Оперативна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ціль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3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r>
                        <a:rPr lang="uk-UA" sz="16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. </a:t>
                      </a:r>
                      <a:r>
                        <a:rPr lang="en-US" sz="1600" dirty="0" err="1">
                          <a:effectLst/>
                        </a:rPr>
                        <a:t>Економічний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розвиток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північної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Луганщини </a:t>
                      </a:r>
                      <a:r>
                        <a:rPr lang="en-US" sz="1600" dirty="0">
                          <a:effectLst/>
                        </a:rPr>
                        <a:t>(</a:t>
                      </a:r>
                      <a:r>
                        <a:rPr lang="en-US" sz="1600" dirty="0" err="1">
                          <a:effectLst/>
                        </a:rPr>
                        <a:t>вирівнювання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територіальних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диспропорцій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394946"/>
                  </a:ext>
                </a:extLst>
              </a:tr>
              <a:tr h="294187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3.2.1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Сприяти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підвищенню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продуктивності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ефективності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сільського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господарства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463465"/>
                  </a:ext>
                </a:extLst>
              </a:tr>
              <a:tr h="588373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Завдання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.2.2.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Сприяти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розвитку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переробки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сільськогосподарської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продукції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розширенню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ринків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її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збуту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657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76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Дерево цілей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2027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134244"/>
              </p:ext>
            </p:extLst>
          </p:nvPr>
        </p:nvGraphicFramePr>
        <p:xfrm>
          <a:off x="31729" y="843558"/>
          <a:ext cx="9112271" cy="39204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112271">
                  <a:extLst>
                    <a:ext uri="{9D8B030D-6E8A-4147-A177-3AD203B41FA5}">
                      <a16:colId xmlns:a16="http://schemas.microsoft.com/office/drawing/2014/main" val="1036297223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СТРАТЕГІЧНА ЦІЛЬ </a:t>
                      </a:r>
                      <a:r>
                        <a:rPr lang="uk-UA" sz="1800" dirty="0">
                          <a:effectLst/>
                        </a:rPr>
                        <a:t>3</a:t>
                      </a:r>
                      <a:r>
                        <a:rPr lang="en-US" sz="1800" dirty="0">
                          <a:effectLst/>
                        </a:rPr>
                        <a:t>. ЕКОНОМІЧНЕ ВІДНОВЛЕННЯ ТА ПЕРЕХІД ДО СТАЛОГО РОЗВИТКУ</a:t>
                      </a:r>
                      <a:r>
                        <a:rPr lang="uk-UA" sz="1800" dirty="0">
                          <a:effectLst/>
                        </a:rPr>
                        <a:t> НА ЗАСАДАХ СМАРТ-СПЕЦІАЛІЗАЦІЇ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523231"/>
                  </a:ext>
                </a:extLst>
              </a:tr>
              <a:tr h="477771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Оперативна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ціль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3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r>
                        <a:rPr lang="uk-UA" sz="1800" dirty="0">
                          <a:effectLst/>
                        </a:rPr>
                        <a:t>3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Стимулювання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розвитку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малого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та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середнього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бізнесу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687392"/>
                  </a:ext>
                </a:extLst>
              </a:tr>
              <a:tr h="477771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.3.1.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Розвиток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інфраструктури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підтримки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підприємництва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31767"/>
                  </a:ext>
                </a:extLst>
              </a:tr>
              <a:tr h="477771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.3.2.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Стимулювання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розвитку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високотехнологічних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секторів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512636"/>
                  </a:ext>
                </a:extLst>
              </a:tr>
              <a:tr h="477771"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Оперативна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ціль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3.4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Розвиток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внутрішнього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туризму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855780"/>
                  </a:ext>
                </a:extLst>
              </a:tr>
              <a:tr h="4777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3.4.1. Розвиток туристичних об‘єктів, продуктів та мереж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544126"/>
                  </a:ext>
                </a:extLst>
              </a:tr>
              <a:tr h="4777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3.4.2. Туристична промоція області 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019203"/>
                  </a:ext>
                </a:extLst>
              </a:tr>
              <a:tr h="4777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3.4.3. Покращення стану рекреаційних зон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88" marR="61788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215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19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38" name="Object 13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001442" y="644129"/>
          <a:ext cx="1190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39938" name="Object 1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442" y="644129"/>
                        <a:ext cx="1190" cy="11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0" name="Freeform 300"/>
          <p:cNvSpPr>
            <a:spLocks noEditPoints="1"/>
          </p:cNvSpPr>
          <p:nvPr/>
        </p:nvSpPr>
        <p:spPr bwMode="auto">
          <a:xfrm>
            <a:off x="4572000" y="2211710"/>
            <a:ext cx="595313" cy="902494"/>
          </a:xfrm>
          <a:custGeom>
            <a:avLst/>
            <a:gdLst>
              <a:gd name="T0" fmla="*/ 2147483646 w 913"/>
              <a:gd name="T1" fmla="*/ 2147483646 h 1382"/>
              <a:gd name="T2" fmla="*/ 2147483646 w 913"/>
              <a:gd name="T3" fmla="*/ 2147483646 h 1382"/>
              <a:gd name="T4" fmla="*/ 2147483646 w 913"/>
              <a:gd name="T5" fmla="*/ 2147483646 h 1382"/>
              <a:gd name="T6" fmla="*/ 2147483646 w 913"/>
              <a:gd name="T7" fmla="*/ 2147483646 h 1382"/>
              <a:gd name="T8" fmla="*/ 2147483646 w 913"/>
              <a:gd name="T9" fmla="*/ 2147483646 h 1382"/>
              <a:gd name="T10" fmla="*/ 2147483646 w 913"/>
              <a:gd name="T11" fmla="*/ 2147483646 h 1382"/>
              <a:gd name="T12" fmla="*/ 2147483646 w 913"/>
              <a:gd name="T13" fmla="*/ 2147483646 h 1382"/>
              <a:gd name="T14" fmla="*/ 2147483646 w 913"/>
              <a:gd name="T15" fmla="*/ 0 h 1382"/>
              <a:gd name="T16" fmla="*/ 2147483646 w 913"/>
              <a:gd name="T17" fmla="*/ 2147483646 h 1382"/>
              <a:gd name="T18" fmla="*/ 2147483646 w 913"/>
              <a:gd name="T19" fmla="*/ 2147483646 h 1382"/>
              <a:gd name="T20" fmla="*/ 2147483646 w 913"/>
              <a:gd name="T21" fmla="*/ 2147483646 h 1382"/>
              <a:gd name="T22" fmla="*/ 2147483646 w 913"/>
              <a:gd name="T23" fmla="*/ 2147483646 h 1382"/>
              <a:gd name="T24" fmla="*/ 2147483646 w 913"/>
              <a:gd name="T25" fmla="*/ 2147483646 h 1382"/>
              <a:gd name="T26" fmla="*/ 2147483646 w 913"/>
              <a:gd name="T27" fmla="*/ 2147483646 h 1382"/>
              <a:gd name="T28" fmla="*/ 2147483646 w 913"/>
              <a:gd name="T29" fmla="*/ 2147483646 h 1382"/>
              <a:gd name="T30" fmla="*/ 2147483646 w 913"/>
              <a:gd name="T31" fmla="*/ 2147483646 h 1382"/>
              <a:gd name="T32" fmla="*/ 2147483646 w 913"/>
              <a:gd name="T33" fmla="*/ 2147483646 h 1382"/>
              <a:gd name="T34" fmla="*/ 2147483646 w 913"/>
              <a:gd name="T35" fmla="*/ 2147483646 h 1382"/>
              <a:gd name="T36" fmla="*/ 2147483646 w 913"/>
              <a:gd name="T37" fmla="*/ 2147483646 h 1382"/>
              <a:gd name="T38" fmla="*/ 2147483646 w 913"/>
              <a:gd name="T39" fmla="*/ 2147483646 h 1382"/>
              <a:gd name="T40" fmla="*/ 2147483646 w 913"/>
              <a:gd name="T41" fmla="*/ 2147483646 h 1382"/>
              <a:gd name="T42" fmla="*/ 2147483646 w 913"/>
              <a:gd name="T43" fmla="*/ 2147483646 h 1382"/>
              <a:gd name="T44" fmla="*/ 2147483646 w 913"/>
              <a:gd name="T45" fmla="*/ 2147483646 h 1382"/>
              <a:gd name="T46" fmla="*/ 2147483646 w 913"/>
              <a:gd name="T47" fmla="*/ 2147483646 h 1382"/>
              <a:gd name="T48" fmla="*/ 2147483646 w 913"/>
              <a:gd name="T49" fmla="*/ 2147483646 h 1382"/>
              <a:gd name="T50" fmla="*/ 2147483646 w 913"/>
              <a:gd name="T51" fmla="*/ 2147483646 h 1382"/>
              <a:gd name="T52" fmla="*/ 2147483646 w 913"/>
              <a:gd name="T53" fmla="*/ 2147483646 h 1382"/>
              <a:gd name="T54" fmla="*/ 2147483646 w 913"/>
              <a:gd name="T55" fmla="*/ 2147483646 h 1382"/>
              <a:gd name="T56" fmla="*/ 2147483646 w 913"/>
              <a:gd name="T57" fmla="*/ 2147483646 h 1382"/>
              <a:gd name="T58" fmla="*/ 2147483646 w 913"/>
              <a:gd name="T59" fmla="*/ 2147483646 h 1382"/>
              <a:gd name="T60" fmla="*/ 2147483646 w 913"/>
              <a:gd name="T61" fmla="*/ 2147483646 h 1382"/>
              <a:gd name="T62" fmla="*/ 2147483646 w 913"/>
              <a:gd name="T63" fmla="*/ 2147483646 h 1382"/>
              <a:gd name="T64" fmla="*/ 2147483646 w 913"/>
              <a:gd name="T65" fmla="*/ 2147483646 h 1382"/>
              <a:gd name="T66" fmla="*/ 2147483646 w 913"/>
              <a:gd name="T67" fmla="*/ 2147483646 h 1382"/>
              <a:gd name="T68" fmla="*/ 2147483646 w 913"/>
              <a:gd name="T69" fmla="*/ 2147483646 h 1382"/>
              <a:gd name="T70" fmla="*/ 2147483646 w 913"/>
              <a:gd name="T71" fmla="*/ 2147483646 h 1382"/>
              <a:gd name="T72" fmla="*/ 2147483646 w 913"/>
              <a:gd name="T73" fmla="*/ 2147483646 h 1382"/>
              <a:gd name="T74" fmla="*/ 2147483646 w 913"/>
              <a:gd name="T75" fmla="*/ 2147483646 h 1382"/>
              <a:gd name="T76" fmla="*/ 2147483646 w 913"/>
              <a:gd name="T77" fmla="*/ 2147483646 h 1382"/>
              <a:gd name="T78" fmla="*/ 2147483646 w 913"/>
              <a:gd name="T79" fmla="*/ 2147483646 h 1382"/>
              <a:gd name="T80" fmla="*/ 2147483646 w 913"/>
              <a:gd name="T81" fmla="*/ 2147483646 h 1382"/>
              <a:gd name="T82" fmla="*/ 2147483646 w 913"/>
              <a:gd name="T83" fmla="*/ 2147483646 h 1382"/>
              <a:gd name="T84" fmla="*/ 2147483646 w 913"/>
              <a:gd name="T85" fmla="*/ 2147483646 h 1382"/>
              <a:gd name="T86" fmla="*/ 2147483646 w 913"/>
              <a:gd name="T87" fmla="*/ 2147483646 h 1382"/>
              <a:gd name="T88" fmla="*/ 2147483646 w 913"/>
              <a:gd name="T89" fmla="*/ 2147483646 h 1382"/>
              <a:gd name="T90" fmla="*/ 2147483646 w 913"/>
              <a:gd name="T91" fmla="*/ 2147483646 h 1382"/>
              <a:gd name="T92" fmla="*/ 2147483646 w 913"/>
              <a:gd name="T93" fmla="*/ 2147483646 h 1382"/>
              <a:gd name="T94" fmla="*/ 2147483646 w 913"/>
              <a:gd name="T95" fmla="*/ 2147483646 h 1382"/>
              <a:gd name="T96" fmla="*/ 2147483646 w 913"/>
              <a:gd name="T97" fmla="*/ 2147483646 h 1382"/>
              <a:gd name="T98" fmla="*/ 0 w 913"/>
              <a:gd name="T99" fmla="*/ 2147483646 h 1382"/>
              <a:gd name="T100" fmla="*/ 2147483646 w 913"/>
              <a:gd name="T101" fmla="*/ 2147483646 h 138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913" h="1382">
                <a:moveTo>
                  <a:pt x="0" y="451"/>
                </a:moveTo>
                <a:lnTo>
                  <a:pt x="0" y="451"/>
                </a:lnTo>
                <a:lnTo>
                  <a:pt x="5" y="402"/>
                </a:lnTo>
                <a:lnTo>
                  <a:pt x="16" y="352"/>
                </a:lnTo>
                <a:lnTo>
                  <a:pt x="28" y="308"/>
                </a:lnTo>
                <a:lnTo>
                  <a:pt x="46" y="264"/>
                </a:lnTo>
                <a:lnTo>
                  <a:pt x="67" y="225"/>
                </a:lnTo>
                <a:lnTo>
                  <a:pt x="90" y="187"/>
                </a:lnTo>
                <a:lnTo>
                  <a:pt x="115" y="154"/>
                </a:lnTo>
                <a:lnTo>
                  <a:pt x="145" y="122"/>
                </a:lnTo>
                <a:lnTo>
                  <a:pt x="175" y="95"/>
                </a:lnTo>
                <a:lnTo>
                  <a:pt x="211" y="71"/>
                </a:lnTo>
                <a:lnTo>
                  <a:pt x="246" y="49"/>
                </a:lnTo>
                <a:lnTo>
                  <a:pt x="285" y="32"/>
                </a:lnTo>
                <a:lnTo>
                  <a:pt x="306" y="25"/>
                </a:lnTo>
                <a:lnTo>
                  <a:pt x="326" y="18"/>
                </a:lnTo>
                <a:lnTo>
                  <a:pt x="347" y="12"/>
                </a:lnTo>
                <a:lnTo>
                  <a:pt x="370" y="9"/>
                </a:lnTo>
                <a:lnTo>
                  <a:pt x="414" y="2"/>
                </a:lnTo>
                <a:lnTo>
                  <a:pt x="460" y="0"/>
                </a:lnTo>
                <a:lnTo>
                  <a:pt x="510" y="2"/>
                </a:lnTo>
                <a:lnTo>
                  <a:pt x="557" y="7"/>
                </a:lnTo>
                <a:lnTo>
                  <a:pt x="602" y="16"/>
                </a:lnTo>
                <a:lnTo>
                  <a:pt x="644" y="30"/>
                </a:lnTo>
                <a:lnTo>
                  <a:pt x="685" y="46"/>
                </a:lnTo>
                <a:lnTo>
                  <a:pt x="722" y="64"/>
                </a:lnTo>
                <a:lnTo>
                  <a:pt x="757" y="85"/>
                </a:lnTo>
                <a:lnTo>
                  <a:pt x="787" y="110"/>
                </a:lnTo>
                <a:lnTo>
                  <a:pt x="816" y="138"/>
                </a:lnTo>
                <a:lnTo>
                  <a:pt x="841" y="166"/>
                </a:lnTo>
                <a:lnTo>
                  <a:pt x="862" y="198"/>
                </a:lnTo>
                <a:lnTo>
                  <a:pt x="881" y="233"/>
                </a:lnTo>
                <a:lnTo>
                  <a:pt x="888" y="251"/>
                </a:lnTo>
                <a:lnTo>
                  <a:pt x="895" y="271"/>
                </a:lnTo>
                <a:lnTo>
                  <a:pt x="901" y="288"/>
                </a:lnTo>
                <a:lnTo>
                  <a:pt x="906" y="308"/>
                </a:lnTo>
                <a:lnTo>
                  <a:pt x="910" y="327"/>
                </a:lnTo>
                <a:lnTo>
                  <a:pt x="911" y="348"/>
                </a:lnTo>
                <a:lnTo>
                  <a:pt x="913" y="389"/>
                </a:lnTo>
                <a:lnTo>
                  <a:pt x="913" y="414"/>
                </a:lnTo>
                <a:lnTo>
                  <a:pt x="911" y="437"/>
                </a:lnTo>
                <a:lnTo>
                  <a:pt x="908" y="460"/>
                </a:lnTo>
                <a:lnTo>
                  <a:pt x="902" y="481"/>
                </a:lnTo>
                <a:lnTo>
                  <a:pt x="897" y="504"/>
                </a:lnTo>
                <a:lnTo>
                  <a:pt x="888" y="525"/>
                </a:lnTo>
                <a:lnTo>
                  <a:pt x="879" y="547"/>
                </a:lnTo>
                <a:lnTo>
                  <a:pt x="869" y="566"/>
                </a:lnTo>
                <a:lnTo>
                  <a:pt x="858" y="586"/>
                </a:lnTo>
                <a:lnTo>
                  <a:pt x="844" y="607"/>
                </a:lnTo>
                <a:lnTo>
                  <a:pt x="828" y="628"/>
                </a:lnTo>
                <a:lnTo>
                  <a:pt x="810" y="651"/>
                </a:lnTo>
                <a:lnTo>
                  <a:pt x="789" y="672"/>
                </a:lnTo>
                <a:lnTo>
                  <a:pt x="766" y="695"/>
                </a:lnTo>
                <a:lnTo>
                  <a:pt x="741" y="718"/>
                </a:lnTo>
                <a:lnTo>
                  <a:pt x="713" y="741"/>
                </a:lnTo>
                <a:lnTo>
                  <a:pt x="669" y="780"/>
                </a:lnTo>
                <a:lnTo>
                  <a:pt x="634" y="814"/>
                </a:lnTo>
                <a:lnTo>
                  <a:pt x="619" y="830"/>
                </a:lnTo>
                <a:lnTo>
                  <a:pt x="609" y="844"/>
                </a:lnTo>
                <a:lnTo>
                  <a:pt x="600" y="856"/>
                </a:lnTo>
                <a:lnTo>
                  <a:pt x="593" y="869"/>
                </a:lnTo>
                <a:lnTo>
                  <a:pt x="589" y="881"/>
                </a:lnTo>
                <a:lnTo>
                  <a:pt x="584" y="899"/>
                </a:lnTo>
                <a:lnTo>
                  <a:pt x="580" y="918"/>
                </a:lnTo>
                <a:lnTo>
                  <a:pt x="579" y="941"/>
                </a:lnTo>
                <a:lnTo>
                  <a:pt x="573" y="998"/>
                </a:lnTo>
                <a:lnTo>
                  <a:pt x="573" y="1067"/>
                </a:lnTo>
                <a:lnTo>
                  <a:pt x="334" y="1067"/>
                </a:lnTo>
                <a:lnTo>
                  <a:pt x="336" y="1017"/>
                </a:lnTo>
                <a:lnTo>
                  <a:pt x="338" y="970"/>
                </a:lnTo>
                <a:lnTo>
                  <a:pt x="342" y="927"/>
                </a:lnTo>
                <a:lnTo>
                  <a:pt x="345" y="888"/>
                </a:lnTo>
                <a:lnTo>
                  <a:pt x="350" y="855"/>
                </a:lnTo>
                <a:lnTo>
                  <a:pt x="357" y="823"/>
                </a:lnTo>
                <a:lnTo>
                  <a:pt x="366" y="796"/>
                </a:lnTo>
                <a:lnTo>
                  <a:pt x="377" y="773"/>
                </a:lnTo>
                <a:lnTo>
                  <a:pt x="388" y="752"/>
                </a:lnTo>
                <a:lnTo>
                  <a:pt x="402" y="731"/>
                </a:lnTo>
                <a:lnTo>
                  <a:pt x="416" y="708"/>
                </a:lnTo>
                <a:lnTo>
                  <a:pt x="434" y="686"/>
                </a:lnTo>
                <a:lnTo>
                  <a:pt x="455" y="665"/>
                </a:lnTo>
                <a:lnTo>
                  <a:pt x="476" y="642"/>
                </a:lnTo>
                <a:lnTo>
                  <a:pt x="499" y="621"/>
                </a:lnTo>
                <a:lnTo>
                  <a:pt x="526" y="598"/>
                </a:lnTo>
                <a:lnTo>
                  <a:pt x="568" y="561"/>
                </a:lnTo>
                <a:lnTo>
                  <a:pt x="600" y="531"/>
                </a:lnTo>
                <a:lnTo>
                  <a:pt x="623" y="504"/>
                </a:lnTo>
                <a:lnTo>
                  <a:pt x="641" y="481"/>
                </a:lnTo>
                <a:lnTo>
                  <a:pt x="651" y="460"/>
                </a:lnTo>
                <a:lnTo>
                  <a:pt x="655" y="451"/>
                </a:lnTo>
                <a:lnTo>
                  <a:pt x="657" y="441"/>
                </a:lnTo>
                <a:lnTo>
                  <a:pt x="660" y="421"/>
                </a:lnTo>
                <a:lnTo>
                  <a:pt x="660" y="400"/>
                </a:lnTo>
                <a:lnTo>
                  <a:pt x="660" y="380"/>
                </a:lnTo>
                <a:lnTo>
                  <a:pt x="657" y="361"/>
                </a:lnTo>
                <a:lnTo>
                  <a:pt x="653" y="341"/>
                </a:lnTo>
                <a:lnTo>
                  <a:pt x="646" y="324"/>
                </a:lnTo>
                <a:lnTo>
                  <a:pt x="637" y="308"/>
                </a:lnTo>
                <a:lnTo>
                  <a:pt x="628" y="292"/>
                </a:lnTo>
                <a:lnTo>
                  <a:pt x="618" y="278"/>
                </a:lnTo>
                <a:lnTo>
                  <a:pt x="605" y="264"/>
                </a:lnTo>
                <a:lnTo>
                  <a:pt x="591" y="253"/>
                </a:lnTo>
                <a:lnTo>
                  <a:pt x="577" y="242"/>
                </a:lnTo>
                <a:lnTo>
                  <a:pt x="561" y="232"/>
                </a:lnTo>
                <a:lnTo>
                  <a:pt x="543" y="225"/>
                </a:lnTo>
                <a:lnTo>
                  <a:pt x="524" y="218"/>
                </a:lnTo>
                <a:lnTo>
                  <a:pt x="504" y="214"/>
                </a:lnTo>
                <a:lnTo>
                  <a:pt x="485" y="210"/>
                </a:lnTo>
                <a:lnTo>
                  <a:pt x="462" y="210"/>
                </a:lnTo>
                <a:lnTo>
                  <a:pt x="441" y="210"/>
                </a:lnTo>
                <a:lnTo>
                  <a:pt x="421" y="214"/>
                </a:lnTo>
                <a:lnTo>
                  <a:pt x="402" y="219"/>
                </a:lnTo>
                <a:lnTo>
                  <a:pt x="384" y="225"/>
                </a:lnTo>
                <a:lnTo>
                  <a:pt x="368" y="233"/>
                </a:lnTo>
                <a:lnTo>
                  <a:pt x="352" y="244"/>
                </a:lnTo>
                <a:lnTo>
                  <a:pt x="336" y="256"/>
                </a:lnTo>
                <a:lnTo>
                  <a:pt x="324" y="271"/>
                </a:lnTo>
                <a:lnTo>
                  <a:pt x="311" y="287"/>
                </a:lnTo>
                <a:lnTo>
                  <a:pt x="299" y="304"/>
                </a:lnTo>
                <a:lnTo>
                  <a:pt x="288" y="324"/>
                </a:lnTo>
                <a:lnTo>
                  <a:pt x="280" y="347"/>
                </a:lnTo>
                <a:lnTo>
                  <a:pt x="271" y="370"/>
                </a:lnTo>
                <a:lnTo>
                  <a:pt x="264" y="394"/>
                </a:lnTo>
                <a:lnTo>
                  <a:pt x="258" y="423"/>
                </a:lnTo>
                <a:lnTo>
                  <a:pt x="253" y="451"/>
                </a:lnTo>
                <a:lnTo>
                  <a:pt x="0" y="451"/>
                </a:lnTo>
                <a:close/>
                <a:moveTo>
                  <a:pt x="591" y="1382"/>
                </a:moveTo>
                <a:lnTo>
                  <a:pt x="327" y="1382"/>
                </a:lnTo>
                <a:lnTo>
                  <a:pt x="327" y="1122"/>
                </a:lnTo>
                <a:lnTo>
                  <a:pt x="591" y="1122"/>
                </a:lnTo>
                <a:lnTo>
                  <a:pt x="591" y="1382"/>
                </a:lnTo>
                <a:close/>
              </a:path>
            </a:pathLst>
          </a:custGeom>
          <a:gradFill rotWithShape="1">
            <a:gsLst>
              <a:gs pos="0">
                <a:srgbClr val="00386A"/>
              </a:gs>
              <a:gs pos="5000">
                <a:srgbClr val="00386A"/>
              </a:gs>
              <a:gs pos="100000">
                <a:srgbClr val="0D65AC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1435" tIns="25718" rIns="51435" bIns="25718"/>
          <a:lstStyle/>
          <a:p>
            <a:endParaRPr lang="uk-UA"/>
          </a:p>
        </p:txBody>
      </p:sp>
      <p:grpSp>
        <p:nvGrpSpPr>
          <p:cNvPr id="29" name="Group 10"/>
          <p:cNvGrpSpPr>
            <a:grpSpLocks/>
          </p:cNvGrpSpPr>
          <p:nvPr/>
        </p:nvGrpSpPr>
        <p:grpSpPr bwMode="auto">
          <a:xfrm>
            <a:off x="2627784" y="536916"/>
            <a:ext cx="4515966" cy="4411097"/>
            <a:chOff x="2531217" y="1465942"/>
            <a:chExt cx="3901708" cy="3877503"/>
          </a:xfrm>
        </p:grpSpPr>
        <p:sp>
          <p:nvSpPr>
            <p:cNvPr id="30" name="Circular Arrow 17"/>
            <p:cNvSpPr/>
            <p:nvPr>
              <p:custDataLst>
                <p:tags r:id="rId3"/>
              </p:custDataLst>
            </p:nvPr>
          </p:nvSpPr>
          <p:spPr>
            <a:xfrm rot="3819789">
              <a:off x="2558396" y="1468915"/>
              <a:ext cx="3874528" cy="3874530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Circular Arrow 19"/>
            <p:cNvSpPr/>
            <p:nvPr>
              <p:custDataLst>
                <p:tags r:id="rId4"/>
              </p:custDataLst>
            </p:nvPr>
          </p:nvSpPr>
          <p:spPr>
            <a:xfrm rot="14076805">
              <a:off x="2538751" y="1466763"/>
              <a:ext cx="3874528" cy="3874530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Circular Arrow 20"/>
            <p:cNvSpPr/>
            <p:nvPr>
              <p:custDataLst>
                <p:tags r:id="rId5"/>
              </p:custDataLst>
            </p:nvPr>
          </p:nvSpPr>
          <p:spPr>
            <a:xfrm rot="19551636">
              <a:off x="2558395" y="1468917"/>
              <a:ext cx="3874530" cy="3874528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Circular Arrow 18"/>
            <p:cNvSpPr/>
            <p:nvPr>
              <p:custDataLst>
                <p:tags r:id="rId6"/>
              </p:custDataLst>
            </p:nvPr>
          </p:nvSpPr>
          <p:spPr>
            <a:xfrm rot="9139184">
              <a:off x="2531217" y="1465942"/>
              <a:ext cx="3874530" cy="3874528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9942" name="Slide Number Placeholder 4"/>
          <p:cNvSpPr txBox="1">
            <a:spLocks/>
          </p:cNvSpPr>
          <p:nvPr/>
        </p:nvSpPr>
        <p:spPr bwMode="auto">
          <a:xfrm>
            <a:off x="6629400" y="4286250"/>
            <a:ext cx="514350" cy="205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35" tIns="25718" rIns="51435" bIns="25718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0F9F8F2E-F0BB-4A00-A061-2E225BE43E91}" type="slidenum">
              <a:rPr lang="en-US" altLang="uk-UA" sz="675">
                <a:solidFill>
                  <a:srgbClr val="F2F2F2"/>
                </a:solidFill>
              </a:rPr>
              <a:pPr algn="ctr">
                <a:spcBef>
                  <a:spcPct val="0"/>
                </a:spcBef>
                <a:buFontTx/>
                <a:buNone/>
              </a:pPr>
              <a:t>34</a:t>
            </a:fld>
            <a:endParaRPr lang="en-US" altLang="uk-UA" sz="675">
              <a:solidFill>
                <a:srgbClr val="F2F2F2"/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195736" y="0"/>
            <a:ext cx="6948264" cy="536916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ЗАПИТАННЯ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192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20"/>
          <p:cNvSpPr txBox="1">
            <a:spLocks noChangeArrowheads="1"/>
          </p:cNvSpPr>
          <p:nvPr/>
        </p:nvSpPr>
        <p:spPr bwMode="auto">
          <a:xfrm>
            <a:off x="5543550" y="1060450"/>
            <a:ext cx="1403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001" tIns="30000" rIns="60001" bIns="300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uk-UA" altLang="ru-RU" sz="1200">
              <a:latin typeface="Arial" panose="020B0604020202020204" pitchFamily="34" charset="0"/>
            </a:endParaRPr>
          </a:p>
        </p:txBody>
      </p:sp>
      <p:pic>
        <p:nvPicPr>
          <p:cNvPr id="110595" name="Объект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044575"/>
            <a:ext cx="5076825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59632" y="732564"/>
            <a:ext cx="6344622" cy="90024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54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ДЯКУЄМО ЗА УВАГУ!</a:t>
            </a:r>
            <a:endParaRPr lang="uk-UA" altLang="ru-RU" sz="5400" b="1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Соціально-економічний аналіз - СЕА</a:t>
            </a: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0" name="Diagram 2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447" b="-8067"/>
          <a:stretch>
            <a:fillRect/>
          </a:stretch>
        </p:blipFill>
        <p:spPr bwMode="auto">
          <a:xfrm>
            <a:off x="1835696" y="527419"/>
            <a:ext cx="7308304" cy="109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643359"/>
            <a:ext cx="5258818" cy="310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8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кутник 2"/>
          <p:cNvSpPr/>
          <p:nvPr/>
        </p:nvSpPr>
        <p:spPr>
          <a:xfrm>
            <a:off x="16303" y="725091"/>
            <a:ext cx="91276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PF Square Sans Pro" panose="02000506040000020004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Порівняння проведено за переліком показників оцінки, наведених у додатку 2 до постанови Кабінету Міністрів України від 21.10.2015 № 856 «Про затвердження Порядку та Методики проведення моніторингу та оцінки результативності реалізації державної  регіональної політики», представлених Міністерством регіонального розвитку, будівництва та  житлово-комунального господарства України у травні 2019 року. </a:t>
            </a:r>
            <a:endParaRPr lang="uk-UA" sz="2400" dirty="0" smtClean="0">
              <a:latin typeface="PF Square Sans Pro" panose="02000506040000020004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PF Square Sans Pro" panose="02000506040000020004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latin typeface="PF Square Sans Pro" panose="02000506040000020004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 </a:t>
            </a:r>
            <a:r>
              <a:rPr lang="uk-UA" sz="2400" dirty="0">
                <a:latin typeface="PF Square Sans Pro" panose="02000506040000020004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показники, за якими проводилось порівняння згруповані по 12 напрямках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14187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Прямокутник 1"/>
          <p:cNvSpPr/>
          <p:nvPr/>
        </p:nvSpPr>
        <p:spPr>
          <a:xfrm>
            <a:off x="107504" y="843558"/>
            <a:ext cx="885698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1 -  </a:t>
            </a:r>
            <a:r>
              <a:rPr lang="uk-UA" sz="2000" b="1" dirty="0" smtClean="0"/>
              <a:t> Економічна </a:t>
            </a:r>
            <a:r>
              <a:rPr lang="uk-UA" sz="2000" b="1" dirty="0"/>
              <a:t>та соціальна згуртованість</a:t>
            </a:r>
          </a:p>
          <a:p>
            <a:r>
              <a:rPr lang="uk-UA" sz="2000" b="1" dirty="0"/>
              <a:t>2 - </a:t>
            </a:r>
            <a:r>
              <a:rPr lang="uk-UA" sz="2000" b="1" dirty="0" smtClean="0"/>
              <a:t>  Економічна </a:t>
            </a:r>
            <a:r>
              <a:rPr lang="uk-UA" sz="2000" b="1" dirty="0"/>
              <a:t>ефективність</a:t>
            </a:r>
          </a:p>
          <a:p>
            <a:r>
              <a:rPr lang="uk-UA" sz="2000" b="1" dirty="0"/>
              <a:t>3 - </a:t>
            </a:r>
            <a:r>
              <a:rPr lang="uk-UA" sz="2000" b="1" dirty="0" smtClean="0"/>
              <a:t>  Інвестиційно-інноваційний </a:t>
            </a:r>
            <a:r>
              <a:rPr lang="uk-UA" sz="2000" b="1" dirty="0"/>
              <a:t>розвиток та зовнішньоекономічна співпраця</a:t>
            </a:r>
          </a:p>
          <a:p>
            <a:r>
              <a:rPr lang="uk-UA" sz="2000" b="1" dirty="0"/>
              <a:t>4 - </a:t>
            </a:r>
            <a:r>
              <a:rPr lang="uk-UA" sz="2000" b="1" dirty="0" smtClean="0"/>
              <a:t>  Фінансова </a:t>
            </a:r>
            <a:r>
              <a:rPr lang="uk-UA" sz="2000" b="1" dirty="0"/>
              <a:t>самодостатність</a:t>
            </a:r>
          </a:p>
          <a:p>
            <a:r>
              <a:rPr lang="uk-UA" sz="2000" b="1" dirty="0"/>
              <a:t>5 - </a:t>
            </a:r>
            <a:r>
              <a:rPr lang="uk-UA" sz="2000" b="1" dirty="0" smtClean="0"/>
              <a:t>  Розвиток </a:t>
            </a:r>
            <a:r>
              <a:rPr lang="uk-UA" sz="2000" b="1" dirty="0"/>
              <a:t>МСП</a:t>
            </a:r>
          </a:p>
          <a:p>
            <a:r>
              <a:rPr lang="uk-UA" sz="2000" b="1" dirty="0"/>
              <a:t>6 - </a:t>
            </a:r>
            <a:r>
              <a:rPr lang="uk-UA" sz="2000" b="1" dirty="0" smtClean="0"/>
              <a:t>  Ефективність </a:t>
            </a:r>
            <a:r>
              <a:rPr lang="uk-UA" sz="2000" b="1" dirty="0"/>
              <a:t>ринку </a:t>
            </a:r>
            <a:r>
              <a:rPr lang="uk-UA" sz="2000" b="1" dirty="0" smtClean="0"/>
              <a:t>праці</a:t>
            </a:r>
          </a:p>
          <a:p>
            <a:r>
              <a:rPr lang="uk-UA" sz="2000" b="1" dirty="0"/>
              <a:t>7 - </a:t>
            </a:r>
            <a:r>
              <a:rPr lang="uk-UA" sz="2000" b="1" dirty="0" smtClean="0"/>
              <a:t>  Розвиток </a:t>
            </a:r>
            <a:r>
              <a:rPr lang="uk-UA" sz="2000" b="1" dirty="0"/>
              <a:t>інфраструктури</a:t>
            </a:r>
          </a:p>
          <a:p>
            <a:r>
              <a:rPr lang="uk-UA" sz="2000" b="1" dirty="0"/>
              <a:t>8 - </a:t>
            </a:r>
            <a:r>
              <a:rPr lang="uk-UA" sz="2000" b="1" dirty="0" smtClean="0"/>
              <a:t>  Відновлювана </a:t>
            </a:r>
            <a:r>
              <a:rPr lang="uk-UA" sz="2000" b="1" dirty="0"/>
              <a:t>енергетика та енергоефективність</a:t>
            </a:r>
          </a:p>
          <a:p>
            <a:r>
              <a:rPr lang="uk-UA" sz="2000" b="1" dirty="0"/>
              <a:t>9 - </a:t>
            </a:r>
            <a:r>
              <a:rPr lang="uk-UA" sz="2000" b="1" dirty="0" smtClean="0"/>
              <a:t>  Доступність </a:t>
            </a:r>
            <a:r>
              <a:rPr lang="uk-UA" sz="2000" b="1" dirty="0"/>
              <a:t>та якість послуг у сфері освіти</a:t>
            </a:r>
          </a:p>
          <a:p>
            <a:r>
              <a:rPr lang="uk-UA" sz="2000" b="1" u="sng" dirty="0"/>
              <a:t>10 - Доступність та якість послуг у сфері охорони здоров’я</a:t>
            </a:r>
          </a:p>
          <a:p>
            <a:r>
              <a:rPr lang="uk-UA" sz="2000" b="1" dirty="0"/>
              <a:t>11 - Соціальний захист та безпека</a:t>
            </a:r>
          </a:p>
          <a:p>
            <a:r>
              <a:rPr lang="uk-UA" sz="2000" b="1" dirty="0"/>
              <a:t>12 - Раціональне природокористування та якість довкілля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8961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094399"/>
              </p:ext>
            </p:extLst>
          </p:nvPr>
        </p:nvGraphicFramePr>
        <p:xfrm>
          <a:off x="16303" y="730699"/>
          <a:ext cx="9127691" cy="42999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5947">
                  <a:extLst>
                    <a:ext uri="{9D8B030D-6E8A-4147-A177-3AD203B41FA5}">
                      <a16:colId xmlns:a16="http://schemas.microsoft.com/office/drawing/2014/main" val="2646516776"/>
                    </a:ext>
                  </a:extLst>
                </a:gridCol>
                <a:gridCol w="764778">
                  <a:extLst>
                    <a:ext uri="{9D8B030D-6E8A-4147-A177-3AD203B41FA5}">
                      <a16:colId xmlns:a16="http://schemas.microsoft.com/office/drawing/2014/main" val="4213923871"/>
                    </a:ext>
                  </a:extLst>
                </a:gridCol>
                <a:gridCol w="764778">
                  <a:extLst>
                    <a:ext uri="{9D8B030D-6E8A-4147-A177-3AD203B41FA5}">
                      <a16:colId xmlns:a16="http://schemas.microsoft.com/office/drawing/2014/main" val="2031629104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3674390404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1846777974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3567421296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1961322337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4291622446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3032612117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1509640032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2662867181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1316388156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4180777367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3682600218"/>
                    </a:ext>
                  </a:extLst>
                </a:gridCol>
                <a:gridCol w="429349">
                  <a:extLst>
                    <a:ext uri="{9D8B030D-6E8A-4147-A177-3AD203B41FA5}">
                      <a16:colId xmlns:a16="http://schemas.microsoft.com/office/drawing/2014/main" val="1971929586"/>
                    </a:ext>
                  </a:extLst>
                </a:gridCol>
              </a:tblGrid>
              <a:tr h="1384988">
                <a:tc rowSpan="2">
                  <a:txBody>
                    <a:bodyPr/>
                    <a:lstStyle/>
                    <a:p>
                      <a:pPr marL="406400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Регіони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Загальне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місце регіону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Місце регіону за напрямом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235156"/>
                  </a:ext>
                </a:extLst>
              </a:tr>
              <a:tr h="66349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2017 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2018 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1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3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4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5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6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7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8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9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10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11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12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7127741"/>
                  </a:ext>
                </a:extLst>
              </a:tr>
              <a:tr h="450292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Рівненська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3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3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17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10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23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7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14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9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5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18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3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8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185355"/>
                  </a:ext>
                </a:extLst>
              </a:tr>
              <a:tr h="450292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Черкаська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16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9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16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4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12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8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17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15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14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13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3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13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15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13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567297"/>
                  </a:ext>
                </a:extLst>
              </a:tr>
              <a:tr h="450292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Миколаївська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23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21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12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20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11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20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20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22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12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3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20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18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21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19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613087"/>
                  </a:ext>
                </a:extLst>
              </a:tr>
              <a:tr h="450292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Донецька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effectLst/>
                        </a:rPr>
                        <a:t>24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24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24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24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5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25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24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22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25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7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-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22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25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37429"/>
                  </a:ext>
                </a:extLst>
              </a:tr>
              <a:tr h="450292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</a:rPr>
                        <a:t>Луганська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526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29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244070"/>
              </p:ext>
            </p:extLst>
          </p:nvPr>
        </p:nvGraphicFramePr>
        <p:xfrm>
          <a:off x="16303" y="766527"/>
          <a:ext cx="9127696" cy="4226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1481">
                  <a:extLst>
                    <a:ext uri="{9D8B030D-6E8A-4147-A177-3AD203B41FA5}">
                      <a16:colId xmlns:a16="http://schemas.microsoft.com/office/drawing/2014/main" val="2996416236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3522044433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552113449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2005039999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798141812"/>
                    </a:ext>
                  </a:extLst>
                </a:gridCol>
                <a:gridCol w="927243">
                  <a:extLst>
                    <a:ext uri="{9D8B030D-6E8A-4147-A177-3AD203B41FA5}">
                      <a16:colId xmlns:a16="http://schemas.microsoft.com/office/drawing/2014/main" val="1849107"/>
                    </a:ext>
                  </a:extLst>
                </a:gridCol>
              </a:tblGrid>
              <a:tr h="26424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Показники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Області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800616"/>
                  </a:ext>
                </a:extLst>
              </a:tr>
              <a:tr h="16575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Луганська 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Донецька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Миколаївська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Рівненська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Черкаська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194968"/>
                  </a:ext>
                </a:extLst>
              </a:tr>
              <a:tr h="264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Л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Д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М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Р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</a:rPr>
                        <a:t>Ч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545201"/>
                  </a:ext>
                </a:extLst>
              </a:tr>
              <a:tr h="264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Площа, </a:t>
                      </a:r>
                      <a:r>
                        <a:rPr lang="uk-UA" sz="1800" b="1" dirty="0" err="1">
                          <a:effectLst/>
                        </a:rPr>
                        <a:t>тис.га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2668,3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2651,7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2458,5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2005,1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2091,6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0516"/>
                  </a:ext>
                </a:extLst>
              </a:tr>
              <a:tr h="264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Чисельність наявного населення, тис. осіб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2153,2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4168,9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1132,0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1157,8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1207,6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276372"/>
                  </a:ext>
                </a:extLst>
              </a:tr>
              <a:tr h="264242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Економічна та соціальна згуртованість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807925"/>
                  </a:ext>
                </a:extLst>
              </a:tr>
              <a:tr h="648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Валовий регіональний продукт </a:t>
                      </a:r>
                      <a:r>
                        <a:rPr lang="uk-UA" sz="1800" b="1" dirty="0" smtClean="0">
                          <a:effectLst/>
                        </a:rPr>
                        <a:t>у </a:t>
                      </a:r>
                      <a:r>
                        <a:rPr lang="uk-UA" sz="1800" b="1" dirty="0">
                          <a:effectLst/>
                        </a:rPr>
                        <a:t>розрахунку на одну </a:t>
                      </a:r>
                      <a:r>
                        <a:rPr lang="uk-UA" sz="1800" b="1" dirty="0" smtClean="0">
                          <a:effectLst/>
                        </a:rPr>
                        <a:t>особу, </a:t>
                      </a:r>
                      <a:r>
                        <a:rPr lang="uk-UA" sz="1800" b="1" dirty="0">
                          <a:effectLst/>
                        </a:rPr>
                        <a:t>гривень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13883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39411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60549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42038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59697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067060"/>
                  </a:ext>
                </a:extLst>
              </a:tr>
              <a:tr h="528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Наявний дохід населення у розрахунку на одну особу населення, гривень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20618,6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31888,0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55543,9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47729,1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50292,6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569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50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</a:t>
            </a:r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порівняння з іншими регіонами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47426"/>
              </p:ext>
            </p:extLst>
          </p:nvPr>
        </p:nvGraphicFramePr>
        <p:xfrm>
          <a:off x="16303" y="915566"/>
          <a:ext cx="9020191" cy="4170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38581">
                  <a:extLst>
                    <a:ext uri="{9D8B030D-6E8A-4147-A177-3AD203B41FA5}">
                      <a16:colId xmlns:a16="http://schemas.microsoft.com/office/drawing/2014/main" val="2581205487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848607556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1597660432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1204330103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1805905583"/>
                    </a:ext>
                  </a:extLst>
                </a:gridCol>
                <a:gridCol w="916322">
                  <a:extLst>
                    <a:ext uri="{9D8B030D-6E8A-4147-A177-3AD203B41FA5}">
                      <a16:colId xmlns:a16="http://schemas.microsoft.com/office/drawing/2014/main" val="452860945"/>
                    </a:ext>
                  </a:extLst>
                </a:gridCol>
              </a:tblGrid>
              <a:tr h="3252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Л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Д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М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Р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154892"/>
                  </a:ext>
                </a:extLst>
              </a:tr>
              <a:tr h="325225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Економічна ефективність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309558"/>
                  </a:ext>
                </a:extLst>
              </a:tr>
              <a:tr h="5736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Індекс промислової продукції, відсотків до </a:t>
                      </a:r>
                      <a:r>
                        <a:rPr lang="uk-UA" sz="1800" dirty="0" smtClean="0">
                          <a:effectLst/>
                        </a:rPr>
                        <a:t>попереднього</a:t>
                      </a:r>
                      <a:r>
                        <a:rPr lang="uk-UA" sz="1800" baseline="0" dirty="0" smtClean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року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83,0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102,6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104,0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95,6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102,3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490027"/>
                  </a:ext>
                </a:extLst>
              </a:tr>
              <a:tr h="6504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Обсяг реалізованої промислової продукції у розрахунку на одну особу населення, гривень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10578,0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74582,8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51211,9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32481,9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57890,8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741695"/>
                  </a:ext>
                </a:extLst>
              </a:tr>
              <a:tr h="6504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Індекс обсягу сільськогосподарського виробництва, відсотків до попереднього року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103,5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90,3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105,9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101,9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122,5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540718"/>
                  </a:ext>
                </a:extLst>
              </a:tr>
              <a:tr h="6504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Індекс будівельної продукції будівництва, відсотків до попереднього року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87,1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</a:rPr>
                        <a:t>136,8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86,8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130,9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123,8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358942"/>
                  </a:ext>
                </a:extLst>
              </a:tr>
              <a:tr h="6504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Обсяг виконаних будівельних робіт у розрахунку на одну </a:t>
                      </a:r>
                      <a:r>
                        <a:rPr lang="uk-UA" sz="1800" dirty="0" smtClean="0">
                          <a:effectLst/>
                        </a:rPr>
                        <a:t>особу, </a:t>
                      </a:r>
                      <a:r>
                        <a:rPr lang="uk-UA" sz="1800" dirty="0">
                          <a:effectLst/>
                        </a:rPr>
                        <a:t>гривень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295,0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1298,9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2461,6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2175,8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1625,8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304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08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ByN6GcW5U6DgW4WMfHPg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BfV6Bu5kuf8ipCUTvpu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.aZJwkorUKoUko2E56VL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pQffNWUUeMVqiBTcaGqQ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3732</TotalTime>
  <Words>3378</Words>
  <Application>Microsoft Office PowerPoint</Application>
  <PresentationFormat>Екран (16:9)</PresentationFormat>
  <Paragraphs>728</Paragraphs>
  <Slides>35</Slides>
  <Notes>32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35</vt:i4>
      </vt:variant>
    </vt:vector>
  </HeadingPairs>
  <TitlesOfParts>
    <vt:vector size="42" baseType="lpstr">
      <vt:lpstr>Arial</vt:lpstr>
      <vt:lpstr>Calibri</vt:lpstr>
      <vt:lpstr>PF Square Sans Pro</vt:lpstr>
      <vt:lpstr>Times New Roman</vt:lpstr>
      <vt:lpstr>Wingdings</vt:lpstr>
      <vt:lpstr>Тема Office</vt:lpstr>
      <vt:lpstr>think-cell Slide</vt:lpstr>
      <vt:lpstr>Презентація PowerPoint</vt:lpstr>
      <vt:lpstr>Презентація PowerPoint</vt:lpstr>
      <vt:lpstr>ЕТАПИ ПРОЦЕСУ ПЛАНУВАННЯ</vt:lpstr>
      <vt:lpstr>Соціально-економічний аналіз - СЕА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СЕА – порівняння з іншими регіонами</vt:lpstr>
      <vt:lpstr>Дерево цілей 2020</vt:lpstr>
      <vt:lpstr>План впровадження Стратегії 2020</vt:lpstr>
      <vt:lpstr>План впровадження Стратегії 2020</vt:lpstr>
      <vt:lpstr>План впровадження Стратегії 2020</vt:lpstr>
      <vt:lpstr>План впровадження Стратегії 2020</vt:lpstr>
      <vt:lpstr>SWOT-аналіз. Сильні сторони</vt:lpstr>
      <vt:lpstr>SWOT-аналіз. Сильні сторони</vt:lpstr>
      <vt:lpstr>SWOT-аналіз. Слабкі сторони</vt:lpstr>
      <vt:lpstr>SWOT-аналіз. Слабкі сторони</vt:lpstr>
      <vt:lpstr>SWOT-аналіз. Слабкі сторони</vt:lpstr>
      <vt:lpstr>SWOT-аналіз. Слабкі сторони</vt:lpstr>
      <vt:lpstr>SWOT-аналіз. Слабкі сторони</vt:lpstr>
      <vt:lpstr>Дерево цілей 2027</vt:lpstr>
      <vt:lpstr>Дерево цілей 2027</vt:lpstr>
      <vt:lpstr>Дерево цілей 2027</vt:lpstr>
      <vt:lpstr>Дерево цілей 2027</vt:lpstr>
      <vt:lpstr>Дерево цілей 2027</vt:lpstr>
      <vt:lpstr>Презентація PowerPoint</vt:lpstr>
      <vt:lpstr>Презентація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PC5</dc:creator>
  <cp:lastModifiedBy>Sofiy</cp:lastModifiedBy>
  <cp:revision>323</cp:revision>
  <cp:lastPrinted>2019-02-19T09:58:38Z</cp:lastPrinted>
  <dcterms:created xsi:type="dcterms:W3CDTF">2018-01-04T09:28:01Z</dcterms:created>
  <dcterms:modified xsi:type="dcterms:W3CDTF">2019-10-28T15:39:15Z</dcterms:modified>
</cp:coreProperties>
</file>