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1.xml" ContentType="application/vnd.openxmlformats-officedocument.drawingml.chart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428" r:id="rId2"/>
    <p:sldId id="526" r:id="rId3"/>
    <p:sldId id="432" r:id="rId4"/>
    <p:sldId id="528" r:id="rId5"/>
    <p:sldId id="529" r:id="rId6"/>
    <p:sldId id="531" r:id="rId7"/>
    <p:sldId id="534" r:id="rId8"/>
    <p:sldId id="533" r:id="rId9"/>
    <p:sldId id="532" r:id="rId10"/>
    <p:sldId id="535" r:id="rId11"/>
    <p:sldId id="536" r:id="rId12"/>
    <p:sldId id="537" r:id="rId13"/>
    <p:sldId id="539" r:id="rId14"/>
    <p:sldId id="540" r:id="rId15"/>
    <p:sldId id="523" r:id="rId16"/>
    <p:sldId id="543" r:id="rId17"/>
    <p:sldId id="545" r:id="rId18"/>
    <p:sldId id="542" r:id="rId19"/>
    <p:sldId id="355" r:id="rId20"/>
  </p:sldIdLst>
  <p:sldSz cx="9144000" cy="5143500" type="screen16x9"/>
  <p:notesSz cx="6792913" cy="99250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E121"/>
    <a:srgbClr val="FFFFFF"/>
    <a:srgbClr val="000000"/>
    <a:srgbClr val="F3F329"/>
    <a:srgbClr val="68AAF2"/>
    <a:srgbClr val="FFFF1D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3364" autoAdjust="0"/>
  </p:normalViewPr>
  <p:slideViewPr>
    <p:cSldViewPr>
      <p:cViewPr varScale="1">
        <p:scale>
          <a:sx n="137" d="100"/>
          <a:sy n="137" d="100"/>
        </p:scale>
        <p:origin x="990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307737048824645E-3"/>
          <c:y val="2.269487661671224E-2"/>
          <c:w val="0.99166917009413413"/>
          <c:h val="0.8814773471178387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Лист1!$C$1</c:f>
              <c:strCache>
                <c:ptCount val="1"/>
                <c:pt idx="0">
                  <c:v>Фактичні видатки (2,1 млрд грн)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Лист1!$C$2:$C$5</c:f>
              <c:numCache>
                <c:formatCode>0.0</c:formatCode>
                <c:ptCount val="4"/>
                <c:pt idx="0">
                  <c:v>234.3</c:v>
                </c:pt>
                <c:pt idx="1">
                  <c:v>79.5</c:v>
                </c:pt>
                <c:pt idx="2">
                  <c:v>43.7</c:v>
                </c:pt>
                <c:pt idx="3">
                  <c:v>1719.3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4A-4885-8C17-9ECF2BB76E3E}"/>
            </c:ext>
          </c:extLst>
        </c:ser>
        <c:ser>
          <c:idx val="0"/>
          <c:order val="1"/>
          <c:tx>
            <c:strRef>
              <c:f>Лист1!$B$1</c:f>
              <c:strCache>
                <c:ptCount val="1"/>
                <c:pt idx="0">
                  <c:v>Передбачено Планом (3,5 млрд грн)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Категория 1</c:v>
                </c:pt>
                <c:pt idx="1">
                  <c:v>Категория 2</c:v>
                </c:pt>
                <c:pt idx="2">
                  <c:v>Категория 3</c:v>
                </c:pt>
                <c:pt idx="3">
                  <c:v>Категория 4</c:v>
                </c:pt>
              </c:strCache>
            </c:strRef>
          </c:cat>
          <c:val>
            <c:numRef>
              <c:f>Лист1!$B$2:$B$5</c:f>
              <c:numCache>
                <c:formatCode>0.0</c:formatCode>
                <c:ptCount val="4"/>
                <c:pt idx="0">
                  <c:v>195.5</c:v>
                </c:pt>
                <c:pt idx="1">
                  <c:v>136.26</c:v>
                </c:pt>
                <c:pt idx="2">
                  <c:v>142.9</c:v>
                </c:pt>
                <c:pt idx="3">
                  <c:v>3004.6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4A-4885-8C17-9ECF2BB76E3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16"/>
        <c:overlap val="-19"/>
        <c:axId val="65548672"/>
        <c:axId val="65550208"/>
      </c:barChart>
      <c:catAx>
        <c:axId val="6554867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one"/>
        <c:crossAx val="65550208"/>
        <c:crosses val="autoZero"/>
        <c:auto val="1"/>
        <c:lblAlgn val="ctr"/>
        <c:lblOffset val="100"/>
        <c:noMultiLvlLbl val="0"/>
      </c:catAx>
      <c:valAx>
        <c:axId val="65550208"/>
        <c:scaling>
          <c:orientation val="minMax"/>
          <c:max val="3300"/>
          <c:min val="0"/>
        </c:scaling>
        <c:delete val="0"/>
        <c:axPos val="b"/>
        <c:numFmt formatCode="0.0" sourceLinked="1"/>
        <c:majorTickMark val="none"/>
        <c:minorTickMark val="none"/>
        <c:tickLblPos val="none"/>
        <c:crossAx val="655486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5580180633524411"/>
          <c:y val="0.37996125430507732"/>
          <c:w val="0.60684940235398777"/>
          <c:h val="0.32826213754027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3225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8101" y="1"/>
            <a:ext cx="2943225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A6527D-A91C-42E3-B024-92982A1D1A0C}" type="datetimeFigureOut">
              <a:rPr lang="en-US" smtClean="0"/>
              <a:t>9/23/2019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8101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4E5B3E-22AF-4D6F-99FC-4DAC04E0AF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88201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30" cy="496881"/>
          </a:xfrm>
          <a:prstGeom prst="rect">
            <a:avLst/>
          </a:prstGeom>
        </p:spPr>
        <p:txBody>
          <a:bodyPr vert="horz" lIns="95524" tIns="47762" rIns="95524" bIns="47762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117" y="0"/>
            <a:ext cx="2943230" cy="496881"/>
          </a:xfrm>
          <a:prstGeom prst="rect">
            <a:avLst/>
          </a:prstGeom>
        </p:spPr>
        <p:txBody>
          <a:bodyPr vert="horz" lIns="95524" tIns="47762" rIns="95524" bIns="47762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6ADE99A-0DED-44DC-B3E5-1F35E34505C3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4538"/>
            <a:ext cx="6615113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24" tIns="47762" rIns="95524" bIns="47762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49" y="4714084"/>
            <a:ext cx="5434017" cy="4467217"/>
          </a:xfrm>
          <a:prstGeom prst="rect">
            <a:avLst/>
          </a:prstGeom>
        </p:spPr>
        <p:txBody>
          <a:bodyPr vert="horz" lIns="95524" tIns="47762" rIns="95524" bIns="47762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6598"/>
            <a:ext cx="2943230" cy="496881"/>
          </a:xfrm>
          <a:prstGeom prst="rect">
            <a:avLst/>
          </a:prstGeom>
        </p:spPr>
        <p:txBody>
          <a:bodyPr vert="horz" lIns="95524" tIns="47762" rIns="95524" bIns="47762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117" y="9426598"/>
            <a:ext cx="2943230" cy="496881"/>
          </a:xfrm>
          <a:prstGeom prst="rect">
            <a:avLst/>
          </a:prstGeom>
        </p:spPr>
        <p:txBody>
          <a:bodyPr vert="horz" wrap="square" lIns="95524" tIns="47762" rIns="95524" bIns="47762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386C2D8F-76F2-475D-B1CA-EB99D67022C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101199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C2D8F-76F2-475D-B1CA-EB99D67022C3}" type="slidenum">
              <a:rPr lang="ru-RU" altLang="ru-RU" smtClean="0"/>
              <a:pPr/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5411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10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9626214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11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719189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12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4467811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13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1912526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14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29137428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C2D8F-76F2-475D-B1CA-EB99D67022C3}" type="slidenum">
              <a:rPr lang="ru-RU" altLang="ru-RU" smtClean="0"/>
              <a:pPr/>
              <a:t>15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079290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16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26703961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17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8928196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C2D8F-76F2-475D-B1CA-EB99D67022C3}" type="slidenum">
              <a:rPr lang="ru-RU" altLang="ru-RU" smtClean="0"/>
              <a:pPr/>
              <a:t>18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1156103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C2D8F-76F2-475D-B1CA-EB99D67022C3}" type="slidenum">
              <a:rPr lang="ru-RU" altLang="ru-RU" smtClean="0"/>
              <a:pPr/>
              <a:t>19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55557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2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981509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1126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34555" indent="-282521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30084" indent="-2260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82118" indent="-2260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34151" indent="-226017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86185" indent="-22601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38219" indent="-22601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90252" indent="-22601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42286" indent="-226017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8FC12155-267D-41F3-91CA-B46BE17BB0C1}" type="slidenum">
              <a:rPr lang="ru-RU" altLang="ru-RU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95058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-2041525" y="-454025"/>
            <a:ext cx="10823575" cy="608965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8102" y="4684787"/>
            <a:ext cx="4939560" cy="444155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uk-UA" altLang="uk-UA" smtClean="0"/>
          </a:p>
        </p:txBody>
      </p:sp>
    </p:spTree>
    <p:extLst>
      <p:ext uri="{BB962C8B-B14F-4D97-AF65-F5344CB8AC3E}">
        <p14:creationId xmlns:p14="http://schemas.microsoft.com/office/powerpoint/2010/main" val="703862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5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5121669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6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9629364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7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1686285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8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1944522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FA70EA3-B688-4E2F-8EDA-10EDD712C130}" type="slidenum">
              <a:rPr lang="uk-UA" altLang="uk-UA"/>
              <a:pPr/>
              <a:t>9</a:t>
            </a:fld>
            <a:endParaRPr lang="uk-UA" altLang="uk-UA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708" tIns="45355" rIns="90708" bIns="45355"/>
          <a:lstStyle/>
          <a:p>
            <a:pPr eaLnBrk="1" hangingPunct="1"/>
            <a:endParaRPr lang="pl-PL" altLang="uk-UA" smtClean="0"/>
          </a:p>
        </p:txBody>
      </p:sp>
    </p:spTree>
    <p:extLst>
      <p:ext uri="{BB962C8B-B14F-4D97-AF65-F5344CB8AC3E}">
        <p14:creationId xmlns:p14="http://schemas.microsoft.com/office/powerpoint/2010/main" val="3705617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D14E3F-5926-4F15-B202-E3ED590821BC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BEC5F3-160A-4453-90A9-E5BC1E2C88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5533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2BA40-9416-407B-A691-81B54FD274B3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E8C745-640D-4977-81A2-94F64F3EB0B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99251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5C1636-6EEF-4308-AC33-6649D9FE7B92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BFFE96-BC01-45F0-8E74-E940522BB19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8775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3119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4343FA-79BE-4395-8183-D5E1E08EBD25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30D9B-F0BD-4055-8DFD-36AB4CA41E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4800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CB2C-5268-4D41-A20C-270524227B41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81162E-738A-48B5-AF97-7C858DF630E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49841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B8419-E333-4BE3-836D-B3F400945F0D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4947E0-F9A6-4433-8076-3FE9632A50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99185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5888B-90EE-4164-ACC3-DDC57211FFE7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4E74D2-52C6-404B-9F60-3AC4259299B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23371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9A80A-9056-401A-8594-792DA9A814A3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F52CEA-3C8E-43C4-BE91-FC0E65CD83F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55672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79527-EB18-40DB-8D74-9A8A8714E68F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29C6B4-F10A-4068-9AA2-A3791BF3ED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1258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AB85C6-702E-43A3-BA54-800658569ECA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8088AC-0CE6-4BDA-8DC4-7722DBA68C0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0008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FDC47D-37B3-4635-BBC7-43CF0B54DCC3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74A2A4-4E25-453D-87A9-00CE044EA65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561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0C09E0C-01FD-43D2-872D-6AFDC5F47FB6}" type="datetimeFigureOut">
              <a:rPr lang="ru-RU"/>
              <a:pPr>
                <a:defRPr/>
              </a:pPr>
              <a:t>23.09.2019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6C93632-4852-4308-ACA3-34533DC020FB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8.xml"/><Relationship Id="rId3" Type="http://schemas.openxmlformats.org/officeDocument/2006/relationships/tags" Target="../tags/tag2.xml"/><Relationship Id="rId7" Type="http://schemas.openxmlformats.org/officeDocument/2006/relationships/slideLayout" Target="../slideLayouts/slideLayout12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10" Type="http://schemas.openxmlformats.org/officeDocument/2006/relationships/image" Target="../media/image7.emf"/><Relationship Id="rId4" Type="http://schemas.openxmlformats.org/officeDocument/2006/relationships/tags" Target="../tags/tag3.xml"/><Relationship Id="rId9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0"/>
          <p:cNvSpPr txBox="1">
            <a:spLocks noChangeArrowheads="1"/>
          </p:cNvSpPr>
          <p:nvPr/>
        </p:nvSpPr>
        <p:spPr bwMode="auto">
          <a:xfrm>
            <a:off x="5867400" y="1412875"/>
            <a:ext cx="1871663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0001" tIns="40000" rIns="80001" bIns="400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uk-UA" altLang="ru-RU" sz="1600">
              <a:latin typeface="Arial" panose="020B0604020202020204" pitchFamily="34" charset="0"/>
            </a:endParaRPr>
          </a:p>
        </p:txBody>
      </p:sp>
      <p:pic>
        <p:nvPicPr>
          <p:cNvPr id="11" name="Рисунок 10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387" y="195263"/>
            <a:ext cx="1158609" cy="121761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7" name="Содержимое 6"/>
          <p:cNvSpPr>
            <a:spLocks noGrp="1"/>
          </p:cNvSpPr>
          <p:nvPr>
            <p:ph idx="1"/>
          </p:nvPr>
        </p:nvSpPr>
        <p:spPr>
          <a:xfrm>
            <a:off x="323528" y="1431480"/>
            <a:ext cx="8229600" cy="2527300"/>
          </a:xfrm>
        </p:spPr>
        <p:txBody>
          <a:bodyPr rtlCol="0">
            <a:noAutofit/>
          </a:bodyPr>
          <a:lstStyle/>
          <a:p>
            <a:pPr marL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Стратегія розвитку Луганської області до 2027 року та </a:t>
            </a:r>
          </a:p>
          <a:p>
            <a:pPr marL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План заходів її впровадження </a:t>
            </a:r>
          </a:p>
          <a:p>
            <a:pPr marL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uk-UA" sz="3600" b="1" dirty="0" smtClean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на 2021-2023 роки 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1697196" y="4515966"/>
            <a:ext cx="54822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dirty="0" smtClean="0">
                <a:solidFill>
                  <a:srgbClr val="002060"/>
                </a:solidFill>
              </a:rPr>
              <a:t>24 вересня 2019 </a:t>
            </a:r>
            <a:r>
              <a:rPr lang="uk-UA" sz="2400" dirty="0">
                <a:solidFill>
                  <a:srgbClr val="002060"/>
                </a:solidFill>
              </a:rPr>
              <a:t>року, м. </a:t>
            </a:r>
            <a:r>
              <a:rPr lang="uk-UA" sz="2400" dirty="0" smtClean="0">
                <a:solidFill>
                  <a:srgbClr val="002060"/>
                </a:solidFill>
              </a:rPr>
              <a:t>Сєвєродонецьк</a:t>
            </a:r>
            <a:endParaRPr lang="uk-UA" sz="2400" dirty="0">
              <a:solidFill>
                <a:srgbClr val="002060"/>
              </a:solidFill>
            </a:endParaRPr>
          </a:p>
        </p:txBody>
      </p:sp>
      <p:pic>
        <p:nvPicPr>
          <p:cNvPr id="14" name="Рисунок 13" descr="ÐÐ¾Ð²âÑÐ·Ð°Ð½Ðµ Ð·Ð¾Ð±ÑÐ°Ð¶ÐµÐ½Ð½Ñ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9481" y="4156169"/>
            <a:ext cx="1883582" cy="9873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6" descr="http://www.gmd.center/wp-content/uploads/2018/09/USAID-logo-web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5" t="33260" r="7169" b="13406"/>
          <a:stretch>
            <a:fillRect/>
          </a:stretch>
        </p:blipFill>
        <p:spPr bwMode="auto">
          <a:xfrm>
            <a:off x="6442220" y="199310"/>
            <a:ext cx="2691057" cy="8602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2"/>
          <p:cNvSpPr>
            <a:spLocks noChangeArrowheads="1"/>
          </p:cNvSpPr>
          <p:nvPr/>
        </p:nvSpPr>
        <p:spPr bwMode="auto">
          <a:xfrm>
            <a:off x="1473965" y="366850"/>
            <a:ext cx="496825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uk-UA" altLang="uk-UA" sz="1600" b="1" dirty="0">
                <a:solidFill>
                  <a:schemeClr val="tx2"/>
                </a:solidFill>
              </a:rPr>
              <a:t>Проект </a:t>
            </a:r>
            <a:r>
              <a:rPr lang="en-US" altLang="uk-UA" sz="1600" b="1" dirty="0">
                <a:solidFill>
                  <a:schemeClr val="tx2"/>
                </a:solidFill>
              </a:rPr>
              <a:t>ERA</a:t>
            </a:r>
            <a:r>
              <a:rPr lang="uk-UA" altLang="uk-UA" sz="1600" b="1" dirty="0">
                <a:solidFill>
                  <a:schemeClr val="tx2"/>
                </a:solidFill>
              </a:rPr>
              <a:t> «Економічна підтримка  Східної України» 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uk-UA" altLang="uk-UA" sz="1600" b="1" dirty="0">
                <a:solidFill>
                  <a:schemeClr val="tx2"/>
                </a:solidFill>
              </a:rPr>
              <a:t>(</a:t>
            </a:r>
            <a:r>
              <a:rPr lang="en-US" altLang="uk-UA" sz="1600" b="1" dirty="0">
                <a:solidFill>
                  <a:schemeClr val="tx2"/>
                </a:solidFill>
              </a:rPr>
              <a:t>USAID</a:t>
            </a:r>
            <a:r>
              <a:rPr lang="uk-UA" altLang="uk-UA" sz="1600" b="1" dirty="0">
                <a:solidFill>
                  <a:schemeClr val="tx2"/>
                </a:solidFill>
              </a:rPr>
              <a:t>, виконавець  </a:t>
            </a:r>
            <a:r>
              <a:rPr lang="en-US" altLang="uk-UA" sz="1600" b="1" dirty="0">
                <a:solidFill>
                  <a:schemeClr val="tx2"/>
                </a:solidFill>
              </a:rPr>
              <a:t>DAI Global LLC</a:t>
            </a:r>
            <a:r>
              <a:rPr lang="uk-UA" altLang="uk-UA" sz="1600" b="1" dirty="0">
                <a:solidFill>
                  <a:schemeClr val="tx2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основні розділи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1185088"/>
              </p:ext>
            </p:extLst>
          </p:nvPr>
        </p:nvGraphicFramePr>
        <p:xfrm>
          <a:off x="16303" y="843558"/>
          <a:ext cx="9020192" cy="29083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0192">
                  <a:extLst>
                    <a:ext uri="{9D8B030D-6E8A-4147-A177-3AD203B41FA5}">
                      <a16:colId xmlns:a16="http://schemas.microsoft.com/office/drawing/2014/main" val="3001046587"/>
                    </a:ext>
                  </a:extLst>
                </a:gridCol>
              </a:tblGrid>
              <a:tr h="308319">
                <a:tc>
                  <a:txBody>
                    <a:bodyPr/>
                    <a:lstStyle/>
                    <a:p>
                      <a:pPr marL="0" marR="174625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6360" algn="l"/>
                        </a:tabLst>
                      </a:pPr>
                      <a:r>
                        <a:rPr lang="uk-UA" sz="2000" dirty="0" smtClean="0">
                          <a:effectLst/>
                        </a:rPr>
                        <a:t> 8. БЮДЖЕТНИЙ ПРОФІЛЬ 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947137"/>
                  </a:ext>
                </a:extLst>
              </a:tr>
              <a:tr h="544820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8.1. </a:t>
                      </a:r>
                      <a:r>
                        <a:rPr lang="ru-RU" sz="2000" b="1" dirty="0" err="1" smtClean="0">
                          <a:effectLst/>
                        </a:rPr>
                        <a:t>Загальна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ситуація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8.2. Доходи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8.3. </a:t>
                      </a:r>
                      <a:r>
                        <a:rPr lang="ru-RU" sz="2000" b="1" dirty="0" err="1" smtClean="0">
                          <a:effectLst/>
                        </a:rPr>
                        <a:t>Видатки</a:t>
                      </a:r>
                      <a:endParaRPr lang="ru-RU" sz="2000" b="1" dirty="0" smtClean="0">
                        <a:effectLst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74076"/>
                  </a:ext>
                </a:extLst>
              </a:tr>
              <a:tr h="268104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solidFill>
                            <a:schemeClr val="bg1"/>
                          </a:solidFill>
                          <a:effectLst/>
                        </a:rPr>
                        <a:t>9. ДОХОДИ І ВИТРАТИ НАСЕЛЕННЯ</a:t>
                      </a:r>
                      <a:endParaRPr lang="uk-UA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734938"/>
                  </a:ext>
                </a:extLst>
              </a:tr>
              <a:tr h="1338612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9.1. Доходи </a:t>
                      </a:r>
                      <a:r>
                        <a:rPr lang="ru-RU" sz="2000" b="1" dirty="0" err="1" smtClean="0">
                          <a:effectLst/>
                        </a:rPr>
                        <a:t>населення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9.2. </a:t>
                      </a:r>
                      <a:r>
                        <a:rPr lang="ru-RU" sz="2000" b="1" dirty="0" err="1" smtClean="0">
                          <a:effectLst/>
                        </a:rPr>
                        <a:t>Витрати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населення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9.3. Доходи і </a:t>
                      </a:r>
                      <a:r>
                        <a:rPr lang="ru-RU" sz="2000" b="1" dirty="0" err="1" smtClean="0">
                          <a:effectLst/>
                        </a:rPr>
                        <a:t>витрати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домогосподарств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4.4. Попит і </a:t>
                      </a:r>
                      <a:r>
                        <a:rPr lang="ru-RU" sz="2000" b="1" dirty="0" err="1" smtClean="0">
                          <a:effectLst/>
                        </a:rPr>
                        <a:t>пропозиція</a:t>
                      </a:r>
                      <a:r>
                        <a:rPr lang="ru-RU" sz="2000" b="1" dirty="0" smtClean="0">
                          <a:effectLst/>
                        </a:rPr>
                        <a:t> ринку </a:t>
                      </a:r>
                      <a:r>
                        <a:rPr lang="ru-RU" sz="2000" b="1" dirty="0" err="1" smtClean="0">
                          <a:effectLst/>
                        </a:rPr>
                        <a:t>праці</a:t>
                      </a:r>
                      <a:endParaRPr lang="ru-RU" sz="2000" b="1" dirty="0">
                        <a:effectLst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488471"/>
                  </a:ext>
                </a:extLst>
              </a:tr>
            </a:tbl>
          </a:graphicData>
        </a:graphic>
      </p:graphicFrame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804705"/>
              </p:ext>
            </p:extLst>
          </p:nvPr>
        </p:nvGraphicFramePr>
        <p:xfrm>
          <a:off x="16303" y="3363838"/>
          <a:ext cx="9020192" cy="17796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0192">
                  <a:extLst>
                    <a:ext uri="{9D8B030D-6E8A-4147-A177-3AD203B41FA5}">
                      <a16:colId xmlns:a16="http://schemas.microsoft.com/office/drawing/2014/main" val="3487404798"/>
                    </a:ext>
                  </a:extLst>
                </a:gridCol>
              </a:tblGrid>
              <a:tr h="355933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10. ЕКОЛОГІЧНИЙ ПРОФІЛЬ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867419"/>
                  </a:ext>
                </a:extLst>
              </a:tr>
              <a:tr h="1423728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10.1. </a:t>
                      </a:r>
                      <a:r>
                        <a:rPr lang="ru-RU" sz="2000" b="1" dirty="0" err="1" smtClean="0">
                          <a:effectLst/>
                        </a:rPr>
                        <a:t>Загальна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екологічна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ситуація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10.2. </a:t>
                      </a:r>
                      <a:r>
                        <a:rPr lang="ru-RU" sz="2000" b="1" dirty="0" err="1" smtClean="0">
                          <a:effectLst/>
                        </a:rPr>
                        <a:t>Поводження</a:t>
                      </a:r>
                      <a:r>
                        <a:rPr lang="ru-RU" sz="2000" b="1" dirty="0" smtClean="0">
                          <a:effectLst/>
                        </a:rPr>
                        <a:t> з </a:t>
                      </a:r>
                      <a:r>
                        <a:rPr lang="ru-RU" sz="2000" b="1" dirty="0" err="1" smtClean="0">
                          <a:effectLst/>
                        </a:rPr>
                        <a:t>відходами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10.3. </a:t>
                      </a:r>
                      <a:r>
                        <a:rPr lang="ru-RU" sz="2000" b="1" dirty="0" err="1" smtClean="0">
                          <a:effectLst/>
                        </a:rPr>
                        <a:t>Загрози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від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окупованих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територій</a:t>
                      </a:r>
                      <a:endParaRPr lang="ru-RU" sz="2000" b="1" dirty="0">
                        <a:effectLst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858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89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основні розділи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1386647"/>
              </p:ext>
            </p:extLst>
          </p:nvPr>
        </p:nvGraphicFramePr>
        <p:xfrm>
          <a:off x="40258" y="759967"/>
          <a:ext cx="8996237" cy="3868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6237">
                  <a:extLst>
                    <a:ext uri="{9D8B030D-6E8A-4147-A177-3AD203B41FA5}">
                      <a16:colId xmlns:a16="http://schemas.microsoft.com/office/drawing/2014/main" val="3001046587"/>
                    </a:ext>
                  </a:extLst>
                </a:gridCol>
              </a:tblGrid>
              <a:tr h="287265">
                <a:tc>
                  <a:txBody>
                    <a:bodyPr/>
                    <a:lstStyle/>
                    <a:p>
                      <a:pPr marL="0" marR="174625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6360" algn="l"/>
                        </a:tabLst>
                      </a:pPr>
                      <a:r>
                        <a:rPr lang="ru-RU" sz="2400" dirty="0" smtClean="0">
                          <a:effectLst/>
                        </a:rPr>
                        <a:t> 11. ОСОБЛИВОСТІ ТЕРИТОРІАЛЬНОГО РОЗВИТКУ ОБЛАСТІ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947137"/>
                  </a:ext>
                </a:extLst>
              </a:tr>
              <a:tr h="1559879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400" b="1" dirty="0" smtClean="0">
                          <a:effectLst/>
                        </a:rPr>
                        <a:t>11.1.Економічна характеристика </a:t>
                      </a:r>
                      <a:r>
                        <a:rPr lang="ru-RU" sz="2400" b="1" dirty="0" err="1" smtClean="0">
                          <a:effectLst/>
                        </a:rPr>
                        <a:t>адміністративного</a:t>
                      </a:r>
                      <a:r>
                        <a:rPr lang="ru-RU" sz="2400" b="1" dirty="0" smtClean="0">
                          <a:effectLst/>
                        </a:rPr>
                        <a:t> центру </a:t>
                      </a:r>
                      <a:r>
                        <a:rPr lang="ru-RU" sz="2400" b="1" dirty="0" err="1" smtClean="0">
                          <a:effectLst/>
                        </a:rPr>
                        <a:t>Луганської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області</a:t>
                      </a:r>
                      <a:r>
                        <a:rPr lang="ru-RU" sz="2400" b="1" dirty="0" smtClean="0">
                          <a:effectLst/>
                        </a:rPr>
                        <a:t> – </a:t>
                      </a:r>
                      <a:r>
                        <a:rPr lang="ru-RU" sz="2400" b="1" dirty="0" err="1" smtClean="0">
                          <a:effectLst/>
                        </a:rPr>
                        <a:t>міста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Сєвєродонецьк</a:t>
                      </a:r>
                      <a:endParaRPr lang="ru-RU" sz="24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400" b="1" dirty="0" smtClean="0">
                          <a:effectLst/>
                        </a:rPr>
                        <a:t>11.2.Потенційні точки </a:t>
                      </a:r>
                      <a:r>
                        <a:rPr lang="ru-RU" sz="2400" b="1" dirty="0" err="1" smtClean="0">
                          <a:effectLst/>
                        </a:rPr>
                        <a:t>зростання</a:t>
                      </a:r>
                      <a:r>
                        <a:rPr lang="ru-RU" sz="2400" b="1" dirty="0" smtClean="0">
                          <a:effectLst/>
                        </a:rPr>
                        <a:t> по </a:t>
                      </a:r>
                      <a:r>
                        <a:rPr lang="ru-RU" sz="2400" b="1" dirty="0" err="1" smtClean="0">
                          <a:effectLst/>
                        </a:rPr>
                        <a:t>Адмін</a:t>
                      </a:r>
                      <a:r>
                        <a:rPr lang="ru-RU" sz="2400" b="1" dirty="0" smtClean="0">
                          <a:effectLst/>
                        </a:rPr>
                        <a:t>. тер. один. 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400" b="1" dirty="0" smtClean="0">
                          <a:effectLst/>
                        </a:rPr>
                        <a:t>11.3. </a:t>
                      </a:r>
                      <a:r>
                        <a:rPr lang="ru-RU" sz="2400" b="1" dirty="0" err="1" smtClean="0">
                          <a:effectLst/>
                        </a:rPr>
                        <a:t>Окуповані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території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Луганської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області</a:t>
                      </a:r>
                      <a:endParaRPr lang="ru-RU" sz="2400" b="1" dirty="0" smtClean="0">
                        <a:effectLst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74076"/>
                  </a:ext>
                </a:extLst>
              </a:tr>
              <a:tr h="253639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400" b="1" dirty="0" smtClean="0">
                          <a:solidFill>
                            <a:schemeClr val="bg1"/>
                          </a:solidFill>
                          <a:effectLst/>
                        </a:rPr>
                        <a:t>12. ПЛАНУВАННЯ І ПРОГРАМИ </a:t>
                      </a:r>
                      <a:endParaRPr lang="uk-UA" sz="24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734938"/>
                  </a:ext>
                </a:extLst>
              </a:tr>
              <a:tr h="1521833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400" b="1" dirty="0" smtClean="0">
                          <a:effectLst/>
                        </a:rPr>
                        <a:t>12.1. </a:t>
                      </a:r>
                      <a:r>
                        <a:rPr lang="ru-RU" sz="2400" b="1" dirty="0" err="1" smtClean="0">
                          <a:effectLst/>
                        </a:rPr>
                        <a:t>Міжнародні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програми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розвитку</a:t>
                      </a:r>
                      <a:endParaRPr lang="ru-RU" sz="24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400" b="1" dirty="0" smtClean="0">
                          <a:effectLst/>
                        </a:rPr>
                        <a:t>12.2. </a:t>
                      </a:r>
                      <a:r>
                        <a:rPr lang="ru-RU" sz="2400" b="1" dirty="0" err="1" smtClean="0">
                          <a:effectLst/>
                        </a:rPr>
                        <a:t>Державні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стратегічні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документи</a:t>
                      </a:r>
                      <a:r>
                        <a:rPr lang="ru-RU" sz="2400" b="1" dirty="0" smtClean="0">
                          <a:effectLst/>
                        </a:rPr>
                        <a:t> та </a:t>
                      </a:r>
                      <a:r>
                        <a:rPr lang="ru-RU" sz="2400" b="1" dirty="0" err="1" smtClean="0">
                          <a:effectLst/>
                        </a:rPr>
                        <a:t>програми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розвитку</a:t>
                      </a:r>
                      <a:endParaRPr lang="ru-RU" sz="24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400" b="1" dirty="0" smtClean="0">
                          <a:effectLst/>
                        </a:rPr>
                        <a:t>12.3. </a:t>
                      </a:r>
                      <a:r>
                        <a:rPr lang="ru-RU" sz="2400" b="1" dirty="0" err="1" smtClean="0">
                          <a:effectLst/>
                        </a:rPr>
                        <a:t>Стратегічні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документи</a:t>
                      </a:r>
                      <a:r>
                        <a:rPr lang="ru-RU" sz="2400" b="1" dirty="0" smtClean="0">
                          <a:effectLst/>
                        </a:rPr>
                        <a:t> на </a:t>
                      </a:r>
                      <a:r>
                        <a:rPr lang="ru-RU" sz="2400" b="1" dirty="0" err="1" smtClean="0">
                          <a:effectLst/>
                        </a:rPr>
                        <a:t>рівні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області</a:t>
                      </a:r>
                      <a:endParaRPr lang="ru-RU" sz="24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400" b="1" dirty="0" smtClean="0">
                          <a:effectLst/>
                        </a:rPr>
                        <a:t>12.4. </a:t>
                      </a:r>
                      <a:r>
                        <a:rPr lang="ru-RU" sz="2400" b="1" dirty="0" err="1" smtClean="0">
                          <a:effectLst/>
                        </a:rPr>
                        <a:t>Обласні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програми</a:t>
                      </a:r>
                      <a:endParaRPr lang="ru-RU" sz="2400" b="1" dirty="0">
                        <a:effectLst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488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3497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11.2. Потенційні точки зростання </a:t>
            </a: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990539"/>
              </p:ext>
            </p:extLst>
          </p:nvPr>
        </p:nvGraphicFramePr>
        <p:xfrm>
          <a:off x="40258" y="759967"/>
          <a:ext cx="8996237" cy="4443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6237">
                  <a:extLst>
                    <a:ext uri="{9D8B030D-6E8A-4147-A177-3AD203B41FA5}">
                      <a16:colId xmlns:a16="http://schemas.microsoft.com/office/drawing/2014/main" val="3001046587"/>
                    </a:ext>
                  </a:extLst>
                </a:gridCol>
              </a:tblGrid>
              <a:tr h="279578">
                <a:tc>
                  <a:txBody>
                    <a:bodyPr/>
                    <a:lstStyle/>
                    <a:p>
                      <a:pPr marL="0" marR="174625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6360" algn="l"/>
                        </a:tabLst>
                      </a:pPr>
                      <a:r>
                        <a:rPr lang="uk-UA" sz="2400" dirty="0" smtClean="0">
                          <a:effectLst/>
                        </a:rPr>
                        <a:t> Ключові тези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947137"/>
                  </a:ext>
                </a:extLst>
              </a:tr>
              <a:tr h="1244173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400" b="1" u="sng" dirty="0" smtClean="0">
                          <a:effectLst/>
                        </a:rPr>
                        <a:t>«</a:t>
                      </a:r>
                      <a:r>
                        <a:rPr lang="ru-RU" sz="2400" b="1" u="sng" dirty="0" err="1" smtClean="0">
                          <a:effectLst/>
                        </a:rPr>
                        <a:t>Ланцюжки</a:t>
                      </a:r>
                      <a:r>
                        <a:rPr lang="ru-RU" sz="2400" b="1" u="sng" dirty="0" smtClean="0">
                          <a:effectLst/>
                        </a:rPr>
                        <a:t> </a:t>
                      </a:r>
                      <a:r>
                        <a:rPr lang="ru-RU" sz="2400" b="1" u="sng" dirty="0" err="1" smtClean="0">
                          <a:effectLst/>
                        </a:rPr>
                        <a:t>вартості</a:t>
                      </a:r>
                      <a:r>
                        <a:rPr lang="ru-RU" sz="2400" b="1" u="sng" dirty="0" smtClean="0">
                          <a:effectLst/>
                        </a:rPr>
                        <a:t>» </a:t>
                      </a:r>
                      <a:r>
                        <a:rPr lang="uk-UA" sz="2400" b="1" dirty="0" smtClean="0">
                          <a:effectLst/>
                        </a:rPr>
                        <a:t>- </a:t>
                      </a:r>
                      <a:r>
                        <a:rPr lang="ru-RU" sz="2400" b="1" dirty="0" err="1" smtClean="0">
                          <a:effectLst/>
                        </a:rPr>
                        <a:t>проходячи</a:t>
                      </a:r>
                      <a:r>
                        <a:rPr lang="ru-RU" sz="2400" b="1" dirty="0" smtClean="0">
                          <a:effectLst/>
                        </a:rPr>
                        <a:t> шлях </a:t>
                      </a:r>
                      <a:r>
                        <a:rPr lang="ru-RU" sz="2400" b="1" dirty="0" err="1" smtClean="0">
                          <a:effectLst/>
                        </a:rPr>
                        <a:t>від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сировини</a:t>
                      </a:r>
                      <a:r>
                        <a:rPr lang="ru-RU" sz="2400" b="1" dirty="0" smtClean="0">
                          <a:effectLst/>
                        </a:rPr>
                        <a:t> до готового продукту, на кожному </a:t>
                      </a:r>
                      <a:r>
                        <a:rPr lang="ru-RU" sz="2400" b="1" dirty="0" err="1" smtClean="0">
                          <a:effectLst/>
                        </a:rPr>
                        <a:t>етапі</a:t>
                      </a:r>
                      <a:r>
                        <a:rPr lang="ru-RU" sz="2400" b="1" dirty="0" smtClean="0">
                          <a:effectLst/>
                        </a:rPr>
                        <a:t> товар </a:t>
                      </a:r>
                      <a:r>
                        <a:rPr lang="ru-RU" sz="2400" b="1" dirty="0" err="1" smtClean="0">
                          <a:effectLst/>
                        </a:rPr>
                        <a:t>стає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дорожчим</a:t>
                      </a:r>
                      <a:r>
                        <a:rPr lang="ru-RU" sz="2400" b="1" dirty="0" smtClean="0">
                          <a:effectLst/>
                        </a:rPr>
                        <a:t>. Не </a:t>
                      </a:r>
                      <a:r>
                        <a:rPr lang="ru-RU" sz="2400" b="1" dirty="0" err="1" smtClean="0">
                          <a:effectLst/>
                        </a:rPr>
                        <a:t>можна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орієнтуватися</a:t>
                      </a:r>
                      <a:r>
                        <a:rPr lang="ru-RU" sz="2400" b="1" dirty="0" smtClean="0">
                          <a:effectLst/>
                        </a:rPr>
                        <a:t> на </a:t>
                      </a:r>
                      <a:r>
                        <a:rPr lang="ru-RU" sz="2400" b="1" dirty="0" err="1" smtClean="0">
                          <a:effectLst/>
                        </a:rPr>
                        <a:t>галузі</a:t>
                      </a:r>
                      <a:r>
                        <a:rPr lang="ru-RU" sz="2400" b="1" dirty="0" smtClean="0">
                          <a:effectLst/>
                        </a:rPr>
                        <a:t> з </a:t>
                      </a:r>
                      <a:r>
                        <a:rPr lang="ru-RU" sz="2400" b="1" dirty="0" err="1" smtClean="0">
                          <a:effectLst/>
                        </a:rPr>
                        <a:t>низькою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доданою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вартістю</a:t>
                      </a:r>
                      <a:r>
                        <a:rPr lang="ru-RU" sz="2400" b="1" dirty="0" smtClean="0">
                          <a:effectLst/>
                        </a:rPr>
                        <a:t> та </a:t>
                      </a:r>
                      <a:r>
                        <a:rPr lang="ru-RU" sz="2400" b="1" dirty="0" err="1" smtClean="0">
                          <a:effectLst/>
                        </a:rPr>
                        <a:t>сподіватися</a:t>
                      </a:r>
                      <a:r>
                        <a:rPr lang="ru-RU" sz="2400" b="1" dirty="0" smtClean="0">
                          <a:effectLst/>
                        </a:rPr>
                        <a:t> на </a:t>
                      </a:r>
                      <a:r>
                        <a:rPr lang="ru-RU" sz="2400" b="1" dirty="0" err="1" smtClean="0">
                          <a:effectLst/>
                        </a:rPr>
                        <a:t>експорт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сировини</a:t>
                      </a:r>
                      <a:endParaRPr lang="ru-RU" sz="24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endParaRPr lang="ru-RU" sz="24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400" b="1" u="sng" dirty="0" err="1" smtClean="0">
                          <a:effectLst/>
                        </a:rPr>
                        <a:t>Збалансований</a:t>
                      </a:r>
                      <a:r>
                        <a:rPr lang="ru-RU" sz="2400" b="1" u="sng" dirty="0" smtClean="0">
                          <a:effectLst/>
                        </a:rPr>
                        <a:t> </a:t>
                      </a:r>
                      <a:r>
                        <a:rPr lang="ru-RU" sz="2400" b="1" u="sng" dirty="0" err="1" smtClean="0">
                          <a:effectLst/>
                        </a:rPr>
                        <a:t>розвиток</a:t>
                      </a:r>
                      <a:r>
                        <a:rPr lang="ru-RU" sz="2400" b="1" u="sng" dirty="0" smtClean="0">
                          <a:effectLst/>
                        </a:rPr>
                        <a:t> </a:t>
                      </a:r>
                      <a:r>
                        <a:rPr lang="ru-RU" sz="2400" b="1" u="sng" dirty="0" err="1" smtClean="0">
                          <a:effectLst/>
                        </a:rPr>
                        <a:t>економіки</a:t>
                      </a:r>
                      <a:r>
                        <a:rPr lang="ru-RU" sz="2400" b="1" dirty="0" smtClean="0">
                          <a:effectLst/>
                        </a:rPr>
                        <a:t>. </a:t>
                      </a:r>
                      <a:r>
                        <a:rPr lang="ru-RU" sz="2400" b="1" dirty="0" err="1" smtClean="0">
                          <a:effectLst/>
                        </a:rPr>
                        <a:t>Вибираючи</a:t>
                      </a:r>
                      <a:r>
                        <a:rPr lang="ru-RU" sz="2400" b="1" dirty="0" smtClean="0">
                          <a:effectLst/>
                        </a:rPr>
                        <a:t> точкою </a:t>
                      </a:r>
                      <a:r>
                        <a:rPr lang="ru-RU" sz="2400" b="1" dirty="0" err="1" smtClean="0">
                          <a:effectLst/>
                        </a:rPr>
                        <a:t>зростання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навіть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такий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потенційно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успішний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ринок</a:t>
                      </a:r>
                      <a:r>
                        <a:rPr lang="ru-RU" sz="2400" b="1" dirty="0" smtClean="0">
                          <a:effectLst/>
                        </a:rPr>
                        <a:t>, як </a:t>
                      </a:r>
                      <a:r>
                        <a:rPr lang="en-US" sz="2400" b="1" dirty="0" smtClean="0">
                          <a:effectLst/>
                        </a:rPr>
                        <a:t>IT, </a:t>
                      </a:r>
                      <a:r>
                        <a:rPr lang="ru-RU" sz="2400" b="1" dirty="0" smtClean="0">
                          <a:effectLst/>
                        </a:rPr>
                        <a:t>не </a:t>
                      </a:r>
                      <a:r>
                        <a:rPr lang="ru-RU" sz="2400" b="1" dirty="0" err="1" smtClean="0">
                          <a:effectLst/>
                        </a:rPr>
                        <a:t>варто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скидати</a:t>
                      </a:r>
                      <a:r>
                        <a:rPr lang="ru-RU" sz="2400" b="1" dirty="0" smtClean="0">
                          <a:effectLst/>
                        </a:rPr>
                        <a:t> з </a:t>
                      </a:r>
                      <a:r>
                        <a:rPr lang="ru-RU" sz="2400" b="1" dirty="0" err="1" smtClean="0">
                          <a:effectLst/>
                        </a:rPr>
                        <a:t>рахунків</a:t>
                      </a:r>
                      <a:r>
                        <a:rPr lang="ru-RU" sz="2400" b="1" dirty="0" smtClean="0">
                          <a:effectLst/>
                        </a:rPr>
                        <a:t> і </a:t>
                      </a:r>
                      <a:r>
                        <a:rPr lang="ru-RU" sz="2400" b="1" dirty="0" err="1" smtClean="0">
                          <a:effectLst/>
                        </a:rPr>
                        <a:t>інші</a:t>
                      </a:r>
                      <a:r>
                        <a:rPr lang="ru-RU" sz="2400" b="1" dirty="0" smtClean="0">
                          <a:effectLst/>
                        </a:rPr>
                        <a:t> напрямки. 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400" b="1" dirty="0" smtClean="0">
                          <a:effectLst/>
                        </a:rPr>
                        <a:t>Не </a:t>
                      </a:r>
                      <a:r>
                        <a:rPr lang="ru-RU" sz="2400" b="1" dirty="0" err="1" smtClean="0">
                          <a:effectLst/>
                        </a:rPr>
                        <a:t>варто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надавати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пріоритетність</a:t>
                      </a:r>
                      <a:r>
                        <a:rPr lang="ru-RU" sz="2400" b="1" dirty="0" smtClean="0">
                          <a:effectLst/>
                        </a:rPr>
                        <a:t> одних сфер перед </a:t>
                      </a:r>
                      <a:r>
                        <a:rPr lang="ru-RU" sz="2400" b="1" dirty="0" err="1" smtClean="0">
                          <a:effectLst/>
                        </a:rPr>
                        <a:t>іншими</a:t>
                      </a:r>
                      <a:r>
                        <a:rPr lang="ru-RU" sz="2400" b="1" dirty="0" smtClean="0">
                          <a:effectLst/>
                        </a:rPr>
                        <a:t> - </a:t>
                      </a:r>
                      <a:r>
                        <a:rPr lang="ru-RU" sz="2400" b="1" dirty="0" err="1" smtClean="0">
                          <a:effectLst/>
                        </a:rPr>
                        <a:t>бізнес</a:t>
                      </a:r>
                      <a:r>
                        <a:rPr lang="ru-RU" sz="2400" b="1" dirty="0" smtClean="0">
                          <a:effectLst/>
                        </a:rPr>
                        <a:t> сам </a:t>
                      </a:r>
                      <a:r>
                        <a:rPr lang="ru-RU" sz="2400" b="1" dirty="0" err="1" smtClean="0">
                          <a:effectLst/>
                        </a:rPr>
                        <a:t>вирішить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куди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йому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найвигідніше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інвестувати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капітал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за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умови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наявності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сприятливого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 економічного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середовища</a:t>
                      </a:r>
                      <a:endParaRPr lang="ru-RU" sz="2400" b="1" dirty="0" smtClean="0">
                        <a:effectLst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74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399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11.2. Потенційні точки зростання </a:t>
            </a: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8212845"/>
              </p:ext>
            </p:extLst>
          </p:nvPr>
        </p:nvGraphicFramePr>
        <p:xfrm>
          <a:off x="40258" y="759967"/>
          <a:ext cx="8996237" cy="4078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6237">
                  <a:extLst>
                    <a:ext uri="{9D8B030D-6E8A-4147-A177-3AD203B41FA5}">
                      <a16:colId xmlns:a16="http://schemas.microsoft.com/office/drawing/2014/main" val="3001046587"/>
                    </a:ext>
                  </a:extLst>
                </a:gridCol>
              </a:tblGrid>
              <a:tr h="279578">
                <a:tc>
                  <a:txBody>
                    <a:bodyPr/>
                    <a:lstStyle/>
                    <a:p>
                      <a:pPr marL="0" marR="174625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6360" algn="l"/>
                        </a:tabLst>
                      </a:pPr>
                      <a:r>
                        <a:rPr lang="uk-UA" sz="2400" dirty="0" smtClean="0">
                          <a:effectLst/>
                        </a:rPr>
                        <a:t> Зонування території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947137"/>
                  </a:ext>
                </a:extLst>
              </a:tr>
              <a:tr h="1244173">
                <a:tc>
                  <a:txBody>
                    <a:bodyPr/>
                    <a:lstStyle/>
                    <a:p>
                      <a:pPr marL="443865" marR="174625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86360" algn="l"/>
                          <a:tab pos="396875" algn="l"/>
                        </a:tabLst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Зона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урбанізації</a:t>
                      </a:r>
                      <a:r>
                        <a:rPr lang="ru-RU" sz="2400" b="1" dirty="0" smtClean="0">
                          <a:effectLst/>
                        </a:rPr>
                        <a:t>. </a:t>
                      </a:r>
                      <a:r>
                        <a:rPr lang="ru-RU" sz="2400" b="1" dirty="0" err="1" smtClean="0">
                          <a:effectLst/>
                        </a:rPr>
                        <a:t>Території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Кремінського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Попаснянського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районів</a:t>
                      </a:r>
                      <a:r>
                        <a:rPr lang="ru-RU" sz="2400" b="1" dirty="0" smtClean="0">
                          <a:effectLst/>
                        </a:rPr>
                        <a:t>,</a:t>
                      </a:r>
                      <a:r>
                        <a:rPr lang="ru-RU" sz="2400" b="1" baseline="0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Лисичансько-Рубіжанський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промисловий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вузол</a:t>
                      </a:r>
                      <a:endParaRPr lang="ru-RU" sz="2400" b="1" dirty="0" smtClean="0">
                        <a:effectLst/>
                      </a:endParaRPr>
                    </a:p>
                    <a:p>
                      <a:pPr marL="443865" marR="174625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86360" algn="l"/>
                          <a:tab pos="396875" algn="l"/>
                        </a:tabLst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Зона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сільського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господарства</a:t>
                      </a:r>
                      <a:r>
                        <a:rPr lang="ru-RU" sz="2400" b="1" dirty="0" smtClean="0">
                          <a:effectLst/>
                        </a:rPr>
                        <a:t>. </a:t>
                      </a:r>
                      <a:r>
                        <a:rPr lang="ru-RU" sz="2400" b="1" dirty="0" err="1" smtClean="0">
                          <a:effectLst/>
                        </a:rPr>
                        <a:t>Північна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частина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області</a:t>
                      </a:r>
                      <a:r>
                        <a:rPr lang="ru-RU" sz="2400" b="1" dirty="0" smtClean="0">
                          <a:effectLst/>
                        </a:rPr>
                        <a:t> в межах </a:t>
                      </a:r>
                      <a:r>
                        <a:rPr lang="ru-RU" sz="2400" b="1" dirty="0" err="1" smtClean="0">
                          <a:effectLst/>
                        </a:rPr>
                        <a:t>Троїцького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Сватівського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Білокуракінського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Новопсковського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Старобільського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Біловодського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Марківського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Міловського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частково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Кремінського</a:t>
                      </a:r>
                      <a:r>
                        <a:rPr lang="ru-RU" sz="2400" b="1" dirty="0" smtClean="0">
                          <a:effectLst/>
                        </a:rPr>
                        <a:t>, </a:t>
                      </a:r>
                      <a:r>
                        <a:rPr lang="ru-RU" sz="2400" b="1" dirty="0" err="1" smtClean="0">
                          <a:effectLst/>
                        </a:rPr>
                        <a:t>Попаснянського</a:t>
                      </a:r>
                      <a:r>
                        <a:rPr lang="ru-RU" sz="2400" b="1" dirty="0" smtClean="0">
                          <a:effectLst/>
                        </a:rPr>
                        <a:t> та </a:t>
                      </a:r>
                      <a:r>
                        <a:rPr lang="ru-RU" sz="2400" b="1" dirty="0" err="1" smtClean="0">
                          <a:effectLst/>
                        </a:rPr>
                        <a:t>Новоайдарського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районів</a:t>
                      </a:r>
                      <a:endParaRPr lang="ru-RU" sz="2400" b="1" dirty="0" smtClean="0">
                        <a:effectLst/>
                      </a:endParaRPr>
                    </a:p>
                    <a:p>
                      <a:pPr marL="443865" marR="174625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>
                          <a:tab pos="86360" algn="l"/>
                          <a:tab pos="396875" algn="l"/>
                        </a:tabLst>
                        <a:defRPr/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Зона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охорон</a:t>
                      </a:r>
                      <a:r>
                        <a:rPr lang="uk-UA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них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природних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FF0000"/>
                          </a:solidFill>
                          <a:effectLst/>
                        </a:rPr>
                        <a:t>ландшафтів</a:t>
                      </a:r>
                      <a:r>
                        <a:rPr lang="ru-RU" sz="2400" b="1" dirty="0" smtClean="0">
                          <a:effectLst/>
                        </a:rPr>
                        <a:t>. </a:t>
                      </a:r>
                      <a:r>
                        <a:rPr lang="ru-RU" sz="2400" b="1" dirty="0" err="1" smtClean="0">
                          <a:effectLst/>
                        </a:rPr>
                        <a:t>Формується</a:t>
                      </a:r>
                      <a:r>
                        <a:rPr lang="ru-RU" sz="2400" b="1" dirty="0" smtClean="0">
                          <a:effectLst/>
                        </a:rPr>
                        <a:t> в </a:t>
                      </a:r>
                      <a:r>
                        <a:rPr lang="ru-RU" sz="2400" b="1" dirty="0" err="1" smtClean="0">
                          <a:effectLst/>
                        </a:rPr>
                        <a:t>центральній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частині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області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вздовж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берегів</a:t>
                      </a:r>
                      <a:r>
                        <a:rPr lang="ru-RU" sz="2400" b="1" dirty="0" smtClean="0">
                          <a:effectLst/>
                        </a:rPr>
                        <a:t> р. </a:t>
                      </a:r>
                      <a:r>
                        <a:rPr lang="ru-RU" sz="2400" b="1" dirty="0" err="1" smtClean="0">
                          <a:effectLst/>
                        </a:rPr>
                        <a:t>Сіверський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  <a:r>
                        <a:rPr lang="ru-RU" sz="2400" b="1" dirty="0" err="1" smtClean="0">
                          <a:effectLst/>
                        </a:rPr>
                        <a:t>Донець</a:t>
                      </a:r>
                      <a:r>
                        <a:rPr lang="ru-RU" sz="2400" b="1" dirty="0" smtClean="0">
                          <a:effectLst/>
                        </a:rPr>
                        <a:t> </a:t>
                      </a: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74076"/>
                  </a:ext>
                </a:extLst>
              </a:tr>
            </a:tbl>
          </a:graphicData>
        </a:graphic>
      </p:graphicFrame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348136" y="152400"/>
            <a:ext cx="6948264" cy="536916"/>
          </a:xfrm>
          <a:prstGeom prst="rect">
            <a:avLst/>
          </a:prstGeom>
          <a:solidFill>
            <a:srgbClr val="0070C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uk-UA" altLang="uk-UA" sz="3200" b="1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11.2. Потенційні точки зростання 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8866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11.2. Потенційні точки зростання </a:t>
            </a: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562864"/>
              </p:ext>
            </p:extLst>
          </p:nvPr>
        </p:nvGraphicFramePr>
        <p:xfrm>
          <a:off x="40258" y="759967"/>
          <a:ext cx="8996237" cy="4383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6237">
                  <a:extLst>
                    <a:ext uri="{9D8B030D-6E8A-4147-A177-3AD203B41FA5}">
                      <a16:colId xmlns:a16="http://schemas.microsoft.com/office/drawing/2014/main" val="3001046587"/>
                    </a:ext>
                  </a:extLst>
                </a:gridCol>
              </a:tblGrid>
              <a:tr h="279578">
                <a:tc>
                  <a:txBody>
                    <a:bodyPr/>
                    <a:lstStyle/>
                    <a:p>
                      <a:pPr marL="0" marR="174625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6360" algn="l"/>
                        </a:tabLst>
                      </a:pPr>
                      <a:r>
                        <a:rPr lang="uk-UA" sz="2400" dirty="0" smtClean="0">
                          <a:effectLst/>
                        </a:rPr>
                        <a:t> </a:t>
                      </a:r>
                      <a:r>
                        <a:rPr lang="uk-UA" sz="2400" dirty="0" err="1" smtClean="0">
                          <a:effectLst/>
                        </a:rPr>
                        <a:t>Лисичансько</a:t>
                      </a:r>
                      <a:r>
                        <a:rPr lang="uk-UA" sz="2400" dirty="0" smtClean="0">
                          <a:effectLst/>
                        </a:rPr>
                        <a:t>-</a:t>
                      </a:r>
                      <a:r>
                        <a:rPr lang="uk-UA" sz="2400" dirty="0" err="1" smtClean="0">
                          <a:effectLst/>
                        </a:rPr>
                        <a:t>Рубіжансько</a:t>
                      </a:r>
                      <a:r>
                        <a:rPr lang="uk-UA" sz="2400" dirty="0" smtClean="0">
                          <a:effectLst/>
                        </a:rPr>
                        <a:t>-Сєвєродонецька агломерація</a:t>
                      </a:r>
                      <a:endParaRPr lang="uk-UA" sz="2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947137"/>
                  </a:ext>
                </a:extLst>
              </a:tr>
              <a:tr h="1244173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u="none" dirty="0" smtClean="0">
                          <a:effectLst/>
                        </a:rPr>
                        <a:t>Політичний, </a:t>
                      </a:r>
                      <a:r>
                        <a:rPr lang="ru-RU" sz="2000" b="1" u="none" dirty="0" err="1" smtClean="0">
                          <a:effectLst/>
                        </a:rPr>
                        <a:t>діловий</a:t>
                      </a:r>
                      <a:r>
                        <a:rPr lang="ru-RU" sz="2000" b="1" u="none" dirty="0" smtClean="0">
                          <a:effectLst/>
                        </a:rPr>
                        <a:t>, </a:t>
                      </a:r>
                      <a:r>
                        <a:rPr lang="ru-RU" sz="2000" b="1" u="none" dirty="0" err="1" smtClean="0">
                          <a:effectLst/>
                        </a:rPr>
                        <a:t>індустріальний</a:t>
                      </a:r>
                      <a:r>
                        <a:rPr lang="ru-RU" sz="2000" b="1" u="none" dirty="0" smtClean="0">
                          <a:effectLst/>
                        </a:rPr>
                        <a:t>, </a:t>
                      </a:r>
                      <a:r>
                        <a:rPr lang="ru-RU" sz="2000" b="1" u="none" dirty="0" err="1" smtClean="0">
                          <a:effectLst/>
                        </a:rPr>
                        <a:t>науковотехнічний</a:t>
                      </a:r>
                      <a:r>
                        <a:rPr lang="ru-RU" sz="2000" b="1" u="none" dirty="0" smtClean="0">
                          <a:effectLst/>
                        </a:rPr>
                        <a:t>, </a:t>
                      </a:r>
                      <a:r>
                        <a:rPr lang="ru-RU" sz="2000" b="1" u="none" dirty="0" err="1" smtClean="0">
                          <a:effectLst/>
                        </a:rPr>
                        <a:t>транспортний</a:t>
                      </a:r>
                      <a:r>
                        <a:rPr lang="ru-RU" sz="2000" b="1" u="none" dirty="0" smtClean="0">
                          <a:effectLst/>
                        </a:rPr>
                        <a:t> та </a:t>
                      </a:r>
                      <a:r>
                        <a:rPr lang="ru-RU" sz="2000" b="1" u="none" dirty="0" err="1" smtClean="0">
                          <a:effectLst/>
                        </a:rPr>
                        <a:t>культурний</a:t>
                      </a:r>
                      <a:r>
                        <a:rPr lang="ru-RU" sz="2000" b="1" u="none" dirty="0" smtClean="0">
                          <a:effectLst/>
                        </a:rPr>
                        <a:t> центр 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u="none" dirty="0" err="1" smtClean="0">
                          <a:solidFill>
                            <a:srgbClr val="FF0000"/>
                          </a:solidFill>
                          <a:effectLst/>
                        </a:rPr>
                        <a:t>Лисичанськ</a:t>
                      </a:r>
                      <a:r>
                        <a:rPr lang="ru-RU" sz="2000" b="1" u="none" dirty="0" smtClean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r>
                        <a:rPr lang="ru-RU" sz="2000" b="1" u="none" dirty="0" smtClean="0">
                          <a:effectLst/>
                        </a:rPr>
                        <a:t>–</a:t>
                      </a:r>
                      <a:r>
                        <a:rPr lang="ru-RU" sz="2000" b="1" u="none" baseline="0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індустріальний</a:t>
                      </a:r>
                      <a:r>
                        <a:rPr lang="ru-RU" sz="2000" b="1" u="none" dirty="0" smtClean="0">
                          <a:effectLst/>
                        </a:rPr>
                        <a:t> центр, </a:t>
                      </a:r>
                      <a:r>
                        <a:rPr lang="ru-RU" sz="2000" b="1" u="none" dirty="0" err="1" smtClean="0">
                          <a:effectLst/>
                        </a:rPr>
                        <a:t>включає</a:t>
                      </a:r>
                      <a:r>
                        <a:rPr lang="ru-RU" sz="2000" b="1" u="none" dirty="0" smtClean="0">
                          <a:effectLst/>
                        </a:rPr>
                        <a:t> в себе </a:t>
                      </a:r>
                      <a:r>
                        <a:rPr lang="ru-RU" sz="2000" b="1" u="none" dirty="0" err="1" smtClean="0">
                          <a:effectLst/>
                        </a:rPr>
                        <a:t>Лисичансько-Рубіжанський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промислові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вузли</a:t>
                      </a:r>
                      <a:r>
                        <a:rPr lang="ru-RU" sz="2000" b="1" u="none" dirty="0" smtClean="0">
                          <a:effectLst/>
                        </a:rPr>
                        <a:t> та </a:t>
                      </a:r>
                      <a:r>
                        <a:rPr lang="ru-RU" sz="2000" b="1" u="none" dirty="0" err="1" smtClean="0">
                          <a:effectLst/>
                        </a:rPr>
                        <a:t>Попаснянський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smtClean="0">
                          <a:effectLst/>
                        </a:rPr>
                        <a:t>район</a:t>
                      </a:r>
                      <a:endParaRPr lang="ru-RU" sz="2000" b="1" u="none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u="none" dirty="0" err="1" smtClean="0">
                          <a:solidFill>
                            <a:srgbClr val="FF0000"/>
                          </a:solidFill>
                          <a:effectLst/>
                        </a:rPr>
                        <a:t>Сєвєродонецьк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smtClean="0">
                          <a:effectLst/>
                        </a:rPr>
                        <a:t>–</a:t>
                      </a:r>
                      <a:r>
                        <a:rPr lang="ru-RU" sz="2000" b="1" u="none" baseline="0" dirty="0" smtClean="0">
                          <a:effectLst/>
                        </a:rPr>
                        <a:t> </a:t>
                      </a:r>
                      <a:r>
                        <a:rPr lang="ru-RU" sz="2000" b="1" u="none" baseline="0" dirty="0" err="1" smtClean="0">
                          <a:effectLst/>
                        </a:rPr>
                        <a:t>адміністративний</a:t>
                      </a:r>
                      <a:r>
                        <a:rPr lang="ru-RU" sz="2000" b="1" u="none" baseline="0" dirty="0" smtClean="0">
                          <a:effectLst/>
                        </a:rPr>
                        <a:t> центр </a:t>
                      </a:r>
                      <a:r>
                        <a:rPr lang="ru-RU" sz="2000" b="1" u="none" baseline="0" dirty="0" err="1" smtClean="0">
                          <a:effectLst/>
                        </a:rPr>
                        <a:t>області</a:t>
                      </a:r>
                      <a:r>
                        <a:rPr lang="ru-RU" sz="2000" b="1" u="none" baseline="0" dirty="0" smtClean="0">
                          <a:effectLst/>
                        </a:rPr>
                        <a:t>, </a:t>
                      </a:r>
                      <a:r>
                        <a:rPr lang="ru-RU" sz="2000" b="1" u="none" dirty="0" err="1" smtClean="0">
                          <a:effectLst/>
                        </a:rPr>
                        <a:t>промислово-економічний</a:t>
                      </a:r>
                      <a:r>
                        <a:rPr lang="ru-RU" sz="2000" b="1" u="none" dirty="0" smtClean="0">
                          <a:effectLst/>
                        </a:rPr>
                        <a:t> центр. </a:t>
                      </a:r>
                      <a:r>
                        <a:rPr lang="ru-RU" sz="2000" b="1" u="none" dirty="0" err="1" smtClean="0">
                          <a:effectLst/>
                        </a:rPr>
                        <a:t>Провідна</a:t>
                      </a:r>
                      <a:r>
                        <a:rPr lang="ru-RU" sz="2000" b="1" u="none" dirty="0" smtClean="0">
                          <a:effectLst/>
                        </a:rPr>
                        <a:t> роль в </a:t>
                      </a:r>
                      <a:r>
                        <a:rPr lang="ru-RU" sz="2000" b="1" u="none" dirty="0" err="1" smtClean="0">
                          <a:effectLst/>
                        </a:rPr>
                        <a:t>економіці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міста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належить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промисловості</a:t>
                      </a:r>
                      <a:r>
                        <a:rPr lang="ru-RU" sz="2000" b="1" u="none" dirty="0" smtClean="0">
                          <a:effectLst/>
                        </a:rPr>
                        <a:t>, яка </a:t>
                      </a:r>
                      <a:r>
                        <a:rPr lang="ru-RU" sz="2000" b="1" u="none" dirty="0" err="1" smtClean="0">
                          <a:effectLst/>
                        </a:rPr>
                        <a:t>являє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багатогалузевий</a:t>
                      </a:r>
                      <a:r>
                        <a:rPr lang="ru-RU" sz="2000" b="1" u="none" dirty="0" smtClean="0">
                          <a:effectLst/>
                        </a:rPr>
                        <a:t> комплекс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u="none" dirty="0" err="1" smtClean="0">
                          <a:solidFill>
                            <a:srgbClr val="FF0000"/>
                          </a:solidFill>
                          <a:effectLst/>
                        </a:rPr>
                        <a:t>Рубіжне</a:t>
                      </a:r>
                      <a:r>
                        <a:rPr lang="ru-RU" sz="2000" b="1" u="none" dirty="0" smtClean="0">
                          <a:effectLst/>
                        </a:rPr>
                        <a:t> – центр </a:t>
                      </a:r>
                      <a:r>
                        <a:rPr lang="ru-RU" sz="2000" b="1" u="none" dirty="0" err="1" smtClean="0">
                          <a:effectLst/>
                        </a:rPr>
                        <a:t>хімічної</a:t>
                      </a:r>
                      <a:r>
                        <a:rPr lang="ru-RU" sz="2000" b="1" u="none" dirty="0" smtClean="0">
                          <a:effectLst/>
                        </a:rPr>
                        <a:t> та </a:t>
                      </a:r>
                      <a:r>
                        <a:rPr lang="ru-RU" sz="2000" b="1" u="none" dirty="0" err="1" smtClean="0">
                          <a:effectLst/>
                        </a:rPr>
                        <a:t>целюлозно-паперової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промисловості</a:t>
                      </a:r>
                      <a:r>
                        <a:rPr lang="ru-RU" sz="2000" b="1" u="none" dirty="0" smtClean="0">
                          <a:effectLst/>
                        </a:rPr>
                        <a:t>, </a:t>
                      </a:r>
                      <a:r>
                        <a:rPr lang="ru-RU" sz="2000" b="1" u="none" dirty="0" err="1" smtClean="0">
                          <a:effectLst/>
                        </a:rPr>
                        <a:t>машинобудування</a:t>
                      </a:r>
                      <a:r>
                        <a:rPr lang="ru-RU" sz="2000" b="1" u="none" dirty="0" smtClean="0">
                          <a:effectLst/>
                        </a:rPr>
                        <a:t>, </a:t>
                      </a:r>
                      <a:r>
                        <a:rPr lang="ru-RU" sz="2000" b="1" u="none" dirty="0" err="1" smtClean="0">
                          <a:effectLst/>
                        </a:rPr>
                        <a:t>металообробки</a:t>
                      </a:r>
                      <a:r>
                        <a:rPr lang="ru-RU" sz="2000" b="1" u="none" dirty="0" smtClean="0">
                          <a:effectLst/>
                        </a:rPr>
                        <a:t>, </a:t>
                      </a:r>
                      <a:r>
                        <a:rPr lang="ru-RU" sz="2000" b="1" u="none" dirty="0" err="1" smtClean="0">
                          <a:effectLst/>
                        </a:rPr>
                        <a:t>промисловості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будівельних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матеріалів</a:t>
                      </a:r>
                      <a:r>
                        <a:rPr lang="ru-RU" sz="2000" b="1" u="none" dirty="0" smtClean="0">
                          <a:effectLst/>
                        </a:rPr>
                        <a:t>, </a:t>
                      </a:r>
                      <a:r>
                        <a:rPr lang="ru-RU" sz="2000" b="1" u="none" dirty="0" err="1" smtClean="0">
                          <a:effectLst/>
                        </a:rPr>
                        <a:t>легкої</a:t>
                      </a:r>
                      <a:r>
                        <a:rPr lang="ru-RU" sz="2000" b="1" u="none" dirty="0" smtClean="0">
                          <a:effectLst/>
                        </a:rPr>
                        <a:t> та </a:t>
                      </a:r>
                      <a:r>
                        <a:rPr lang="ru-RU" sz="2000" b="1" u="none" dirty="0" err="1" smtClean="0">
                          <a:effectLst/>
                        </a:rPr>
                        <a:t>харчової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промисловості</a:t>
                      </a:r>
                      <a:endParaRPr lang="ru-RU" sz="2000" b="1" u="none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u="none" dirty="0" err="1" smtClean="0">
                          <a:solidFill>
                            <a:srgbClr val="FF0000"/>
                          </a:solidFill>
                          <a:effectLst/>
                        </a:rPr>
                        <a:t>Кремінський</a:t>
                      </a:r>
                      <a:r>
                        <a:rPr lang="ru-RU" sz="2000" b="1" u="none" dirty="0" smtClean="0">
                          <a:solidFill>
                            <a:srgbClr val="FF0000"/>
                          </a:solidFill>
                          <a:effectLst/>
                        </a:rPr>
                        <a:t> район </a:t>
                      </a:r>
                      <a:r>
                        <a:rPr lang="ru-RU" sz="2000" b="1" u="none" dirty="0" smtClean="0">
                          <a:effectLst/>
                        </a:rPr>
                        <a:t>– </a:t>
                      </a:r>
                      <a:r>
                        <a:rPr lang="ru-RU" sz="2000" b="1" u="none" dirty="0" err="1" smtClean="0">
                          <a:effectLst/>
                        </a:rPr>
                        <a:t>природноресурсний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потенціал</a:t>
                      </a:r>
                      <a:r>
                        <a:rPr lang="ru-RU" sz="2000" b="1" u="none" dirty="0" smtClean="0">
                          <a:effectLst/>
                        </a:rPr>
                        <a:t>, </a:t>
                      </a:r>
                      <a:r>
                        <a:rPr lang="ru-RU" sz="2000" b="1" u="none" dirty="0" err="1" smtClean="0">
                          <a:effectLst/>
                        </a:rPr>
                        <a:t>розвинута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транспортна</a:t>
                      </a:r>
                      <a:r>
                        <a:rPr lang="ru-RU" sz="2000" b="1" u="none" dirty="0" smtClean="0">
                          <a:effectLst/>
                        </a:rPr>
                        <a:t> мережа. На перспективу - </a:t>
                      </a:r>
                      <a:r>
                        <a:rPr lang="ru-RU" sz="2000" b="1" u="none" dirty="0" err="1" smtClean="0">
                          <a:effectLst/>
                        </a:rPr>
                        <a:t>розвиток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харчової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промисловості</a:t>
                      </a:r>
                      <a:r>
                        <a:rPr lang="ru-RU" sz="2000" b="1" u="none" dirty="0" smtClean="0">
                          <a:effectLst/>
                        </a:rPr>
                        <a:t>, </a:t>
                      </a:r>
                      <a:r>
                        <a:rPr lang="ru-RU" sz="2000" b="1" u="none" dirty="0" err="1" smtClean="0">
                          <a:effectLst/>
                        </a:rPr>
                        <a:t>машинобудування</a:t>
                      </a:r>
                      <a:r>
                        <a:rPr lang="ru-RU" sz="2000" b="1" u="none" dirty="0" smtClean="0">
                          <a:effectLst/>
                        </a:rPr>
                        <a:t>; </a:t>
                      </a:r>
                      <a:r>
                        <a:rPr lang="ru-RU" sz="2000" b="1" u="none" dirty="0" err="1" smtClean="0">
                          <a:effectLst/>
                        </a:rPr>
                        <a:t>розвиток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сільського</a:t>
                      </a:r>
                      <a:r>
                        <a:rPr lang="ru-RU" sz="2000" b="1" u="none" dirty="0" smtClean="0">
                          <a:effectLst/>
                        </a:rPr>
                        <a:t> </a:t>
                      </a:r>
                      <a:r>
                        <a:rPr lang="ru-RU" sz="2000" b="1" u="none" dirty="0" err="1" smtClean="0">
                          <a:effectLst/>
                        </a:rPr>
                        <a:t>господарства</a:t>
                      </a:r>
                      <a:endParaRPr lang="ru-RU" sz="2000" b="1" u="none" dirty="0" smtClean="0">
                        <a:effectLst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74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682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5167683"/>
              </p:ext>
            </p:extLst>
          </p:nvPr>
        </p:nvGraphicFramePr>
        <p:xfrm>
          <a:off x="2643174" y="1785932"/>
          <a:ext cx="6500826" cy="3242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143108" y="50004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36132" y="123478"/>
            <a:ext cx="9036496" cy="1143000"/>
          </a:xfrm>
          <a:prstGeom prst="rect">
            <a:avLst/>
          </a:prstGeom>
        </p:spPr>
        <p:txBody>
          <a:bodyPr/>
          <a:lstStyle/>
          <a:p>
            <a:pPr lvl="0">
              <a:lnSpc>
                <a:spcPct val="130000"/>
              </a:lnSpc>
              <a:buClr>
                <a:srgbClr val="FFFF00"/>
              </a:buClr>
              <a:defRPr/>
            </a:pPr>
            <a:r>
              <a:rPr lang="uk-UA" sz="32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		</a:t>
            </a:r>
          </a:p>
          <a:p>
            <a:pPr lvl="0">
              <a:lnSpc>
                <a:spcPct val="130000"/>
              </a:lnSpc>
              <a:buClr>
                <a:srgbClr val="FFFF00"/>
              </a:buClr>
              <a:defRPr/>
            </a:pPr>
            <a:endParaRPr lang="uk-UA" sz="3200" b="1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Рисунок2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804" y="11422"/>
            <a:ext cx="514344" cy="5401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TextBox 15"/>
          <p:cNvSpPr txBox="1"/>
          <p:nvPr/>
        </p:nvSpPr>
        <p:spPr>
          <a:xfrm>
            <a:off x="1" y="1881390"/>
            <a:ext cx="2512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1</a:t>
            </a:r>
            <a:r>
              <a:rPr lang="uk-UA" sz="1400" b="1" dirty="0" smtClean="0"/>
              <a:t>. Відновлення </a:t>
            </a:r>
            <a:r>
              <a:rPr lang="uk-UA" sz="1400" b="1" dirty="0"/>
              <a:t>критичної інфраструктури та послуг</a:t>
            </a:r>
            <a:endParaRPr lang="ru-RU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" y="2464776"/>
            <a:ext cx="25002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2</a:t>
            </a:r>
            <a:r>
              <a:rPr lang="uk-UA" sz="1400" b="1" dirty="0" smtClean="0"/>
              <a:t>. Підвищення </a:t>
            </a:r>
            <a:r>
              <a:rPr lang="uk-UA" sz="1400" b="1" dirty="0"/>
              <a:t>спроможності місцевої влади в умовах децентралізації та інформатизації</a:t>
            </a:r>
            <a:endParaRPr lang="ru-RU" sz="1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" y="3429006"/>
            <a:ext cx="25129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/>
              <a:t>3. Економічне </a:t>
            </a:r>
            <a:r>
              <a:rPr lang="uk-UA" sz="1400" b="1" dirty="0"/>
              <a:t>відновлення та перехід до сталого розвитку</a:t>
            </a:r>
            <a:endParaRPr lang="ru-RU" sz="1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1" y="4113373"/>
            <a:ext cx="24288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/>
              <a:t>4. Створення сприятливих умов для життя та побудова миру</a:t>
            </a:r>
            <a:endParaRPr lang="ru-RU" sz="1400" b="1" dirty="0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2195736" y="0"/>
            <a:ext cx="6948264" cy="536916"/>
          </a:xfrm>
          <a:prstGeom prst="rect">
            <a:avLst/>
          </a:prstGeom>
          <a:solidFill>
            <a:srgbClr val="0070C0"/>
          </a:solidFill>
        </p:spPr>
        <p:txBody>
          <a:bodyPr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ru-RU" altLang="uk-UA" sz="2400" b="1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Реалізація Стратегії  розвитку до 2020 року</a:t>
            </a:r>
            <a:endParaRPr lang="uk-UA" altLang="uk-UA" sz="24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Прямокутник 20"/>
          <p:cNvSpPr/>
          <p:nvPr/>
        </p:nvSpPr>
        <p:spPr>
          <a:xfrm>
            <a:off x="279998" y="1026880"/>
            <a:ext cx="8856983" cy="400110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Реалізовувалось 55 проектів </a:t>
            </a:r>
            <a:r>
              <a:rPr lang="uk-UA" sz="20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(24 завершено)-2,1 </a:t>
            </a:r>
            <a:r>
              <a:rPr lang="uk-UA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млрд </a:t>
            </a:r>
            <a:r>
              <a:rPr lang="ru-RU" sz="2000" b="1" dirty="0" err="1">
                <a:solidFill>
                  <a:schemeClr val="bg1"/>
                </a:solidFill>
                <a:cs typeface="Times New Roman" panose="02020603050405020304" pitchFamily="18" charset="0"/>
              </a:rPr>
              <a:t>грн</a:t>
            </a:r>
            <a:r>
              <a:rPr lang="ru-RU" sz="2000" b="1" dirty="0">
                <a:solidFill>
                  <a:schemeClr val="bg1"/>
                </a:solidFill>
                <a:cs typeface="Times New Roman" panose="02020603050405020304" pitchFamily="18" charset="0"/>
              </a:rPr>
              <a:t> (59,7</a:t>
            </a:r>
            <a:r>
              <a:rPr lang="ru-RU" sz="20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%) 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82380" y="635241"/>
            <a:ext cx="9061620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174625" lvl="0" indent="0" algn="ctr">
              <a:lnSpc>
                <a:spcPct val="115000"/>
              </a:lnSpc>
              <a:spcAft>
                <a:spcPts val="0"/>
              </a:spcAft>
              <a:buFont typeface="+mj-lt"/>
              <a:buNone/>
              <a:tabLst>
                <a:tab pos="86360" algn="l"/>
              </a:tabLst>
            </a:pPr>
            <a:r>
              <a:rPr lang="ru-RU" sz="2000" b="1" dirty="0"/>
              <a:t>2017-2018 - </a:t>
            </a:r>
            <a:r>
              <a:rPr lang="ru-RU" sz="2000" b="1" dirty="0" err="1"/>
              <a:t>заплановано</a:t>
            </a:r>
            <a:r>
              <a:rPr lang="ru-RU" sz="2000" b="1" dirty="0"/>
              <a:t> 124 </a:t>
            </a:r>
            <a:r>
              <a:rPr lang="ru-RU" sz="2000" b="1" dirty="0" err="1"/>
              <a:t>проектних</a:t>
            </a:r>
            <a:r>
              <a:rPr lang="ru-RU" sz="2000" b="1" dirty="0"/>
              <a:t> </a:t>
            </a:r>
            <a:r>
              <a:rPr lang="ru-RU" sz="2000" b="1" dirty="0" err="1"/>
              <a:t>ідей</a:t>
            </a:r>
            <a:r>
              <a:rPr lang="ru-RU" sz="2000" b="1" dirty="0"/>
              <a:t> на 3,5 млрд </a:t>
            </a:r>
            <a:r>
              <a:rPr lang="ru-RU" sz="2000" b="1" dirty="0" err="1" smtClean="0"/>
              <a:t>грн</a:t>
            </a:r>
            <a:endParaRPr lang="ru-RU" sz="2000" b="1" dirty="0" smtClean="0"/>
          </a:p>
          <a:p>
            <a:pPr marL="0" marR="174625" lvl="0" indent="0" algn="ctr">
              <a:lnSpc>
                <a:spcPct val="115000"/>
              </a:lnSpc>
              <a:spcAft>
                <a:spcPts val="0"/>
              </a:spcAft>
              <a:buFont typeface="+mj-lt"/>
              <a:buNone/>
              <a:tabLst>
                <a:tab pos="86360" algn="l"/>
              </a:tabLst>
            </a:pPr>
            <a:endParaRPr lang="ru-RU" sz="2000" b="1" dirty="0" smtClean="0"/>
          </a:p>
          <a:p>
            <a:pPr marL="0" marR="174625" lvl="0" indent="0" algn="ctr">
              <a:lnSpc>
                <a:spcPct val="115000"/>
              </a:lnSpc>
              <a:spcAft>
                <a:spcPts val="0"/>
              </a:spcAft>
              <a:buFont typeface="+mj-lt"/>
              <a:buNone/>
              <a:tabLst>
                <a:tab pos="86360" algn="l"/>
              </a:tabLst>
            </a:pPr>
            <a:r>
              <a:rPr lang="ru-RU" sz="2000" b="1" dirty="0" smtClean="0"/>
              <a:t>2019-2020  </a:t>
            </a:r>
            <a:r>
              <a:rPr lang="ru-RU" sz="2000" b="1" dirty="0"/>
              <a:t>- </a:t>
            </a:r>
            <a:r>
              <a:rPr lang="ru-RU" sz="2000" b="1" dirty="0" err="1"/>
              <a:t>заплановано</a:t>
            </a:r>
            <a:r>
              <a:rPr lang="ru-RU" sz="2000" b="1" dirty="0"/>
              <a:t> 57 </a:t>
            </a:r>
            <a:r>
              <a:rPr lang="ru-RU" sz="2000" b="1" dirty="0" err="1"/>
              <a:t>проектних</a:t>
            </a:r>
            <a:r>
              <a:rPr lang="ru-RU" sz="2000" b="1" dirty="0"/>
              <a:t> </a:t>
            </a:r>
            <a:r>
              <a:rPr lang="ru-RU" sz="2000" b="1" dirty="0" err="1"/>
              <a:t>ідей</a:t>
            </a:r>
            <a:r>
              <a:rPr lang="ru-RU" sz="2000" b="1" dirty="0"/>
              <a:t> на 3,2 млрд </a:t>
            </a:r>
            <a:r>
              <a:rPr lang="ru-RU" sz="2000" b="1" dirty="0" err="1"/>
              <a:t>грн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34861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Управлінська 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структура процесу </a:t>
            </a: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7" name="Diagram 1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716060"/>
            <a:ext cx="6358846" cy="4217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081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Що далі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564194"/>
              </p:ext>
            </p:extLst>
          </p:nvPr>
        </p:nvGraphicFramePr>
        <p:xfrm>
          <a:off x="683568" y="1563636"/>
          <a:ext cx="7416823" cy="32111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6690">
                  <a:extLst>
                    <a:ext uri="{9D8B030D-6E8A-4147-A177-3AD203B41FA5}">
                      <a16:colId xmlns:a16="http://schemas.microsoft.com/office/drawing/2014/main" val="2225875053"/>
                    </a:ext>
                  </a:extLst>
                </a:gridCol>
                <a:gridCol w="4410711">
                  <a:extLst>
                    <a:ext uri="{9D8B030D-6E8A-4147-A177-3AD203B41FA5}">
                      <a16:colId xmlns:a16="http://schemas.microsoft.com/office/drawing/2014/main" val="886768833"/>
                    </a:ext>
                  </a:extLst>
                </a:gridCol>
                <a:gridCol w="2259422">
                  <a:extLst>
                    <a:ext uri="{9D8B030D-6E8A-4147-A177-3AD203B41FA5}">
                      <a16:colId xmlns:a16="http://schemas.microsoft.com/office/drawing/2014/main" val="221605185"/>
                    </a:ext>
                  </a:extLst>
                </a:gridCol>
              </a:tblGrid>
              <a:tr h="123853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1.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Етап № 1 Підготовка документу «Соціально-економічний аналіз області» (СЕА)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 вересня – </a:t>
                      </a:r>
                      <a:endParaRPr lang="uk-UA" sz="16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 жовтня 2019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6902385"/>
                  </a:ext>
                </a:extLst>
              </a:tr>
              <a:tr h="92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2.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Підготовка документу Стратегія  розвитку Луганської </a:t>
                      </a:r>
                      <a:r>
                        <a:rPr lang="uk-UA" sz="1600" dirty="0" smtClean="0">
                          <a:effectLst/>
                        </a:rPr>
                        <a:t>області з елементами</a:t>
                      </a:r>
                      <a:r>
                        <a:rPr lang="uk-UA" sz="1600" baseline="0" dirty="0" smtClean="0">
                          <a:effectLst/>
                        </a:rPr>
                        <a:t> </a:t>
                      </a:r>
                      <a:r>
                        <a:rPr lang="en-US" sz="1600" baseline="0" dirty="0" smtClean="0">
                          <a:effectLst/>
                        </a:rPr>
                        <a:t>SMART </a:t>
                      </a:r>
                      <a:r>
                        <a:rPr lang="uk-UA" sz="1600" baseline="0" dirty="0" smtClean="0">
                          <a:effectLst/>
                        </a:rPr>
                        <a:t>спеціалізації</a:t>
                      </a:r>
                      <a:endParaRPr lang="uk-UA" sz="16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</a:rPr>
                        <a:t>1 листопада – 31 грудня 2019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16 жовтня –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 1 грудня 2019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43806694"/>
                  </a:ext>
                </a:extLst>
              </a:tr>
              <a:tr h="928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3.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</a:rPr>
                        <a:t>Підготовка документу План заходів із  впровадження Стратегії розвитку Луганської області</a:t>
                      </a:r>
                      <a:endParaRPr lang="uk-UA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 </a:t>
                      </a:r>
                      <a:r>
                        <a:rPr lang="uk-UA" sz="1600" dirty="0">
                          <a:effectLst/>
                        </a:rPr>
                        <a:t>грудня 2019-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31</a:t>
                      </a:r>
                      <a:r>
                        <a:rPr lang="uk-UA" sz="1600" dirty="0">
                          <a:effectLst/>
                        </a:rPr>
                        <a:t> січня 2020</a:t>
                      </a:r>
                      <a:endParaRPr lang="uk-UA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478396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271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938" name="Object 13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2001442" y="644129"/>
          <a:ext cx="1190" cy="1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think-cell Slide" r:id="rId9" imgW="360" imgH="360" progId="">
                  <p:embed/>
                </p:oleObj>
              </mc:Choice>
              <mc:Fallback>
                <p:oleObj name="think-cell Slide" r:id="rId9" imgW="360" imgH="360" progId="">
                  <p:embed/>
                  <p:pic>
                    <p:nvPicPr>
                      <p:cNvPr id="39938" name="Object 1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1442" y="644129"/>
                        <a:ext cx="1190" cy="119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0" name="Freeform 300"/>
          <p:cNvSpPr>
            <a:spLocks noEditPoints="1"/>
          </p:cNvSpPr>
          <p:nvPr/>
        </p:nvSpPr>
        <p:spPr bwMode="auto">
          <a:xfrm>
            <a:off x="4572000" y="2211710"/>
            <a:ext cx="595313" cy="902494"/>
          </a:xfrm>
          <a:custGeom>
            <a:avLst/>
            <a:gdLst>
              <a:gd name="T0" fmla="*/ 2147483646 w 913"/>
              <a:gd name="T1" fmla="*/ 2147483646 h 1382"/>
              <a:gd name="T2" fmla="*/ 2147483646 w 913"/>
              <a:gd name="T3" fmla="*/ 2147483646 h 1382"/>
              <a:gd name="T4" fmla="*/ 2147483646 w 913"/>
              <a:gd name="T5" fmla="*/ 2147483646 h 1382"/>
              <a:gd name="T6" fmla="*/ 2147483646 w 913"/>
              <a:gd name="T7" fmla="*/ 2147483646 h 1382"/>
              <a:gd name="T8" fmla="*/ 2147483646 w 913"/>
              <a:gd name="T9" fmla="*/ 2147483646 h 1382"/>
              <a:gd name="T10" fmla="*/ 2147483646 w 913"/>
              <a:gd name="T11" fmla="*/ 2147483646 h 1382"/>
              <a:gd name="T12" fmla="*/ 2147483646 w 913"/>
              <a:gd name="T13" fmla="*/ 2147483646 h 1382"/>
              <a:gd name="T14" fmla="*/ 2147483646 w 913"/>
              <a:gd name="T15" fmla="*/ 0 h 1382"/>
              <a:gd name="T16" fmla="*/ 2147483646 w 913"/>
              <a:gd name="T17" fmla="*/ 2147483646 h 1382"/>
              <a:gd name="T18" fmla="*/ 2147483646 w 913"/>
              <a:gd name="T19" fmla="*/ 2147483646 h 1382"/>
              <a:gd name="T20" fmla="*/ 2147483646 w 913"/>
              <a:gd name="T21" fmla="*/ 2147483646 h 1382"/>
              <a:gd name="T22" fmla="*/ 2147483646 w 913"/>
              <a:gd name="T23" fmla="*/ 2147483646 h 1382"/>
              <a:gd name="T24" fmla="*/ 2147483646 w 913"/>
              <a:gd name="T25" fmla="*/ 2147483646 h 1382"/>
              <a:gd name="T26" fmla="*/ 2147483646 w 913"/>
              <a:gd name="T27" fmla="*/ 2147483646 h 1382"/>
              <a:gd name="T28" fmla="*/ 2147483646 w 913"/>
              <a:gd name="T29" fmla="*/ 2147483646 h 1382"/>
              <a:gd name="T30" fmla="*/ 2147483646 w 913"/>
              <a:gd name="T31" fmla="*/ 2147483646 h 1382"/>
              <a:gd name="T32" fmla="*/ 2147483646 w 913"/>
              <a:gd name="T33" fmla="*/ 2147483646 h 1382"/>
              <a:gd name="T34" fmla="*/ 2147483646 w 913"/>
              <a:gd name="T35" fmla="*/ 2147483646 h 1382"/>
              <a:gd name="T36" fmla="*/ 2147483646 w 913"/>
              <a:gd name="T37" fmla="*/ 2147483646 h 1382"/>
              <a:gd name="T38" fmla="*/ 2147483646 w 913"/>
              <a:gd name="T39" fmla="*/ 2147483646 h 1382"/>
              <a:gd name="T40" fmla="*/ 2147483646 w 913"/>
              <a:gd name="T41" fmla="*/ 2147483646 h 1382"/>
              <a:gd name="T42" fmla="*/ 2147483646 w 913"/>
              <a:gd name="T43" fmla="*/ 2147483646 h 1382"/>
              <a:gd name="T44" fmla="*/ 2147483646 w 913"/>
              <a:gd name="T45" fmla="*/ 2147483646 h 1382"/>
              <a:gd name="T46" fmla="*/ 2147483646 w 913"/>
              <a:gd name="T47" fmla="*/ 2147483646 h 1382"/>
              <a:gd name="T48" fmla="*/ 2147483646 w 913"/>
              <a:gd name="T49" fmla="*/ 2147483646 h 1382"/>
              <a:gd name="T50" fmla="*/ 2147483646 w 913"/>
              <a:gd name="T51" fmla="*/ 2147483646 h 1382"/>
              <a:gd name="T52" fmla="*/ 2147483646 w 913"/>
              <a:gd name="T53" fmla="*/ 2147483646 h 1382"/>
              <a:gd name="T54" fmla="*/ 2147483646 w 913"/>
              <a:gd name="T55" fmla="*/ 2147483646 h 1382"/>
              <a:gd name="T56" fmla="*/ 2147483646 w 913"/>
              <a:gd name="T57" fmla="*/ 2147483646 h 1382"/>
              <a:gd name="T58" fmla="*/ 2147483646 w 913"/>
              <a:gd name="T59" fmla="*/ 2147483646 h 1382"/>
              <a:gd name="T60" fmla="*/ 2147483646 w 913"/>
              <a:gd name="T61" fmla="*/ 2147483646 h 1382"/>
              <a:gd name="T62" fmla="*/ 2147483646 w 913"/>
              <a:gd name="T63" fmla="*/ 2147483646 h 1382"/>
              <a:gd name="T64" fmla="*/ 2147483646 w 913"/>
              <a:gd name="T65" fmla="*/ 2147483646 h 1382"/>
              <a:gd name="T66" fmla="*/ 2147483646 w 913"/>
              <a:gd name="T67" fmla="*/ 2147483646 h 1382"/>
              <a:gd name="T68" fmla="*/ 2147483646 w 913"/>
              <a:gd name="T69" fmla="*/ 2147483646 h 1382"/>
              <a:gd name="T70" fmla="*/ 2147483646 w 913"/>
              <a:gd name="T71" fmla="*/ 2147483646 h 1382"/>
              <a:gd name="T72" fmla="*/ 2147483646 w 913"/>
              <a:gd name="T73" fmla="*/ 2147483646 h 1382"/>
              <a:gd name="T74" fmla="*/ 2147483646 w 913"/>
              <a:gd name="T75" fmla="*/ 2147483646 h 1382"/>
              <a:gd name="T76" fmla="*/ 2147483646 w 913"/>
              <a:gd name="T77" fmla="*/ 2147483646 h 1382"/>
              <a:gd name="T78" fmla="*/ 2147483646 w 913"/>
              <a:gd name="T79" fmla="*/ 2147483646 h 1382"/>
              <a:gd name="T80" fmla="*/ 2147483646 w 913"/>
              <a:gd name="T81" fmla="*/ 2147483646 h 1382"/>
              <a:gd name="T82" fmla="*/ 2147483646 w 913"/>
              <a:gd name="T83" fmla="*/ 2147483646 h 1382"/>
              <a:gd name="T84" fmla="*/ 2147483646 w 913"/>
              <a:gd name="T85" fmla="*/ 2147483646 h 1382"/>
              <a:gd name="T86" fmla="*/ 2147483646 w 913"/>
              <a:gd name="T87" fmla="*/ 2147483646 h 1382"/>
              <a:gd name="T88" fmla="*/ 2147483646 w 913"/>
              <a:gd name="T89" fmla="*/ 2147483646 h 1382"/>
              <a:gd name="T90" fmla="*/ 2147483646 w 913"/>
              <a:gd name="T91" fmla="*/ 2147483646 h 1382"/>
              <a:gd name="T92" fmla="*/ 2147483646 w 913"/>
              <a:gd name="T93" fmla="*/ 2147483646 h 1382"/>
              <a:gd name="T94" fmla="*/ 2147483646 w 913"/>
              <a:gd name="T95" fmla="*/ 2147483646 h 1382"/>
              <a:gd name="T96" fmla="*/ 2147483646 w 913"/>
              <a:gd name="T97" fmla="*/ 2147483646 h 1382"/>
              <a:gd name="T98" fmla="*/ 0 w 913"/>
              <a:gd name="T99" fmla="*/ 2147483646 h 1382"/>
              <a:gd name="T100" fmla="*/ 2147483646 w 913"/>
              <a:gd name="T101" fmla="*/ 2147483646 h 1382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0" t="0" r="r" b="b"/>
            <a:pathLst>
              <a:path w="913" h="1382">
                <a:moveTo>
                  <a:pt x="0" y="451"/>
                </a:moveTo>
                <a:lnTo>
                  <a:pt x="0" y="451"/>
                </a:lnTo>
                <a:lnTo>
                  <a:pt x="5" y="402"/>
                </a:lnTo>
                <a:lnTo>
                  <a:pt x="16" y="352"/>
                </a:lnTo>
                <a:lnTo>
                  <a:pt x="28" y="308"/>
                </a:lnTo>
                <a:lnTo>
                  <a:pt x="46" y="264"/>
                </a:lnTo>
                <a:lnTo>
                  <a:pt x="67" y="225"/>
                </a:lnTo>
                <a:lnTo>
                  <a:pt x="90" y="187"/>
                </a:lnTo>
                <a:lnTo>
                  <a:pt x="115" y="154"/>
                </a:lnTo>
                <a:lnTo>
                  <a:pt x="145" y="122"/>
                </a:lnTo>
                <a:lnTo>
                  <a:pt x="175" y="95"/>
                </a:lnTo>
                <a:lnTo>
                  <a:pt x="211" y="71"/>
                </a:lnTo>
                <a:lnTo>
                  <a:pt x="246" y="49"/>
                </a:lnTo>
                <a:lnTo>
                  <a:pt x="285" y="32"/>
                </a:lnTo>
                <a:lnTo>
                  <a:pt x="306" y="25"/>
                </a:lnTo>
                <a:lnTo>
                  <a:pt x="326" y="18"/>
                </a:lnTo>
                <a:lnTo>
                  <a:pt x="347" y="12"/>
                </a:lnTo>
                <a:lnTo>
                  <a:pt x="370" y="9"/>
                </a:lnTo>
                <a:lnTo>
                  <a:pt x="414" y="2"/>
                </a:lnTo>
                <a:lnTo>
                  <a:pt x="460" y="0"/>
                </a:lnTo>
                <a:lnTo>
                  <a:pt x="510" y="2"/>
                </a:lnTo>
                <a:lnTo>
                  <a:pt x="557" y="7"/>
                </a:lnTo>
                <a:lnTo>
                  <a:pt x="602" y="16"/>
                </a:lnTo>
                <a:lnTo>
                  <a:pt x="644" y="30"/>
                </a:lnTo>
                <a:lnTo>
                  <a:pt x="685" y="46"/>
                </a:lnTo>
                <a:lnTo>
                  <a:pt x="722" y="64"/>
                </a:lnTo>
                <a:lnTo>
                  <a:pt x="757" y="85"/>
                </a:lnTo>
                <a:lnTo>
                  <a:pt x="787" y="110"/>
                </a:lnTo>
                <a:lnTo>
                  <a:pt x="816" y="138"/>
                </a:lnTo>
                <a:lnTo>
                  <a:pt x="841" y="166"/>
                </a:lnTo>
                <a:lnTo>
                  <a:pt x="862" y="198"/>
                </a:lnTo>
                <a:lnTo>
                  <a:pt x="881" y="233"/>
                </a:lnTo>
                <a:lnTo>
                  <a:pt x="888" y="251"/>
                </a:lnTo>
                <a:lnTo>
                  <a:pt x="895" y="271"/>
                </a:lnTo>
                <a:lnTo>
                  <a:pt x="901" y="288"/>
                </a:lnTo>
                <a:lnTo>
                  <a:pt x="906" y="308"/>
                </a:lnTo>
                <a:lnTo>
                  <a:pt x="910" y="327"/>
                </a:lnTo>
                <a:lnTo>
                  <a:pt x="911" y="348"/>
                </a:lnTo>
                <a:lnTo>
                  <a:pt x="913" y="389"/>
                </a:lnTo>
                <a:lnTo>
                  <a:pt x="913" y="414"/>
                </a:lnTo>
                <a:lnTo>
                  <a:pt x="911" y="437"/>
                </a:lnTo>
                <a:lnTo>
                  <a:pt x="908" y="460"/>
                </a:lnTo>
                <a:lnTo>
                  <a:pt x="902" y="481"/>
                </a:lnTo>
                <a:lnTo>
                  <a:pt x="897" y="504"/>
                </a:lnTo>
                <a:lnTo>
                  <a:pt x="888" y="525"/>
                </a:lnTo>
                <a:lnTo>
                  <a:pt x="879" y="547"/>
                </a:lnTo>
                <a:lnTo>
                  <a:pt x="869" y="566"/>
                </a:lnTo>
                <a:lnTo>
                  <a:pt x="858" y="586"/>
                </a:lnTo>
                <a:lnTo>
                  <a:pt x="844" y="607"/>
                </a:lnTo>
                <a:lnTo>
                  <a:pt x="828" y="628"/>
                </a:lnTo>
                <a:lnTo>
                  <a:pt x="810" y="651"/>
                </a:lnTo>
                <a:lnTo>
                  <a:pt x="789" y="672"/>
                </a:lnTo>
                <a:lnTo>
                  <a:pt x="766" y="695"/>
                </a:lnTo>
                <a:lnTo>
                  <a:pt x="741" y="718"/>
                </a:lnTo>
                <a:lnTo>
                  <a:pt x="713" y="741"/>
                </a:lnTo>
                <a:lnTo>
                  <a:pt x="669" y="780"/>
                </a:lnTo>
                <a:lnTo>
                  <a:pt x="634" y="814"/>
                </a:lnTo>
                <a:lnTo>
                  <a:pt x="619" y="830"/>
                </a:lnTo>
                <a:lnTo>
                  <a:pt x="609" y="844"/>
                </a:lnTo>
                <a:lnTo>
                  <a:pt x="600" y="856"/>
                </a:lnTo>
                <a:lnTo>
                  <a:pt x="593" y="869"/>
                </a:lnTo>
                <a:lnTo>
                  <a:pt x="589" y="881"/>
                </a:lnTo>
                <a:lnTo>
                  <a:pt x="584" y="899"/>
                </a:lnTo>
                <a:lnTo>
                  <a:pt x="580" y="918"/>
                </a:lnTo>
                <a:lnTo>
                  <a:pt x="579" y="941"/>
                </a:lnTo>
                <a:lnTo>
                  <a:pt x="573" y="998"/>
                </a:lnTo>
                <a:lnTo>
                  <a:pt x="573" y="1067"/>
                </a:lnTo>
                <a:lnTo>
                  <a:pt x="334" y="1067"/>
                </a:lnTo>
                <a:lnTo>
                  <a:pt x="336" y="1017"/>
                </a:lnTo>
                <a:lnTo>
                  <a:pt x="338" y="970"/>
                </a:lnTo>
                <a:lnTo>
                  <a:pt x="342" y="927"/>
                </a:lnTo>
                <a:lnTo>
                  <a:pt x="345" y="888"/>
                </a:lnTo>
                <a:lnTo>
                  <a:pt x="350" y="855"/>
                </a:lnTo>
                <a:lnTo>
                  <a:pt x="357" y="823"/>
                </a:lnTo>
                <a:lnTo>
                  <a:pt x="366" y="796"/>
                </a:lnTo>
                <a:lnTo>
                  <a:pt x="377" y="773"/>
                </a:lnTo>
                <a:lnTo>
                  <a:pt x="388" y="752"/>
                </a:lnTo>
                <a:lnTo>
                  <a:pt x="402" y="731"/>
                </a:lnTo>
                <a:lnTo>
                  <a:pt x="416" y="708"/>
                </a:lnTo>
                <a:lnTo>
                  <a:pt x="434" y="686"/>
                </a:lnTo>
                <a:lnTo>
                  <a:pt x="455" y="665"/>
                </a:lnTo>
                <a:lnTo>
                  <a:pt x="476" y="642"/>
                </a:lnTo>
                <a:lnTo>
                  <a:pt x="499" y="621"/>
                </a:lnTo>
                <a:lnTo>
                  <a:pt x="526" y="598"/>
                </a:lnTo>
                <a:lnTo>
                  <a:pt x="568" y="561"/>
                </a:lnTo>
                <a:lnTo>
                  <a:pt x="600" y="531"/>
                </a:lnTo>
                <a:lnTo>
                  <a:pt x="623" y="504"/>
                </a:lnTo>
                <a:lnTo>
                  <a:pt x="641" y="481"/>
                </a:lnTo>
                <a:lnTo>
                  <a:pt x="651" y="460"/>
                </a:lnTo>
                <a:lnTo>
                  <a:pt x="655" y="451"/>
                </a:lnTo>
                <a:lnTo>
                  <a:pt x="657" y="441"/>
                </a:lnTo>
                <a:lnTo>
                  <a:pt x="660" y="421"/>
                </a:lnTo>
                <a:lnTo>
                  <a:pt x="660" y="400"/>
                </a:lnTo>
                <a:lnTo>
                  <a:pt x="660" y="380"/>
                </a:lnTo>
                <a:lnTo>
                  <a:pt x="657" y="361"/>
                </a:lnTo>
                <a:lnTo>
                  <a:pt x="653" y="341"/>
                </a:lnTo>
                <a:lnTo>
                  <a:pt x="646" y="324"/>
                </a:lnTo>
                <a:lnTo>
                  <a:pt x="637" y="308"/>
                </a:lnTo>
                <a:lnTo>
                  <a:pt x="628" y="292"/>
                </a:lnTo>
                <a:lnTo>
                  <a:pt x="618" y="278"/>
                </a:lnTo>
                <a:lnTo>
                  <a:pt x="605" y="264"/>
                </a:lnTo>
                <a:lnTo>
                  <a:pt x="591" y="253"/>
                </a:lnTo>
                <a:lnTo>
                  <a:pt x="577" y="242"/>
                </a:lnTo>
                <a:lnTo>
                  <a:pt x="561" y="232"/>
                </a:lnTo>
                <a:lnTo>
                  <a:pt x="543" y="225"/>
                </a:lnTo>
                <a:lnTo>
                  <a:pt x="524" y="218"/>
                </a:lnTo>
                <a:lnTo>
                  <a:pt x="504" y="214"/>
                </a:lnTo>
                <a:lnTo>
                  <a:pt x="485" y="210"/>
                </a:lnTo>
                <a:lnTo>
                  <a:pt x="462" y="210"/>
                </a:lnTo>
                <a:lnTo>
                  <a:pt x="441" y="210"/>
                </a:lnTo>
                <a:lnTo>
                  <a:pt x="421" y="214"/>
                </a:lnTo>
                <a:lnTo>
                  <a:pt x="402" y="219"/>
                </a:lnTo>
                <a:lnTo>
                  <a:pt x="384" y="225"/>
                </a:lnTo>
                <a:lnTo>
                  <a:pt x="368" y="233"/>
                </a:lnTo>
                <a:lnTo>
                  <a:pt x="352" y="244"/>
                </a:lnTo>
                <a:lnTo>
                  <a:pt x="336" y="256"/>
                </a:lnTo>
                <a:lnTo>
                  <a:pt x="324" y="271"/>
                </a:lnTo>
                <a:lnTo>
                  <a:pt x="311" y="287"/>
                </a:lnTo>
                <a:lnTo>
                  <a:pt x="299" y="304"/>
                </a:lnTo>
                <a:lnTo>
                  <a:pt x="288" y="324"/>
                </a:lnTo>
                <a:lnTo>
                  <a:pt x="280" y="347"/>
                </a:lnTo>
                <a:lnTo>
                  <a:pt x="271" y="370"/>
                </a:lnTo>
                <a:lnTo>
                  <a:pt x="264" y="394"/>
                </a:lnTo>
                <a:lnTo>
                  <a:pt x="258" y="423"/>
                </a:lnTo>
                <a:lnTo>
                  <a:pt x="253" y="451"/>
                </a:lnTo>
                <a:lnTo>
                  <a:pt x="0" y="451"/>
                </a:lnTo>
                <a:close/>
                <a:moveTo>
                  <a:pt x="591" y="1382"/>
                </a:moveTo>
                <a:lnTo>
                  <a:pt x="327" y="1382"/>
                </a:lnTo>
                <a:lnTo>
                  <a:pt x="327" y="1122"/>
                </a:lnTo>
                <a:lnTo>
                  <a:pt x="591" y="1122"/>
                </a:lnTo>
                <a:lnTo>
                  <a:pt x="591" y="1382"/>
                </a:lnTo>
                <a:close/>
              </a:path>
            </a:pathLst>
          </a:custGeom>
          <a:gradFill rotWithShape="1">
            <a:gsLst>
              <a:gs pos="0">
                <a:srgbClr val="00386A"/>
              </a:gs>
              <a:gs pos="5000">
                <a:srgbClr val="00386A"/>
              </a:gs>
              <a:gs pos="100000">
                <a:srgbClr val="0D65AC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51435" tIns="25718" rIns="51435" bIns="25718"/>
          <a:lstStyle/>
          <a:p>
            <a:endParaRPr lang="uk-UA"/>
          </a:p>
        </p:txBody>
      </p:sp>
      <p:grpSp>
        <p:nvGrpSpPr>
          <p:cNvPr id="29" name="Group 10"/>
          <p:cNvGrpSpPr>
            <a:grpSpLocks/>
          </p:cNvGrpSpPr>
          <p:nvPr/>
        </p:nvGrpSpPr>
        <p:grpSpPr bwMode="auto">
          <a:xfrm>
            <a:off x="2627784" y="536916"/>
            <a:ext cx="4515966" cy="4411097"/>
            <a:chOff x="2531217" y="1465942"/>
            <a:chExt cx="3901708" cy="3877503"/>
          </a:xfrm>
        </p:grpSpPr>
        <p:sp>
          <p:nvSpPr>
            <p:cNvPr id="30" name="Circular Arrow 17"/>
            <p:cNvSpPr/>
            <p:nvPr>
              <p:custDataLst>
                <p:tags r:id="rId3"/>
              </p:custDataLst>
            </p:nvPr>
          </p:nvSpPr>
          <p:spPr>
            <a:xfrm rot="3819789">
              <a:off x="2558396" y="1468915"/>
              <a:ext cx="3874528" cy="3874530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Circular Arrow 19"/>
            <p:cNvSpPr/>
            <p:nvPr>
              <p:custDataLst>
                <p:tags r:id="rId4"/>
              </p:custDataLst>
            </p:nvPr>
          </p:nvSpPr>
          <p:spPr>
            <a:xfrm rot="14076805">
              <a:off x="2538751" y="1466763"/>
              <a:ext cx="3874528" cy="3874530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Circular Arrow 20"/>
            <p:cNvSpPr/>
            <p:nvPr>
              <p:custDataLst>
                <p:tags r:id="rId5"/>
              </p:custDataLst>
            </p:nvPr>
          </p:nvSpPr>
          <p:spPr>
            <a:xfrm rot="19551636">
              <a:off x="2558395" y="1468917"/>
              <a:ext cx="3874530" cy="3874528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3" name="Circular Arrow 18"/>
            <p:cNvSpPr/>
            <p:nvPr>
              <p:custDataLst>
                <p:tags r:id="rId6"/>
              </p:custDataLst>
            </p:nvPr>
          </p:nvSpPr>
          <p:spPr>
            <a:xfrm rot="9139184">
              <a:off x="2531217" y="1465942"/>
              <a:ext cx="3874530" cy="3874528"/>
            </a:xfrm>
            <a:prstGeom prst="circularArrow">
              <a:avLst>
                <a:gd name="adj1" fmla="val 18242"/>
                <a:gd name="adj2" fmla="val 1142319"/>
                <a:gd name="adj3" fmla="val 20457687"/>
                <a:gd name="adj4" fmla="val 14422437"/>
                <a:gd name="adj5" fmla="val 12500"/>
              </a:avLst>
            </a:prstGeom>
            <a:gradFill flip="none" rotWithShape="1">
              <a:gsLst>
                <a:gs pos="0">
                  <a:srgbClr val="C00000"/>
                </a:gs>
                <a:gs pos="83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1400000" scaled="0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9942" name="Slide Number Placeholder 4"/>
          <p:cNvSpPr txBox="1">
            <a:spLocks/>
          </p:cNvSpPr>
          <p:nvPr/>
        </p:nvSpPr>
        <p:spPr bwMode="auto">
          <a:xfrm>
            <a:off x="6629400" y="4286250"/>
            <a:ext cx="514350" cy="205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1435" tIns="25718" rIns="51435" bIns="25718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fld id="{0F9F8F2E-F0BB-4A00-A061-2E225BE43E91}" type="slidenum">
              <a:rPr lang="en-US" altLang="uk-UA" sz="675">
                <a:solidFill>
                  <a:srgbClr val="F2F2F2"/>
                </a:solidFill>
              </a:rPr>
              <a:pPr algn="ctr">
                <a:spcBef>
                  <a:spcPct val="0"/>
                </a:spcBef>
                <a:buFontTx/>
                <a:buNone/>
              </a:pPr>
              <a:t>18</a:t>
            </a:fld>
            <a:endParaRPr lang="en-US" altLang="uk-UA" sz="675">
              <a:solidFill>
                <a:srgbClr val="F2F2F2"/>
              </a:solidFill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2195736" y="0"/>
            <a:ext cx="6948264" cy="536916"/>
          </a:xfrm>
          <a:prstGeom prst="rect">
            <a:avLst/>
          </a:prstGeom>
          <a:solidFill>
            <a:srgbClr val="0070C0"/>
          </a:solidFill>
        </p:spPr>
        <p:txBody>
          <a:bodyPr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ЗАПИТАННЯ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192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20"/>
          <p:cNvSpPr txBox="1">
            <a:spLocks noChangeArrowheads="1"/>
          </p:cNvSpPr>
          <p:nvPr/>
        </p:nvSpPr>
        <p:spPr bwMode="auto">
          <a:xfrm>
            <a:off x="5543550" y="1060450"/>
            <a:ext cx="14033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001" tIns="30000" rIns="60001" bIns="3000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uk-UA" altLang="ru-RU" sz="1200">
              <a:latin typeface="Arial" panose="020B0604020202020204" pitchFamily="34" charset="0"/>
            </a:endParaRPr>
          </a:p>
        </p:txBody>
      </p:sp>
      <p:pic>
        <p:nvPicPr>
          <p:cNvPr id="110595" name="Объект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044575"/>
            <a:ext cx="5076825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259632" y="732564"/>
            <a:ext cx="6344622" cy="900246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altLang="ru-RU" sz="5400" b="1" dirty="0">
                <a:solidFill>
                  <a:srgbClr val="002060"/>
                </a:solidFill>
                <a:latin typeface="+mj-lt"/>
                <a:cs typeface="Times New Roman" panose="02020603050405020304" pitchFamily="18" charset="0"/>
              </a:rPr>
              <a:t>ДЯКУЄМО ЗА УВАГУ!</a:t>
            </a:r>
            <a:endParaRPr lang="uk-UA" altLang="ru-RU" sz="5400" b="1" dirty="0">
              <a:solidFill>
                <a:srgbClr val="002060"/>
              </a:solidFill>
              <a:latin typeface="+mj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pPr algn="ctr" eaLnBrk="1" hangingPunct="1"/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Суть і завдання</a:t>
            </a:r>
            <a:r>
              <a:rPr lang="pl-PL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</a:t>
            </a:r>
            <a:r>
              <a:rPr lang="pl-PL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тратегії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951311"/>
            <a:ext cx="2858655" cy="3960440"/>
          </a:xfrm>
          <a:solidFill>
            <a:srgbClr val="0070C0"/>
          </a:solidFill>
        </p:spPr>
        <p:txBody>
          <a:bodyPr>
            <a:noAutofit/>
          </a:bodyPr>
          <a:lstStyle/>
          <a:p>
            <a:pPr eaLnBrk="1" hangingPunct="1">
              <a:buFont typeface="Wingdings" panose="05000000000000000000" pitchFamily="2" charset="2"/>
              <a:buChar char="§"/>
            </a:pPr>
            <a:r>
              <a:rPr lang="pl-PL" altLang="uk-UA" sz="2400" b="1" dirty="0" smtClean="0">
                <a:solidFill>
                  <a:schemeClr val="bg1"/>
                </a:solidFill>
              </a:rPr>
              <a:t>Довго</a:t>
            </a:r>
            <a:r>
              <a:rPr lang="uk-UA" altLang="uk-UA" sz="2400" b="1" dirty="0" err="1" smtClean="0">
                <a:solidFill>
                  <a:schemeClr val="bg1"/>
                </a:solidFill>
              </a:rPr>
              <a:t>строко</a:t>
            </a:r>
            <a:r>
              <a:rPr lang="pl-PL" altLang="uk-UA" sz="2400" b="1" dirty="0" smtClean="0">
                <a:solidFill>
                  <a:schemeClr val="bg1"/>
                </a:solidFill>
              </a:rPr>
              <a:t>вий план діяльності</a:t>
            </a:r>
            <a:r>
              <a:rPr lang="uk-UA" altLang="uk-UA" sz="2400" b="1" dirty="0" smtClean="0">
                <a:solidFill>
                  <a:schemeClr val="bg1"/>
                </a:solidFill>
              </a:rPr>
              <a:t> </a:t>
            </a:r>
            <a:r>
              <a:rPr lang="uk-UA" altLang="uk-UA" sz="2400" b="1" dirty="0" smtClean="0">
                <a:solidFill>
                  <a:schemeClr val="bg1"/>
                </a:solidFill>
              </a:rPr>
              <a:t>(7 років</a:t>
            </a:r>
            <a:r>
              <a:rPr lang="uk-UA" altLang="uk-UA" sz="2400" b="1" dirty="0" smtClean="0">
                <a:solidFill>
                  <a:schemeClr val="bg1"/>
                </a:solidFill>
              </a:rPr>
              <a:t>)</a:t>
            </a:r>
            <a:endParaRPr lang="pl-PL" altLang="uk-UA" sz="2400" b="1" dirty="0" smtClean="0">
              <a:solidFill>
                <a:schemeClr val="bg1"/>
              </a:solidFill>
            </a:endParaRP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pl-PL" altLang="uk-UA" sz="2400" b="1" dirty="0" smtClean="0">
                <a:solidFill>
                  <a:schemeClr val="bg1"/>
                </a:solidFill>
              </a:rPr>
              <a:t>План</a:t>
            </a:r>
            <a:r>
              <a:rPr lang="uk-UA" altLang="uk-UA" sz="2400" b="1" dirty="0" smtClean="0">
                <a:solidFill>
                  <a:schemeClr val="bg1"/>
                </a:solidFill>
              </a:rPr>
              <a:t>,</a:t>
            </a:r>
            <a:r>
              <a:rPr lang="pl-PL" altLang="uk-UA" sz="2400" b="1" dirty="0" smtClean="0">
                <a:solidFill>
                  <a:schemeClr val="bg1"/>
                </a:solidFill>
              </a:rPr>
              <a:t> створен</a:t>
            </a:r>
            <a:r>
              <a:rPr lang="uk-UA" altLang="uk-UA" sz="2400" b="1" dirty="0" err="1" smtClean="0">
                <a:solidFill>
                  <a:schemeClr val="bg1"/>
                </a:solidFill>
              </a:rPr>
              <a:t>ий</a:t>
            </a:r>
            <a:r>
              <a:rPr lang="pl-PL" altLang="uk-UA" sz="2400" b="1" dirty="0" smtClean="0">
                <a:solidFill>
                  <a:schemeClr val="bg1"/>
                </a:solidFill>
              </a:rPr>
              <a:t> для впровадження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r>
              <a:rPr lang="uk-UA" altLang="uk-UA" sz="2400" b="1" dirty="0" smtClean="0">
                <a:solidFill>
                  <a:schemeClr val="bg1"/>
                </a:solidFill>
              </a:rPr>
              <a:t>І</a:t>
            </a:r>
            <a:r>
              <a:rPr lang="pl-PL" altLang="uk-UA" sz="2400" b="1" dirty="0" smtClean="0">
                <a:solidFill>
                  <a:schemeClr val="bg1"/>
                </a:solidFill>
              </a:rPr>
              <a:t>нтегру</a:t>
            </a:r>
            <a:r>
              <a:rPr lang="uk-UA" altLang="uk-UA" sz="2400" b="1" dirty="0" smtClean="0">
                <a:solidFill>
                  <a:schemeClr val="bg1"/>
                </a:solidFill>
              </a:rPr>
              <a:t>є</a:t>
            </a:r>
            <a:r>
              <a:rPr lang="pl-PL" altLang="uk-UA" sz="2400" b="1" dirty="0" smtClean="0">
                <a:solidFill>
                  <a:schemeClr val="bg1"/>
                </a:solidFill>
              </a:rPr>
              <a:t> </a:t>
            </a:r>
            <a:r>
              <a:rPr lang="uk-UA" altLang="uk-UA" sz="2400" b="1" dirty="0" smtClean="0">
                <a:solidFill>
                  <a:schemeClr val="bg1"/>
                </a:solidFill>
              </a:rPr>
              <a:t>ресурси</a:t>
            </a:r>
            <a:r>
              <a:rPr lang="pl-PL" altLang="uk-UA" sz="2400" b="1" dirty="0" smtClean="0">
                <a:solidFill>
                  <a:schemeClr val="bg1"/>
                </a:solidFill>
              </a:rPr>
              <a:t> </a:t>
            </a:r>
            <a:r>
              <a:rPr lang="uk-UA" altLang="uk-UA" sz="2400" b="1" dirty="0" smtClean="0">
                <a:solidFill>
                  <a:schemeClr val="bg1"/>
                </a:solidFill>
              </a:rPr>
              <a:t>Не залежить від зміни політичних настроїв</a:t>
            </a:r>
            <a:endParaRPr lang="pl-PL" altLang="uk-UA" sz="2400" b="1" dirty="0">
              <a:solidFill>
                <a:schemeClr val="bg1"/>
              </a:solidFill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3131840" y="1051799"/>
            <a:ext cx="5760640" cy="378565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ru-RU" altLang="uk-UA" sz="2400" b="1" dirty="0" err="1">
                <a:solidFill>
                  <a:srgbClr val="002060"/>
                </a:solidFill>
              </a:rPr>
              <a:t>Визначити</a:t>
            </a:r>
            <a:r>
              <a:rPr lang="ru-RU" altLang="uk-UA" sz="2400" b="1" dirty="0">
                <a:solidFill>
                  <a:srgbClr val="002060"/>
                </a:solidFill>
              </a:rPr>
              <a:t> </a:t>
            </a:r>
            <a:r>
              <a:rPr lang="ru-RU" altLang="uk-UA" sz="2400" b="1" u="sng" dirty="0" err="1">
                <a:solidFill>
                  <a:srgbClr val="002060"/>
                </a:solidFill>
              </a:rPr>
              <a:t>потенціал</a:t>
            </a:r>
            <a:r>
              <a:rPr lang="ru-RU" altLang="uk-UA" sz="2400" b="1" u="sng" dirty="0">
                <a:solidFill>
                  <a:srgbClr val="002060"/>
                </a:solidFill>
              </a:rPr>
              <a:t> </a:t>
            </a:r>
            <a:r>
              <a:rPr lang="ru-RU" altLang="uk-UA" sz="2400" b="1" dirty="0">
                <a:solidFill>
                  <a:srgbClr val="002060"/>
                </a:solidFill>
              </a:rPr>
              <a:t>для </a:t>
            </a:r>
            <a:r>
              <a:rPr lang="ru-RU" altLang="uk-UA" sz="2400" b="1" dirty="0" err="1">
                <a:solidFill>
                  <a:srgbClr val="002060"/>
                </a:solidFill>
              </a:rPr>
              <a:t>розвитку</a:t>
            </a:r>
            <a:r>
              <a:rPr lang="ru-RU" altLang="uk-UA" sz="2400" b="1" dirty="0">
                <a:solidFill>
                  <a:srgbClr val="002060"/>
                </a:solidFill>
              </a:rPr>
              <a:t> </a:t>
            </a:r>
            <a:r>
              <a:rPr lang="uk-UA" altLang="uk-UA" sz="2400" b="1" dirty="0" smtClean="0">
                <a:solidFill>
                  <a:srgbClr val="002060"/>
                </a:solidFill>
              </a:rPr>
              <a:t>області</a:t>
            </a:r>
            <a:endParaRPr lang="uk-UA" altLang="uk-UA" sz="2400" b="1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altLang="uk-UA" sz="2400" b="1" dirty="0">
                <a:solidFill>
                  <a:srgbClr val="002060"/>
                </a:solidFill>
              </a:rPr>
              <a:t>Визначити </a:t>
            </a:r>
            <a:r>
              <a:rPr lang="uk-UA" altLang="uk-UA" sz="2400" b="1" u="sng" dirty="0">
                <a:solidFill>
                  <a:srgbClr val="002060"/>
                </a:solidFill>
              </a:rPr>
              <a:t>пріоритетність проблем </a:t>
            </a:r>
            <a:r>
              <a:rPr lang="uk-UA" altLang="uk-UA" sz="2400" b="1" dirty="0">
                <a:solidFill>
                  <a:srgbClr val="002060"/>
                </a:solidFill>
              </a:rPr>
              <a:t>та потреб населених </a:t>
            </a:r>
            <a:r>
              <a:rPr lang="uk-UA" altLang="uk-UA" sz="2400" b="1" dirty="0" smtClean="0">
                <a:solidFill>
                  <a:srgbClr val="002060"/>
                </a:solidFill>
              </a:rPr>
              <a:t>пунктів області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altLang="uk-UA" sz="2400" b="1" dirty="0" smtClean="0">
                <a:solidFill>
                  <a:srgbClr val="002060"/>
                </a:solidFill>
              </a:rPr>
              <a:t>Визначити </a:t>
            </a:r>
            <a:r>
              <a:rPr lang="uk-UA" altLang="uk-UA" sz="2400" b="1" u="sng" dirty="0">
                <a:solidFill>
                  <a:srgbClr val="002060"/>
                </a:solidFill>
              </a:rPr>
              <a:t>джерела ресурсного забезпечення </a:t>
            </a:r>
            <a:r>
              <a:rPr lang="uk-UA" altLang="uk-UA" sz="2400" b="1" dirty="0">
                <a:solidFill>
                  <a:srgbClr val="002060"/>
                </a:solidFill>
              </a:rPr>
              <a:t>для вирішення пріоритетних проблем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uk-UA" altLang="uk-UA" sz="2400" b="1" dirty="0">
                <a:solidFill>
                  <a:srgbClr val="002060"/>
                </a:solidFill>
              </a:rPr>
              <a:t>Налагодити </a:t>
            </a:r>
            <a:r>
              <a:rPr lang="uk-UA" altLang="uk-UA" sz="2400" b="1" u="sng" dirty="0">
                <a:solidFill>
                  <a:srgbClr val="002060"/>
                </a:solidFill>
              </a:rPr>
              <a:t>комунікацію і довіру </a:t>
            </a:r>
            <a:r>
              <a:rPr lang="uk-UA" altLang="uk-UA" sz="2400" b="1" dirty="0">
                <a:solidFill>
                  <a:srgbClr val="002060"/>
                </a:solidFill>
              </a:rPr>
              <a:t>мешканців </a:t>
            </a:r>
            <a:r>
              <a:rPr lang="uk-UA" altLang="uk-UA" sz="2400" b="1" dirty="0" smtClean="0">
                <a:solidFill>
                  <a:srgbClr val="002060"/>
                </a:solidFill>
              </a:rPr>
              <a:t>та органів виконавчої влади та  </a:t>
            </a:r>
            <a:r>
              <a:rPr lang="uk-UA" altLang="uk-UA" sz="2400" b="1" dirty="0">
                <a:solidFill>
                  <a:srgbClr val="002060"/>
                </a:solidFill>
              </a:rPr>
              <a:t>місцевого самоврядування</a:t>
            </a: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6794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7950" y="101600"/>
            <a:ext cx="514350" cy="5397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3167534" y="0"/>
            <a:ext cx="5976466" cy="511175"/>
          </a:xfrm>
          <a:prstGeom prst="rect">
            <a:avLst/>
          </a:prstGeom>
          <a:solidFill>
            <a:srgbClr val="0070C0"/>
          </a:solidFill>
        </p:spPr>
        <p:txBody>
          <a:bodyPr anchor="ctr">
            <a:normAutofit fontScale="925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uk-UA" sz="2400" b="1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uk-UA" sz="3500" b="1" dirty="0" smtClean="0">
                <a:solidFill>
                  <a:schemeClr val="bg1"/>
                </a:solidFill>
                <a:latin typeface="+mn-lt"/>
                <a:cs typeface="+mn-cs"/>
              </a:rPr>
              <a:t>Основні відмінності</a:t>
            </a:r>
            <a:endParaRPr lang="ru-RU" sz="3500" b="1" dirty="0">
              <a:solidFill>
                <a:srgbClr val="002060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14348" name="TextBox 13"/>
          <p:cNvSpPr txBox="1">
            <a:spLocks noChangeArrowheads="1"/>
          </p:cNvSpPr>
          <p:nvPr/>
        </p:nvSpPr>
        <p:spPr bwMode="auto">
          <a:xfrm>
            <a:off x="2411760" y="821415"/>
            <a:ext cx="641495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ru-RU" altLang="ru-RU" sz="2400" b="1" dirty="0"/>
              <a:t>«</a:t>
            </a:r>
            <a:r>
              <a:rPr lang="ru-RU" altLang="ru-RU" sz="2400" b="1" dirty="0" smtClean="0"/>
              <a:t>СМАРТ-</a:t>
            </a:r>
            <a:r>
              <a:rPr lang="ru-RU" altLang="ru-RU" sz="2400" b="1" dirty="0" err="1" smtClean="0"/>
              <a:t>спеціалізація</a:t>
            </a:r>
            <a:r>
              <a:rPr lang="ru-RU" altLang="ru-RU" sz="2400" b="1" dirty="0" smtClean="0"/>
              <a:t>» </a:t>
            </a:r>
            <a:r>
              <a:rPr lang="ru-RU" altLang="ru-RU" sz="2400" b="1" dirty="0"/>
              <a:t>(зміни до ПКМУ № 931та 932)</a:t>
            </a:r>
          </a:p>
        </p:txBody>
      </p:sp>
      <p:sp>
        <p:nvSpPr>
          <p:cNvPr id="14349" name="TextBox 14"/>
          <p:cNvSpPr txBox="1">
            <a:spLocks noChangeArrowheads="1"/>
          </p:cNvSpPr>
          <p:nvPr/>
        </p:nvSpPr>
        <p:spPr bwMode="auto">
          <a:xfrm>
            <a:off x="2400080" y="3291830"/>
            <a:ext cx="662473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altLang="ru-RU" sz="2400" b="1" dirty="0" smtClean="0"/>
              <a:t> </a:t>
            </a:r>
            <a:r>
              <a:rPr lang="ru-RU" altLang="ru-RU" sz="2400" b="1" dirty="0" err="1"/>
              <a:t>П</a:t>
            </a:r>
            <a:r>
              <a:rPr lang="ru-RU" altLang="ru-RU" sz="2400" b="1" dirty="0" err="1" smtClean="0"/>
              <a:t>ерехід</a:t>
            </a:r>
            <a:r>
              <a:rPr lang="ru-RU" altLang="ru-RU" sz="2400" b="1" dirty="0" smtClean="0"/>
              <a:t> на </a:t>
            </a:r>
            <a:r>
              <a:rPr lang="ru-RU" altLang="ru-RU" sz="2400" b="1" dirty="0" err="1" smtClean="0"/>
              <a:t>подання</a:t>
            </a:r>
            <a:r>
              <a:rPr lang="ru-RU" altLang="ru-RU" sz="2400" b="1" dirty="0" smtClean="0"/>
              <a:t>, </a:t>
            </a:r>
            <a:r>
              <a:rPr lang="ru-RU" altLang="ru-RU" sz="2400" b="1" dirty="0" err="1" smtClean="0"/>
              <a:t>звітування</a:t>
            </a:r>
            <a:r>
              <a:rPr lang="ru-RU" altLang="ru-RU" sz="2400" b="1" dirty="0" smtClean="0"/>
              <a:t>, </a:t>
            </a:r>
            <a:r>
              <a:rPr lang="ru-RU" altLang="ru-RU" sz="2400" b="1" dirty="0" err="1" smtClean="0"/>
              <a:t>оцінку</a:t>
            </a:r>
            <a:r>
              <a:rPr lang="ru-RU" altLang="ru-RU" sz="2400" b="1" dirty="0" smtClean="0"/>
              <a:t> та </a:t>
            </a:r>
            <a:r>
              <a:rPr lang="ru-RU" altLang="ru-RU" sz="2400" b="1" dirty="0" err="1" smtClean="0"/>
              <a:t>моніторинг</a:t>
            </a:r>
            <a:r>
              <a:rPr lang="ru-RU" altLang="ru-RU" sz="2400" b="1" dirty="0" smtClean="0"/>
              <a:t> </a:t>
            </a:r>
            <a:r>
              <a:rPr lang="ru-RU" altLang="ru-RU" sz="2400" b="1" dirty="0" err="1" smtClean="0"/>
              <a:t>проектів</a:t>
            </a:r>
            <a:r>
              <a:rPr lang="ru-RU" altLang="ru-RU" sz="2400" b="1" dirty="0" smtClean="0"/>
              <a:t> ДФРР ВИКЛЮЧНО на онлайн </a:t>
            </a:r>
            <a:r>
              <a:rPr lang="ru-RU" altLang="ru-RU" sz="2400" b="1" dirty="0" err="1" smtClean="0"/>
              <a:t>платформі</a:t>
            </a:r>
            <a:r>
              <a:rPr lang="ru-RU" altLang="ru-RU" sz="2400" b="1" dirty="0" smtClean="0"/>
              <a:t> (зміни до ПКМУ №196 та наказу МРБ №80)</a:t>
            </a:r>
          </a:p>
        </p:txBody>
      </p:sp>
      <p:sp>
        <p:nvSpPr>
          <p:cNvPr id="3" name="Прямокутник 2"/>
          <p:cNvSpPr/>
          <p:nvPr/>
        </p:nvSpPr>
        <p:spPr>
          <a:xfrm>
            <a:off x="79976" y="2815391"/>
            <a:ext cx="2070385" cy="1631216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Стратегія розвитку </a:t>
            </a:r>
            <a:endParaRPr lang="uk-UA" sz="2000" b="1" dirty="0" smtClean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Луганської </a:t>
            </a:r>
            <a:r>
              <a:rPr lang="uk-UA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області </a:t>
            </a:r>
            <a:endParaRPr lang="uk-UA" sz="2000" b="1" dirty="0" smtClean="0">
              <a:solidFill>
                <a:srgbClr val="FFFF00"/>
              </a:solidFill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solidFill>
                  <a:srgbClr val="FFFF00"/>
                </a:solidFill>
                <a:cs typeface="Times New Roman" panose="02020603050405020304" pitchFamily="18" charset="0"/>
              </a:rPr>
              <a:t>до </a:t>
            </a:r>
            <a:r>
              <a:rPr lang="uk-UA" sz="2000" b="1" dirty="0">
                <a:solidFill>
                  <a:srgbClr val="FFFF00"/>
                </a:solidFill>
                <a:cs typeface="Times New Roman" panose="02020603050405020304" pitchFamily="18" charset="0"/>
              </a:rPr>
              <a:t>2027 року </a:t>
            </a:r>
            <a:endParaRPr lang="uk-UA" sz="2000" dirty="0">
              <a:solidFill>
                <a:srgbClr val="FFFF00"/>
              </a:solidFill>
            </a:endParaRPr>
          </a:p>
        </p:txBody>
      </p:sp>
      <p:sp>
        <p:nvSpPr>
          <p:cNvPr id="19" name="Прямокутник 18"/>
          <p:cNvSpPr/>
          <p:nvPr/>
        </p:nvSpPr>
        <p:spPr>
          <a:xfrm>
            <a:off x="107950" y="1143595"/>
            <a:ext cx="2070385" cy="1631216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uk-UA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Стратегія розвитку </a:t>
            </a:r>
            <a:endParaRPr lang="uk-UA" sz="2000" b="1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Луганської </a:t>
            </a:r>
            <a:r>
              <a:rPr lang="uk-UA" sz="2000" b="1" dirty="0">
                <a:solidFill>
                  <a:srgbClr val="002060"/>
                </a:solidFill>
                <a:cs typeface="Times New Roman" panose="02020603050405020304" pitchFamily="18" charset="0"/>
              </a:rPr>
              <a:t>області </a:t>
            </a:r>
            <a:endParaRPr lang="uk-UA" sz="2000" b="1" dirty="0" smtClean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r>
              <a:rPr lang="uk-UA" sz="2000" b="1" dirty="0" smtClean="0">
                <a:solidFill>
                  <a:srgbClr val="002060"/>
                </a:solidFill>
                <a:cs typeface="Times New Roman" panose="02020603050405020304" pitchFamily="18" charset="0"/>
              </a:rPr>
              <a:t>до 2020 року </a:t>
            </a:r>
            <a:endParaRPr lang="uk-UA" sz="2000" dirty="0"/>
          </a:p>
        </p:txBody>
      </p:sp>
      <p:sp>
        <p:nvSpPr>
          <p:cNvPr id="21" name="TextBox 14"/>
          <p:cNvSpPr txBox="1">
            <a:spLocks noChangeArrowheads="1"/>
          </p:cNvSpPr>
          <p:nvPr/>
        </p:nvSpPr>
        <p:spPr bwMode="auto">
          <a:xfrm>
            <a:off x="2400080" y="1652412"/>
            <a:ext cx="6646061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Wingdings" panose="05000000000000000000" pitchFamily="2" charset="2"/>
              <a:buChar char="v"/>
            </a:pPr>
            <a:r>
              <a:rPr lang="uk-UA" altLang="ru-RU" sz="2400" b="1" dirty="0"/>
              <a:t> </a:t>
            </a:r>
            <a:r>
              <a:rPr lang="ru-RU" altLang="ru-RU" sz="2400" b="1" dirty="0" err="1" smtClean="0"/>
              <a:t>Стратегічна</a:t>
            </a:r>
            <a:r>
              <a:rPr lang="ru-RU" altLang="ru-RU" sz="2400" b="1" dirty="0" smtClean="0"/>
              <a:t> </a:t>
            </a:r>
            <a:r>
              <a:rPr lang="ru-RU" altLang="ru-RU" sz="2400" b="1" dirty="0" err="1" smtClean="0"/>
              <a:t>екологічна</a:t>
            </a:r>
            <a:r>
              <a:rPr lang="ru-RU" altLang="ru-RU" sz="2400" b="1" dirty="0" smtClean="0"/>
              <a:t> </a:t>
            </a:r>
            <a:r>
              <a:rPr lang="ru-RU" altLang="ru-RU" sz="2400" b="1" dirty="0" err="1" smtClean="0"/>
              <a:t>оцінка</a:t>
            </a:r>
            <a:r>
              <a:rPr lang="ru-RU" altLang="ru-RU" sz="2400" b="1" dirty="0"/>
              <a:t> </a:t>
            </a:r>
            <a:r>
              <a:rPr lang="ru-RU" altLang="ru-RU" sz="2400" b="1" dirty="0" smtClean="0"/>
              <a:t>(Закон </a:t>
            </a:r>
            <a:r>
              <a:rPr lang="ru-RU" altLang="ru-RU" sz="2400" b="1" dirty="0" err="1"/>
              <a:t>України</a:t>
            </a:r>
            <a:r>
              <a:rPr lang="ru-RU" altLang="ru-RU" sz="2400" b="1" dirty="0"/>
              <a:t> «Про </a:t>
            </a:r>
            <a:r>
              <a:rPr lang="ru-RU" altLang="ru-RU" sz="2400" b="1" dirty="0" err="1"/>
              <a:t>стратегічну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екологічну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оцінку</a:t>
            </a:r>
            <a:r>
              <a:rPr lang="ru-RU" altLang="ru-RU" sz="2400" b="1" dirty="0"/>
              <a:t>» 20 </a:t>
            </a:r>
            <a:r>
              <a:rPr lang="ru-RU" altLang="ru-RU" sz="2400" b="1" dirty="0" err="1"/>
              <a:t>березня</a:t>
            </a:r>
            <a:r>
              <a:rPr lang="ru-RU" altLang="ru-RU" sz="2400" b="1" dirty="0"/>
              <a:t> 2018, </a:t>
            </a:r>
            <a:r>
              <a:rPr lang="ru-RU" altLang="ru-RU" sz="2400" b="1" dirty="0" smtClean="0"/>
              <a:t>ПКМУ № </a:t>
            </a:r>
            <a:r>
              <a:rPr lang="ru-RU" altLang="ru-RU" sz="2400" b="1" dirty="0"/>
              <a:t>45 «Про </a:t>
            </a:r>
            <a:r>
              <a:rPr lang="ru-RU" altLang="ru-RU" sz="2400" b="1" dirty="0" err="1"/>
              <a:t>внесення</a:t>
            </a:r>
            <a:r>
              <a:rPr lang="ru-RU" altLang="ru-RU" sz="2400" b="1" dirty="0"/>
              <a:t> </a:t>
            </a:r>
            <a:r>
              <a:rPr lang="ru-RU" altLang="ru-RU" sz="2400" b="1" dirty="0" err="1"/>
              <a:t>змін</a:t>
            </a:r>
            <a:r>
              <a:rPr lang="ru-RU" altLang="ru-RU" sz="2400" b="1" dirty="0"/>
              <a:t> до </a:t>
            </a:r>
            <a:r>
              <a:rPr lang="ru-RU" altLang="ru-RU" sz="2400" b="1" dirty="0" err="1"/>
              <a:t>деяких</a:t>
            </a:r>
            <a:r>
              <a:rPr lang="ru-RU" altLang="ru-RU" sz="2400" b="1" dirty="0"/>
              <a:t> постанов </a:t>
            </a:r>
            <a:r>
              <a:rPr lang="ru-RU" altLang="ru-RU" sz="2400" b="1" dirty="0" err="1"/>
              <a:t>Кабінету</a:t>
            </a:r>
            <a:r>
              <a:rPr lang="ru-RU" altLang="ru-RU" sz="2400" b="1" dirty="0"/>
              <a:t> </a:t>
            </a:r>
            <a:r>
              <a:rPr lang="ru-RU" altLang="ru-RU" sz="2400" b="1" dirty="0" err="1" smtClean="0"/>
              <a:t>Міністрів</a:t>
            </a:r>
            <a:r>
              <a:rPr lang="ru-RU" altLang="ru-RU" sz="2400" b="1" dirty="0"/>
              <a:t>» 23 </a:t>
            </a:r>
            <a:r>
              <a:rPr lang="ru-RU" altLang="ru-RU" sz="2400" b="1" dirty="0" err="1"/>
              <a:t>січня</a:t>
            </a:r>
            <a:r>
              <a:rPr lang="ru-RU" altLang="ru-RU" sz="2400" b="1" dirty="0"/>
              <a:t> </a:t>
            </a:r>
            <a:r>
              <a:rPr lang="ru-RU" altLang="ru-RU" sz="2400" b="1" dirty="0" smtClean="0"/>
              <a:t>2019)</a:t>
            </a:r>
            <a:endParaRPr lang="ru-RU" altLang="ru-RU" sz="2400" b="1" dirty="0"/>
          </a:p>
          <a:p>
            <a:pPr algn="ctr">
              <a:buFont typeface="Wingdings" panose="05000000000000000000" pitchFamily="2" charset="2"/>
              <a:buChar char="v"/>
            </a:pPr>
            <a:endParaRPr lang="ru-RU" altLang="ru-RU" sz="1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-14621"/>
            <a:ext cx="7236296" cy="563328"/>
          </a:xfrm>
          <a:solidFill>
            <a:srgbClr val="0070C0"/>
          </a:solidFill>
          <a:extLst/>
        </p:spPr>
        <p:txBody>
          <a:bodyPr vert="horz" wrap="square" lIns="67500" tIns="35100" rIns="67500" bIns="35100" numCol="1" rtlCol="0" anchor="ctr" anchorCtr="0" compatLnSpc="1">
            <a:prstTxWarp prst="textNoShape">
              <a:avLst/>
            </a:prstTxWarp>
            <a:spAutoFit/>
          </a:bodyPr>
          <a:lstStyle/>
          <a:p>
            <a:pPr defTabSz="336947">
              <a:buClr>
                <a:srgbClr val="010101"/>
              </a:buClr>
              <a:tabLst>
                <a:tab pos="0" algn="l"/>
                <a:tab pos="685800" algn="l"/>
                <a:tab pos="1371600" algn="l"/>
                <a:tab pos="2057400" algn="l"/>
                <a:tab pos="2743200" algn="l"/>
                <a:tab pos="3429000" algn="l"/>
                <a:tab pos="4114800" algn="l"/>
                <a:tab pos="4800600" algn="l"/>
                <a:tab pos="5486400" algn="l"/>
                <a:tab pos="6172200" algn="l"/>
                <a:tab pos="6858000" algn="l"/>
                <a:tab pos="7543800" algn="l"/>
              </a:tabLst>
            </a:pPr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ЕТАПИ ПРОЦЕСУ ПЛАНУВАННЯ</a:t>
            </a:r>
            <a:endParaRPr lang="en-GB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64100" y="1521931"/>
            <a:ext cx="7886700" cy="3263504"/>
          </a:xfrm>
        </p:spPr>
        <p:txBody>
          <a:bodyPr/>
          <a:lstStyle/>
          <a:p>
            <a:endParaRPr lang="uk-UA" dirty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235425" y="915565"/>
            <a:ext cx="8729063" cy="1239217"/>
            <a:chOff x="204" y="572"/>
            <a:chExt cx="5556" cy="1088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204" y="572"/>
              <a:ext cx="2091" cy="1088"/>
            </a:xfrm>
            <a:prstGeom prst="homePlate">
              <a:avLst>
                <a:gd name="adj" fmla="val 17850"/>
              </a:avLst>
            </a:prstGeom>
            <a:solidFill>
              <a:srgbClr val="FFFF00"/>
            </a:solidFill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49263">
                <a:spcBef>
                  <a:spcPct val="200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>
                  <a:srgbClr val="003399"/>
                </a:buClr>
                <a:buFontTx/>
                <a:buNone/>
              </a:pPr>
              <a:r>
                <a:rPr lang="en-GB" altLang="uk-UA" sz="2400" b="1" dirty="0">
                  <a:solidFill>
                    <a:srgbClr val="003399"/>
                  </a:solidFill>
                </a:rPr>
                <a:t>АНАЛІЗ</a:t>
              </a: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2106" y="572"/>
              <a:ext cx="1795" cy="1088"/>
            </a:xfrm>
            <a:prstGeom prst="chevron">
              <a:avLst>
                <a:gd name="adj" fmla="val 20959"/>
              </a:avLst>
            </a:prstGeom>
            <a:solidFill>
              <a:srgbClr val="0070C0"/>
            </a:solidFill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49263">
                <a:spcBef>
                  <a:spcPct val="200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>
                  <a:srgbClr val="FFFF00"/>
                </a:buClr>
                <a:buFontTx/>
                <a:buNone/>
              </a:pPr>
              <a:r>
                <a:rPr lang="en-GB" altLang="uk-UA" sz="2400" b="1" dirty="0">
                  <a:solidFill>
                    <a:srgbClr val="FFFF00"/>
                  </a:solidFill>
                </a:rPr>
                <a:t>СТРАТЕГІЯ</a:t>
              </a:r>
            </a:p>
          </p:txBody>
        </p:sp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3714" y="572"/>
              <a:ext cx="2046" cy="1088"/>
            </a:xfrm>
            <a:prstGeom prst="chevron">
              <a:avLst>
                <a:gd name="adj" fmla="val 18422"/>
              </a:avLst>
            </a:prstGeom>
            <a:solidFill>
              <a:srgbClr val="00B050"/>
            </a:solidFill>
            <a:ln w="2844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67500" tIns="35100" rIns="67500" bIns="35100" anchor="ctr"/>
            <a:lstStyle>
              <a:lvl1pPr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defTabSz="449263">
                <a:spcBef>
                  <a:spcPct val="200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>
                  <a:srgbClr val="FFFFFF"/>
                </a:buClr>
                <a:buFontTx/>
                <a:buNone/>
              </a:pPr>
              <a:r>
                <a:rPr lang="en-GB" altLang="uk-UA" sz="2400" b="1" dirty="0">
                  <a:solidFill>
                    <a:srgbClr val="FFFFFF"/>
                  </a:solidFill>
                </a:rPr>
                <a:t>ВПРОВАДЖЕННЯ</a:t>
              </a:r>
            </a:p>
          </p:txBody>
        </p:sp>
      </p:grp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339623" y="2246725"/>
            <a:ext cx="2410384" cy="2009878"/>
          </a:xfrm>
          <a:prstGeom prst="rect">
            <a:avLst/>
          </a:prstGeom>
          <a:solidFill>
            <a:srgbClr val="0070C0"/>
          </a:solidFill>
          <a:ln>
            <a:noFill/>
          </a:ln>
          <a:effectLst/>
          <a:extLst/>
        </p:spPr>
        <p:txBody>
          <a:bodyPr wrap="square" lIns="67500" tIns="35100" rIns="67500" bIns="35100">
            <a:spAutoFit/>
          </a:bodyPr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rgbClr val="FFFF00"/>
                </a:solidFill>
              </a:rPr>
              <a:t>Місія</a:t>
            </a: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en-GB" altLang="uk-UA" sz="1800" b="1" dirty="0" err="1">
                <a:solidFill>
                  <a:srgbClr val="FFFF00"/>
                </a:solidFill>
              </a:rPr>
              <a:t>Бачення</a:t>
            </a:r>
            <a:r>
              <a:rPr lang="en-GB" altLang="uk-UA" sz="1800" b="1" dirty="0">
                <a:solidFill>
                  <a:srgbClr val="FFFF00"/>
                </a:solidFill>
              </a:rPr>
              <a:t> </a:t>
            </a:r>
            <a:endParaRPr lang="uk-UA" altLang="uk-UA" sz="18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en-GB" altLang="uk-UA" sz="1800" b="1" dirty="0">
                <a:solidFill>
                  <a:srgbClr val="FFFF00"/>
                </a:solidFill>
              </a:rPr>
              <a:t>SWOT</a:t>
            </a:r>
            <a:r>
              <a:rPr lang="uk-UA" altLang="uk-UA" sz="1800" b="1" dirty="0">
                <a:solidFill>
                  <a:srgbClr val="FFFF00"/>
                </a:solidFill>
              </a:rPr>
              <a:t>-аналіз</a:t>
            </a:r>
            <a:endParaRPr lang="en-GB" altLang="uk-UA" sz="18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 err="1">
                <a:solidFill>
                  <a:srgbClr val="FFFF00"/>
                </a:solidFill>
              </a:rPr>
              <a:t>С</a:t>
            </a:r>
            <a:r>
              <a:rPr lang="en-GB" altLang="uk-UA" sz="1800" b="1" dirty="0" err="1">
                <a:solidFill>
                  <a:srgbClr val="FFFF00"/>
                </a:solidFill>
              </a:rPr>
              <a:t>тратегічні</a:t>
            </a:r>
            <a:r>
              <a:rPr lang="en-GB" altLang="uk-UA" sz="1800" b="1" dirty="0">
                <a:solidFill>
                  <a:srgbClr val="FFFF00"/>
                </a:solidFill>
              </a:rPr>
              <a:t> </a:t>
            </a:r>
            <a:r>
              <a:rPr lang="uk-UA" altLang="uk-UA" sz="1800" b="1" dirty="0">
                <a:solidFill>
                  <a:srgbClr val="FFFF00"/>
                </a:solidFill>
              </a:rPr>
              <a:t>цілі</a:t>
            </a:r>
            <a:endParaRPr lang="en-GB" altLang="uk-UA" sz="18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rgbClr val="FFFF00"/>
                </a:solidFill>
              </a:rPr>
              <a:t>Операційні </a:t>
            </a:r>
            <a:r>
              <a:rPr lang="en-GB" altLang="uk-UA" sz="1800" b="1" dirty="0" err="1">
                <a:solidFill>
                  <a:srgbClr val="FFFF00"/>
                </a:solidFill>
              </a:rPr>
              <a:t>цілі</a:t>
            </a:r>
            <a:endParaRPr lang="en-GB" altLang="uk-UA" sz="18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rgbClr val="FFFF00"/>
                </a:solidFill>
              </a:rPr>
              <a:t>З</a:t>
            </a:r>
            <a:r>
              <a:rPr lang="en-GB" altLang="uk-UA" sz="1800" b="1" dirty="0" err="1">
                <a:solidFill>
                  <a:srgbClr val="FFFF00"/>
                </a:solidFill>
              </a:rPr>
              <a:t>авдання</a:t>
            </a:r>
            <a:endParaRPr lang="uk-UA" altLang="uk-UA" sz="1800" b="1" dirty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rgbClr val="FFFF00"/>
                </a:solidFill>
              </a:rPr>
              <a:t>Проекти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68090" y="2246725"/>
            <a:ext cx="2890243" cy="1732879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square" lIns="67500" tIns="35100" rIns="67500" bIns="35100">
            <a:spAutoFit/>
          </a:bodyPr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 smtClean="0">
                <a:solidFill>
                  <a:srgbClr val="002060"/>
                </a:solidFill>
              </a:rPr>
              <a:t>Соціально-економічний аналіз - СЕА</a:t>
            </a:r>
            <a:endParaRPr lang="en-GB" altLang="uk-UA" sz="1800" b="1" dirty="0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  <a:buClr>
                <a:srgbClr val="010101"/>
              </a:buClr>
              <a:buNone/>
            </a:pPr>
            <a:r>
              <a:rPr lang="uk-UA" altLang="uk-UA" sz="1800" b="1" dirty="0">
                <a:solidFill>
                  <a:srgbClr val="002060"/>
                </a:solidFill>
              </a:rPr>
              <a:t>(збір </a:t>
            </a:r>
            <a:r>
              <a:rPr lang="uk-UA" altLang="uk-UA" sz="1800" b="1" dirty="0" smtClean="0">
                <a:solidFill>
                  <a:srgbClr val="002060"/>
                </a:solidFill>
              </a:rPr>
              <a:t>та систематизація інформації</a:t>
            </a:r>
            <a:r>
              <a:rPr lang="uk-UA" altLang="uk-UA" sz="1800" b="1" dirty="0">
                <a:solidFill>
                  <a:srgbClr val="002060"/>
                </a:solidFill>
              </a:rPr>
              <a:t>, </a:t>
            </a:r>
            <a:endParaRPr lang="uk-UA" altLang="uk-UA" sz="1800" b="1" dirty="0" smtClean="0">
              <a:solidFill>
                <a:srgbClr val="002060"/>
              </a:solidFill>
            </a:endParaRPr>
          </a:p>
          <a:p>
            <a:pPr>
              <a:spcBef>
                <a:spcPct val="0"/>
              </a:spcBef>
              <a:buClr>
                <a:srgbClr val="010101"/>
              </a:buClr>
              <a:buNone/>
            </a:pPr>
            <a:r>
              <a:rPr lang="uk-UA" altLang="uk-UA" sz="1800" b="1" dirty="0" smtClean="0">
                <a:solidFill>
                  <a:srgbClr val="FF0000"/>
                </a:solidFill>
              </a:rPr>
              <a:t>опитування </a:t>
            </a:r>
            <a:r>
              <a:rPr lang="uk-UA" altLang="uk-UA" sz="1800" b="1" dirty="0">
                <a:solidFill>
                  <a:srgbClr val="FF0000"/>
                </a:solidFill>
              </a:rPr>
              <a:t>бізнесу, </a:t>
            </a:r>
            <a:r>
              <a:rPr lang="uk-UA" altLang="uk-UA" sz="1800" b="1" dirty="0" smtClean="0">
                <a:solidFill>
                  <a:srgbClr val="FF0000"/>
                </a:solidFill>
              </a:rPr>
              <a:t>мешканців</a:t>
            </a:r>
            <a:r>
              <a:rPr lang="uk-UA" altLang="uk-UA" sz="1800" b="1" dirty="0" smtClean="0">
                <a:solidFill>
                  <a:srgbClr val="002060"/>
                </a:solidFill>
              </a:rPr>
              <a:t>)</a:t>
            </a:r>
            <a:r>
              <a:rPr lang="en-GB" altLang="uk-UA" sz="1800" b="1" dirty="0" smtClean="0">
                <a:solidFill>
                  <a:srgbClr val="002060"/>
                </a:solidFill>
              </a:rPr>
              <a:t> </a:t>
            </a:r>
            <a:endParaRPr lang="en-GB" altLang="uk-UA" sz="1800" b="1" dirty="0">
              <a:solidFill>
                <a:srgbClr val="002060"/>
              </a:solidFill>
            </a:endParaRP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5931297" y="2246725"/>
            <a:ext cx="2819503" cy="2009878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extLst/>
        </p:spPr>
        <p:txBody>
          <a:bodyPr wrap="square" lIns="67500" tIns="35100" rIns="67500" bIns="35100">
            <a:spAutoFit/>
          </a:bodyPr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en-GB" altLang="uk-UA" sz="1800" b="1" dirty="0" err="1">
                <a:solidFill>
                  <a:schemeClr val="bg1"/>
                </a:solidFill>
              </a:rPr>
              <a:t>Пріоритети</a:t>
            </a:r>
            <a:endParaRPr lang="en-GB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 err="1">
                <a:solidFill>
                  <a:schemeClr val="bg1"/>
                </a:solidFill>
              </a:rPr>
              <a:t>В</a:t>
            </a:r>
            <a:r>
              <a:rPr lang="en-GB" altLang="uk-UA" sz="1800" b="1" dirty="0" err="1">
                <a:solidFill>
                  <a:schemeClr val="bg1"/>
                </a:solidFill>
              </a:rPr>
              <a:t>ідповідальність</a:t>
            </a:r>
            <a:endParaRPr lang="en-GB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 err="1">
                <a:solidFill>
                  <a:schemeClr val="bg1"/>
                </a:solidFill>
              </a:rPr>
              <a:t>Т</a:t>
            </a:r>
            <a:r>
              <a:rPr lang="en-GB" altLang="uk-UA" sz="1800" b="1" dirty="0" err="1">
                <a:solidFill>
                  <a:schemeClr val="bg1"/>
                </a:solidFill>
              </a:rPr>
              <a:t>ерміни</a:t>
            </a:r>
            <a:r>
              <a:rPr lang="en-GB" altLang="uk-UA" sz="1800" b="1" dirty="0">
                <a:solidFill>
                  <a:schemeClr val="bg1"/>
                </a:solidFill>
              </a:rPr>
              <a:t> </a:t>
            </a:r>
            <a:r>
              <a:rPr lang="uk-UA" altLang="uk-UA" sz="1800" b="1" dirty="0">
                <a:solidFill>
                  <a:schemeClr val="bg1"/>
                </a:solidFill>
              </a:rPr>
              <a:t>виконання</a:t>
            </a:r>
            <a:endParaRPr lang="en-GB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 err="1">
                <a:solidFill>
                  <a:schemeClr val="bg1"/>
                </a:solidFill>
              </a:rPr>
              <a:t>М</a:t>
            </a:r>
            <a:r>
              <a:rPr lang="en-GB" altLang="uk-UA" sz="1800" b="1" dirty="0" err="1">
                <a:solidFill>
                  <a:schemeClr val="bg1"/>
                </a:solidFill>
              </a:rPr>
              <a:t>енеджмент</a:t>
            </a:r>
            <a:endParaRPr lang="en-GB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chemeClr val="bg1"/>
                </a:solidFill>
              </a:rPr>
              <a:t>М</a:t>
            </a:r>
            <a:r>
              <a:rPr lang="en-GB" altLang="uk-UA" sz="1800" b="1" dirty="0" err="1">
                <a:solidFill>
                  <a:schemeClr val="bg1"/>
                </a:solidFill>
              </a:rPr>
              <a:t>оніторинг</a:t>
            </a:r>
            <a:endParaRPr lang="en-GB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r>
              <a:rPr lang="uk-UA" altLang="uk-UA" sz="1800" b="1" dirty="0">
                <a:solidFill>
                  <a:schemeClr val="bg1"/>
                </a:solidFill>
              </a:rPr>
              <a:t>А</a:t>
            </a:r>
            <a:r>
              <a:rPr lang="en-GB" altLang="uk-UA" sz="1800" b="1" dirty="0" err="1">
                <a:solidFill>
                  <a:schemeClr val="bg1"/>
                </a:solidFill>
              </a:rPr>
              <a:t>ктуалізація</a:t>
            </a:r>
            <a:endParaRPr lang="uk-UA" altLang="uk-UA" sz="1800" b="1" dirty="0">
              <a:solidFill>
                <a:schemeClr val="bg1"/>
              </a:solidFill>
            </a:endParaRPr>
          </a:p>
          <a:p>
            <a:pPr eaLnBrk="1" hangingPunct="1">
              <a:spcBef>
                <a:spcPct val="0"/>
              </a:spcBef>
              <a:buClr>
                <a:srgbClr val="010101"/>
              </a:buClr>
              <a:buFontTx/>
              <a:buNone/>
            </a:pPr>
            <a:endParaRPr lang="en-GB" altLang="uk-UA" sz="1800" b="1" dirty="0">
              <a:solidFill>
                <a:schemeClr val="bg1"/>
              </a:solidFill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235425" y="4426604"/>
            <a:ext cx="2813750" cy="50783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uk-UA" altLang="uk-UA" sz="2700" b="1" dirty="0">
                <a:solidFill>
                  <a:schemeClr val="bg1"/>
                </a:solidFill>
              </a:rPr>
              <a:t>Сьогодні ми є тут</a:t>
            </a:r>
            <a:endParaRPr lang="uk-UA" sz="2700" dirty="0">
              <a:solidFill>
                <a:schemeClr val="bg1"/>
              </a:solidFill>
            </a:endParaRPr>
          </a:p>
        </p:txBody>
      </p:sp>
      <p:pic>
        <p:nvPicPr>
          <p:cNvPr id="13" name="Рисунок 12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Стрілка вгору 13"/>
          <p:cNvSpPr/>
          <p:nvPr/>
        </p:nvSpPr>
        <p:spPr>
          <a:xfrm>
            <a:off x="1235913" y="4055318"/>
            <a:ext cx="484632" cy="288032"/>
          </a:xfrm>
          <a:prstGeom prst="up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44357996"/>
      </p:ext>
    </p:extLst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Соціально-економічний аналіз - СЕА</a:t>
            </a: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050" name="Diagram 22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4447" b="-8067"/>
          <a:stretch>
            <a:fillRect/>
          </a:stretch>
        </p:blipFill>
        <p:spPr bwMode="auto">
          <a:xfrm>
            <a:off x="1835696" y="527419"/>
            <a:ext cx="7308304" cy="109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953484"/>
              </p:ext>
            </p:extLst>
          </p:nvPr>
        </p:nvGraphicFramePr>
        <p:xfrm>
          <a:off x="16303" y="1623060"/>
          <a:ext cx="9127697" cy="3520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27697">
                  <a:extLst>
                    <a:ext uri="{9D8B030D-6E8A-4147-A177-3AD203B41FA5}">
                      <a16:colId xmlns:a16="http://schemas.microsoft.com/office/drawing/2014/main" val="445363573"/>
                    </a:ext>
                  </a:extLst>
                </a:gridCol>
              </a:tblGrid>
              <a:tr h="227027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100" dirty="0" smtClean="0">
                          <a:effectLst/>
                        </a:rPr>
                        <a:t>Що було використано при підготовці СЕА</a:t>
                      </a:r>
                      <a:endParaRPr lang="uk-UA" sz="2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7018956"/>
                  </a:ext>
                </a:extLst>
              </a:tr>
              <a:tr h="2167605">
                <a:tc>
                  <a:txBody>
                    <a:bodyPr/>
                    <a:lstStyle/>
                    <a:p>
                      <a:pPr marL="443865" marR="174625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86360" algn="l"/>
                        </a:tabLst>
                      </a:pPr>
                      <a:r>
                        <a:rPr lang="uk-UA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Статистична інформація</a:t>
                      </a:r>
                      <a:r>
                        <a:rPr lang="uk-UA" sz="2100" b="1" baseline="0" dirty="0" smtClean="0">
                          <a:solidFill>
                            <a:srgbClr val="002060"/>
                          </a:solidFill>
                          <a:effectLst/>
                        </a:rPr>
                        <a:t> 2013-2018</a:t>
                      </a:r>
                      <a:endParaRPr lang="uk-UA" sz="2100" b="1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443865" marR="174625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86360" algn="l"/>
                        </a:tabLst>
                      </a:pPr>
                      <a:r>
                        <a:rPr lang="uk-UA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Інформація щодо міжнародних програм,</a:t>
                      </a:r>
                      <a:r>
                        <a:rPr lang="uk-UA" sz="2100" b="1" baseline="0" dirty="0" smtClean="0">
                          <a:solidFill>
                            <a:srgbClr val="002060"/>
                          </a:solidFill>
                          <a:effectLst/>
                        </a:rPr>
                        <a:t> дотичних до розвитку Луганської області</a:t>
                      </a:r>
                      <a:endParaRPr lang="uk-UA" sz="2100" b="1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443865" marR="174625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86360" algn="l"/>
                        </a:tabLst>
                      </a:pPr>
                      <a:r>
                        <a:rPr lang="uk-UA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Інформація щодо державних стратегічних документів </a:t>
                      </a:r>
                      <a:r>
                        <a:rPr lang="uk-UA" sz="2100" b="1" dirty="0">
                          <a:solidFill>
                            <a:srgbClr val="002060"/>
                          </a:solidFill>
                          <a:effectLst/>
                        </a:rPr>
                        <a:t>та </a:t>
                      </a:r>
                      <a:r>
                        <a:rPr lang="uk-UA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програм розвитку,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дотичних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до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розвитку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Луганської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області</a:t>
                      </a:r>
                      <a:endParaRPr lang="uk-UA" sz="2100" b="1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443865" marR="174625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86360" algn="l"/>
                        </a:tabLst>
                      </a:pPr>
                      <a:r>
                        <a:rPr lang="uk-UA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Стратегічні </a:t>
                      </a:r>
                      <a:r>
                        <a:rPr lang="uk-UA" sz="2100" b="1" dirty="0">
                          <a:solidFill>
                            <a:srgbClr val="002060"/>
                          </a:solidFill>
                          <a:effectLst/>
                        </a:rPr>
                        <a:t>документи на рівні </a:t>
                      </a:r>
                      <a:r>
                        <a:rPr lang="uk-UA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області, зокрема Звіти про виконання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Стратегії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розвитку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Луганської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області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до 2020 року та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Планів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заходів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її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ru-RU" sz="2100" b="1" dirty="0" err="1" smtClean="0">
                          <a:solidFill>
                            <a:srgbClr val="002060"/>
                          </a:solidFill>
                          <a:effectLst/>
                        </a:rPr>
                        <a:t>впровадження</a:t>
                      </a:r>
                      <a:r>
                        <a:rPr lang="ru-RU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 на 2017- 2018 та 2019-2020 роки </a:t>
                      </a:r>
                      <a:endParaRPr lang="uk-UA" sz="2100" b="1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marL="443865" marR="174625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86360" algn="l"/>
                        </a:tabLst>
                      </a:pPr>
                      <a:r>
                        <a:rPr lang="uk-UA" sz="2100" b="1" dirty="0" smtClean="0">
                          <a:solidFill>
                            <a:srgbClr val="002060"/>
                          </a:solidFill>
                          <a:effectLst/>
                        </a:rPr>
                        <a:t>Звіти про виконання обласних програм</a:t>
                      </a:r>
                      <a:r>
                        <a:rPr lang="uk-UA" sz="2100" b="1" baseline="0" dirty="0" smtClean="0">
                          <a:solidFill>
                            <a:srgbClr val="002060"/>
                          </a:solidFill>
                          <a:effectLst/>
                        </a:rPr>
                        <a:t> розвитку за 2018 рік</a:t>
                      </a:r>
                    </a:p>
                    <a:p>
                      <a:pPr marL="443865" marR="174625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v"/>
                        <a:tabLst>
                          <a:tab pos="86360" algn="l"/>
                        </a:tabLst>
                      </a:pPr>
                      <a:r>
                        <a:rPr lang="uk-UA" sz="2100" b="1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Інвестиційні паспорти Луганської області за 2014-2018 роки</a:t>
                      </a:r>
                    </a:p>
                  </a:txBody>
                  <a:tcPr marL="0" marR="0" marT="0" marB="0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1092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886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основні розділи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890817"/>
              </p:ext>
            </p:extLst>
          </p:nvPr>
        </p:nvGraphicFramePr>
        <p:xfrm>
          <a:off x="40258" y="759967"/>
          <a:ext cx="8996237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6237">
                  <a:extLst>
                    <a:ext uri="{9D8B030D-6E8A-4147-A177-3AD203B41FA5}">
                      <a16:colId xmlns:a16="http://schemas.microsoft.com/office/drawing/2014/main" val="3001046587"/>
                    </a:ext>
                  </a:extLst>
                </a:gridCol>
              </a:tblGrid>
              <a:tr h="287265">
                <a:tc>
                  <a:txBody>
                    <a:bodyPr/>
                    <a:lstStyle/>
                    <a:p>
                      <a:pPr marL="342900" marR="174625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86360" algn="l"/>
                        </a:tabLst>
                      </a:pPr>
                      <a:r>
                        <a:rPr lang="uk-UA" sz="2000" dirty="0">
                          <a:effectLst/>
                        </a:rPr>
                        <a:t>ЗАГАЛЬНА ХАРАКТЕРИСТИКА ОБЛАСТІ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947137"/>
                  </a:ext>
                </a:extLst>
              </a:tr>
              <a:tr h="1559879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1.1.</a:t>
                      </a:r>
                      <a:r>
                        <a:rPr lang="uk-UA" sz="2000" b="1" baseline="0" dirty="0" smtClean="0">
                          <a:effectLst/>
                        </a:rPr>
                        <a:t> </a:t>
                      </a:r>
                      <a:r>
                        <a:rPr lang="uk-UA" sz="2000" b="1" dirty="0" smtClean="0">
                          <a:effectLst/>
                        </a:rPr>
                        <a:t>Географічні характеристики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1.2.</a:t>
                      </a:r>
                      <a:r>
                        <a:rPr lang="uk-UA" sz="2000" b="1" baseline="0" dirty="0" smtClean="0">
                          <a:effectLst/>
                        </a:rPr>
                        <a:t> </a:t>
                      </a:r>
                      <a:r>
                        <a:rPr lang="uk-UA" sz="2000" b="1" dirty="0" smtClean="0">
                          <a:effectLst/>
                        </a:rPr>
                        <a:t>Структура </a:t>
                      </a:r>
                      <a:r>
                        <a:rPr lang="uk-UA" sz="2000" b="1" dirty="0">
                          <a:effectLst/>
                        </a:rPr>
                        <a:t>регіону 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1.3. Тип регіону 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1.4.Зовнішні зв’язки 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1.5. Можливості та перешкоди регіональному розвитку</a:t>
                      </a:r>
                    </a:p>
                    <a:p>
                      <a:pPr marR="174625" indent="95250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1.6.Інформаційний простір регіону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74076"/>
                  </a:ext>
                </a:extLst>
              </a:tr>
              <a:tr h="253639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solidFill>
                            <a:schemeClr val="bg1"/>
                          </a:solidFill>
                          <a:effectLst/>
                        </a:rPr>
                        <a:t>2.ПРИРОДНІ РЕСУРСИ ОБЛАСТІ</a:t>
                      </a:r>
                      <a:endParaRPr lang="uk-UA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734938"/>
                  </a:ext>
                </a:extLst>
              </a:tr>
              <a:tr h="1521833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2.1. Ландшафт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2.2. Земельні ресурси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2.3. Водні ресурси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2.4. Лісові ресурси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2.5. Корисні копалини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2.6. Кліматичні умови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488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755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основні розділи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701470"/>
              </p:ext>
            </p:extLst>
          </p:nvPr>
        </p:nvGraphicFramePr>
        <p:xfrm>
          <a:off x="16303" y="843558"/>
          <a:ext cx="9020192" cy="2603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0192">
                  <a:extLst>
                    <a:ext uri="{9D8B030D-6E8A-4147-A177-3AD203B41FA5}">
                      <a16:colId xmlns:a16="http://schemas.microsoft.com/office/drawing/2014/main" val="3001046587"/>
                    </a:ext>
                  </a:extLst>
                </a:gridCol>
              </a:tblGrid>
              <a:tr h="308319">
                <a:tc>
                  <a:txBody>
                    <a:bodyPr/>
                    <a:lstStyle/>
                    <a:p>
                      <a:pPr marL="0" marR="174625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6360" algn="l"/>
                        </a:tabLst>
                      </a:pPr>
                      <a:r>
                        <a:rPr lang="uk-UA" sz="2000" dirty="0" smtClean="0">
                          <a:effectLst/>
                        </a:rPr>
                        <a:t> 3. НАСЕЛЕННЯ ТА ДЕМОГРАФІЯ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947137"/>
                  </a:ext>
                </a:extLst>
              </a:tr>
              <a:tr h="544820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3.1.Чисельність і склад </a:t>
                      </a:r>
                      <a:r>
                        <a:rPr lang="ru-RU" sz="2000" b="1" dirty="0" err="1" smtClean="0">
                          <a:effectLst/>
                        </a:rPr>
                        <a:t>населення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3.2. </a:t>
                      </a:r>
                      <a:r>
                        <a:rPr lang="ru-RU" sz="2000" b="1" dirty="0" err="1" smtClean="0">
                          <a:effectLst/>
                        </a:rPr>
                        <a:t>Демографічні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процеси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74076"/>
                  </a:ext>
                </a:extLst>
              </a:tr>
              <a:tr h="268104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 smtClean="0">
                          <a:solidFill>
                            <a:schemeClr val="bg1"/>
                          </a:solidFill>
                          <a:effectLst/>
                        </a:rPr>
                        <a:t>4. РИНОК ПРАЦІ</a:t>
                      </a:r>
                      <a:endParaRPr lang="uk-UA" sz="20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5734938"/>
                  </a:ext>
                </a:extLst>
              </a:tr>
              <a:tr h="1338612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4.1. </a:t>
                      </a:r>
                      <a:r>
                        <a:rPr lang="ru-RU" sz="2000" b="1" dirty="0" err="1" smtClean="0">
                          <a:effectLst/>
                        </a:rPr>
                        <a:t>Економічно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активне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населення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4.2 </a:t>
                      </a:r>
                      <a:r>
                        <a:rPr lang="ru-RU" sz="2000" b="1" dirty="0" err="1" smtClean="0">
                          <a:effectLst/>
                        </a:rPr>
                        <a:t>Зайнятість</a:t>
                      </a:r>
                      <a:r>
                        <a:rPr lang="ru-RU" sz="2000" b="1" dirty="0" smtClean="0">
                          <a:effectLst/>
                        </a:rPr>
                        <a:t> та </a:t>
                      </a:r>
                      <a:r>
                        <a:rPr lang="ru-RU" sz="2000" b="1" dirty="0" err="1" smtClean="0">
                          <a:effectLst/>
                        </a:rPr>
                        <a:t>безробіття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4.3. </a:t>
                      </a:r>
                      <a:r>
                        <a:rPr lang="ru-RU" sz="2000" b="1" dirty="0" err="1" smtClean="0">
                          <a:effectLst/>
                        </a:rPr>
                        <a:t>Демографічне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навантаження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4.4. Попит і </a:t>
                      </a:r>
                      <a:r>
                        <a:rPr lang="ru-RU" sz="2000" b="1" dirty="0" err="1" smtClean="0">
                          <a:effectLst/>
                        </a:rPr>
                        <a:t>пропозиція</a:t>
                      </a:r>
                      <a:r>
                        <a:rPr lang="ru-RU" sz="2000" b="1" dirty="0" smtClean="0">
                          <a:effectLst/>
                        </a:rPr>
                        <a:t> ринку </a:t>
                      </a:r>
                      <a:r>
                        <a:rPr lang="ru-RU" sz="2000" b="1" dirty="0" err="1" smtClean="0">
                          <a:effectLst/>
                        </a:rPr>
                        <a:t>праці</a:t>
                      </a:r>
                      <a:endParaRPr lang="ru-RU" sz="2000" b="1" dirty="0">
                        <a:effectLst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0488471"/>
                  </a:ext>
                </a:extLst>
              </a:tr>
            </a:tbl>
          </a:graphicData>
        </a:graphic>
      </p:graphicFrame>
      <p:graphicFrame>
        <p:nvGraphicFramePr>
          <p:cNvPr id="4" name="Таблиця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592899"/>
              </p:ext>
            </p:extLst>
          </p:nvPr>
        </p:nvGraphicFramePr>
        <p:xfrm>
          <a:off x="16303" y="3312406"/>
          <a:ext cx="9020192" cy="18310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20192">
                  <a:extLst>
                    <a:ext uri="{9D8B030D-6E8A-4147-A177-3AD203B41FA5}">
                      <a16:colId xmlns:a16="http://schemas.microsoft.com/office/drawing/2014/main" val="3487404798"/>
                    </a:ext>
                  </a:extLst>
                </a:gridCol>
              </a:tblGrid>
              <a:tr h="366219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5. ІНФРАСТРУКТУРА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867419"/>
                  </a:ext>
                </a:extLst>
              </a:tr>
              <a:tr h="1464874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5.1. Транспорт 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5.2. Енергетична інфраструктура і постачання енергії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5.3 Інфраструктура зв’язку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</a:tabLst>
                      </a:pPr>
                      <a:r>
                        <a:rPr lang="uk-UA" sz="2000" b="1" dirty="0">
                          <a:effectLst/>
                        </a:rPr>
                        <a:t>5.4. Інфраструктура житлово-комунального господарства (ЖКГ)</a:t>
                      </a:r>
                      <a:endParaRPr lang="uk-UA" sz="20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08584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280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основні розділи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585022"/>
              </p:ext>
            </p:extLst>
          </p:nvPr>
        </p:nvGraphicFramePr>
        <p:xfrm>
          <a:off x="40258" y="759967"/>
          <a:ext cx="8996237" cy="15946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6237">
                  <a:extLst>
                    <a:ext uri="{9D8B030D-6E8A-4147-A177-3AD203B41FA5}">
                      <a16:colId xmlns:a16="http://schemas.microsoft.com/office/drawing/2014/main" val="3001046587"/>
                    </a:ext>
                  </a:extLst>
                </a:gridCol>
              </a:tblGrid>
              <a:tr h="279578">
                <a:tc>
                  <a:txBody>
                    <a:bodyPr/>
                    <a:lstStyle/>
                    <a:p>
                      <a:pPr marL="0" marR="174625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6360" algn="l"/>
                        </a:tabLst>
                      </a:pPr>
                      <a:r>
                        <a:rPr lang="uk-UA" sz="2000" dirty="0" smtClean="0">
                          <a:effectLst/>
                        </a:rPr>
                        <a:t> 6. СОЦІАЛЬНА СФЕРА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947137"/>
                  </a:ext>
                </a:extLst>
              </a:tr>
              <a:tr h="1244173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6.1. </a:t>
                      </a:r>
                      <a:r>
                        <a:rPr lang="ru-RU" sz="2000" b="1" dirty="0" err="1" smtClean="0">
                          <a:effectLst/>
                        </a:rPr>
                        <a:t>Освітня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інфраструктура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6.2. </a:t>
                      </a:r>
                      <a:r>
                        <a:rPr lang="ru-RU" sz="2000" b="1" dirty="0" err="1" smtClean="0">
                          <a:effectLst/>
                        </a:rPr>
                        <a:t>Охорона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здоров’я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6.3. </a:t>
                      </a:r>
                      <a:r>
                        <a:rPr lang="ru-RU" sz="2000" b="1" dirty="0" err="1" smtClean="0">
                          <a:effectLst/>
                        </a:rPr>
                        <a:t>Соціальні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  <a:r>
                        <a:rPr lang="ru-RU" sz="2000" b="1" dirty="0" err="1" smtClean="0">
                          <a:effectLst/>
                        </a:rPr>
                        <a:t>послуги</a:t>
                      </a:r>
                      <a:endParaRPr lang="ru-RU" sz="2000" b="1" dirty="0" smtClean="0">
                        <a:effectLst/>
                      </a:endParaRP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ru-RU" sz="2000" b="1" dirty="0" smtClean="0">
                          <a:effectLst/>
                        </a:rPr>
                        <a:t>6.4.. Спорт і </a:t>
                      </a:r>
                      <a:r>
                        <a:rPr lang="ru-RU" sz="2000" b="1" dirty="0" err="1" smtClean="0">
                          <a:effectLst/>
                        </a:rPr>
                        <a:t>дозвілля</a:t>
                      </a:r>
                      <a:r>
                        <a:rPr lang="ru-RU" sz="2000" b="1" dirty="0" smtClean="0">
                          <a:effectLst/>
                        </a:rPr>
                        <a:t> </a:t>
                      </a: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74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7678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2195736" y="0"/>
            <a:ext cx="6948264" cy="536916"/>
          </a:xfrm>
          <a:solidFill>
            <a:srgbClr val="0070C0"/>
          </a:solidFill>
        </p:spPr>
        <p:txBody>
          <a:bodyPr>
            <a:noAutofit/>
          </a:bodyPr>
          <a:lstStyle/>
          <a:p>
            <a:r>
              <a:rPr lang="uk-UA" altLang="uk-UA" sz="3200" b="1" dirty="0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rPr>
              <a:t>СЕА – основні розділи</a:t>
            </a:r>
            <a:endParaRPr lang="uk-UA" altLang="uk-UA" sz="3200" b="1" dirty="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pic>
        <p:nvPicPr>
          <p:cNvPr id="5" name="Рисунок 4" descr="Рисунок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6303" y="29453"/>
            <a:ext cx="667265" cy="70124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3084970"/>
              </p:ext>
            </p:extLst>
          </p:nvPr>
        </p:nvGraphicFramePr>
        <p:xfrm>
          <a:off x="40258" y="759967"/>
          <a:ext cx="8996237" cy="370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96237">
                  <a:extLst>
                    <a:ext uri="{9D8B030D-6E8A-4147-A177-3AD203B41FA5}">
                      <a16:colId xmlns:a16="http://schemas.microsoft.com/office/drawing/2014/main" val="3001046587"/>
                    </a:ext>
                  </a:extLst>
                </a:gridCol>
              </a:tblGrid>
              <a:tr h="287265">
                <a:tc>
                  <a:txBody>
                    <a:bodyPr/>
                    <a:lstStyle/>
                    <a:p>
                      <a:pPr marL="0" marR="174625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86360" algn="l"/>
                        </a:tabLst>
                      </a:pPr>
                      <a:r>
                        <a:rPr lang="uk-UA" sz="2000" dirty="0" smtClean="0">
                          <a:effectLst/>
                        </a:rPr>
                        <a:t> 7. ЕКОНОМІКА ТА ПІДПРИЄМНИЦТВО</a:t>
                      </a:r>
                      <a:endParaRPr lang="uk-UA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0" marR="0" marT="0" marB="0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947137"/>
                  </a:ext>
                </a:extLst>
              </a:tr>
              <a:tr h="1559879">
                <a:tc>
                  <a:txBody>
                    <a:bodyPr/>
                    <a:lstStyle/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7.1.Макроекономічні показники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7.2. Галузева ефективність і ступінь диверсифікації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7.3. Дослідження, Технології, Новаторство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7.4. Промисловість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7.5. Сільське господарство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7.6. Інвестиційна та будівельна діяльність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7.7. Зовнішньоекономічна діяльність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7.8. Торгівля та ресторанне господарство, розвиток споживчого ринку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7.9. Розвиток малого та середнього підприємництва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7.10. Інфраструктура підтримки підприємництва</a:t>
                      </a:r>
                    </a:p>
                    <a:p>
                      <a:pPr marL="100965" marR="174625">
                        <a:spcAft>
                          <a:spcPts val="0"/>
                        </a:spcAft>
                        <a:tabLst>
                          <a:tab pos="86360" algn="l"/>
                          <a:tab pos="396875" algn="l"/>
                        </a:tabLst>
                      </a:pPr>
                      <a:r>
                        <a:rPr lang="uk-UA" sz="2000" b="1" dirty="0" smtClean="0">
                          <a:effectLst/>
                        </a:rPr>
                        <a:t>7.11. Туризм</a:t>
                      </a:r>
                    </a:p>
                  </a:txBody>
                  <a:tcPr marL="0" marR="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574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87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ByN6GcW5U6DgW4WMfHPg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ABfV6Bu5kuf8ipCUTvpu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.aZJwkorUKoUko2E56VLQ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vpQffNWUUeMVqiBTcaGqQ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3613</TotalTime>
  <Words>1102</Words>
  <Application>Microsoft Office PowerPoint</Application>
  <PresentationFormat>Экран (16:9)</PresentationFormat>
  <Paragraphs>191</Paragraphs>
  <Slides>19</Slides>
  <Notes>19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5" baseType="lpstr">
      <vt:lpstr>Arial</vt:lpstr>
      <vt:lpstr>Calibri</vt:lpstr>
      <vt:lpstr>Times New Roman</vt:lpstr>
      <vt:lpstr>Wingdings</vt:lpstr>
      <vt:lpstr>Тема Office</vt:lpstr>
      <vt:lpstr>think-cell Slide</vt:lpstr>
      <vt:lpstr>Презентация PowerPoint</vt:lpstr>
      <vt:lpstr>Суть і завдання Стратегії</vt:lpstr>
      <vt:lpstr>Презентация PowerPoint</vt:lpstr>
      <vt:lpstr>ЕТАПИ ПРОЦЕСУ ПЛАНУВАННЯ</vt:lpstr>
      <vt:lpstr>Соціально-економічний аналіз - СЕА</vt:lpstr>
      <vt:lpstr>СЕА – основні розділи</vt:lpstr>
      <vt:lpstr>СЕА – основні розділи</vt:lpstr>
      <vt:lpstr>СЕА – основні розділи</vt:lpstr>
      <vt:lpstr>СЕА – основні розділи</vt:lpstr>
      <vt:lpstr>СЕА – основні розділи</vt:lpstr>
      <vt:lpstr>СЕА – основні розділи</vt:lpstr>
      <vt:lpstr>11.2. Потенційні точки зростання </vt:lpstr>
      <vt:lpstr>11.2. Потенційні точки зростання </vt:lpstr>
      <vt:lpstr>11.2. Потенційні точки зростання </vt:lpstr>
      <vt:lpstr>Презентация PowerPoint</vt:lpstr>
      <vt:lpstr>Управлінська структура процесу </vt:lpstr>
      <vt:lpstr>Що далі</vt:lpstr>
      <vt:lpstr>Презентация PowerPoint</vt:lpstr>
      <vt:lpstr>Презентация PowerPoint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PC5</dc:creator>
  <cp:lastModifiedBy>PC-10</cp:lastModifiedBy>
  <cp:revision>309</cp:revision>
  <cp:lastPrinted>2019-09-21T12:37:58Z</cp:lastPrinted>
  <dcterms:created xsi:type="dcterms:W3CDTF">2018-01-04T09:28:01Z</dcterms:created>
  <dcterms:modified xsi:type="dcterms:W3CDTF">2019-09-23T08:54:16Z</dcterms:modified>
</cp:coreProperties>
</file>