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  <p:sldMasterId id="2147483896" r:id="rId2"/>
    <p:sldMasterId id="2147483908" r:id="rId3"/>
    <p:sldMasterId id="2147483920" r:id="rId4"/>
    <p:sldMasterId id="2147483932" r:id="rId5"/>
  </p:sldMasterIdLst>
  <p:notesMasterIdLst>
    <p:notesMasterId r:id="rId14"/>
  </p:notesMasterIdLst>
  <p:handoutMasterIdLst>
    <p:handoutMasterId r:id="rId15"/>
  </p:handoutMasterIdLst>
  <p:sldIdLst>
    <p:sldId id="256" r:id="rId6"/>
    <p:sldId id="367" r:id="rId7"/>
    <p:sldId id="363" r:id="rId8"/>
    <p:sldId id="368" r:id="rId9"/>
    <p:sldId id="364" r:id="rId10"/>
    <p:sldId id="369" r:id="rId11"/>
    <p:sldId id="366" r:id="rId12"/>
    <p:sldId id="316" r:id="rId13"/>
  </p:sldIdLst>
  <p:sldSz cx="12192000" cy="6858000"/>
  <p:notesSz cx="6797675" cy="9856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27AEB195-E37E-4C16-9704-F5CA50F38F09}">
          <p14:sldIdLst/>
        </p14:section>
        <p14:section name="Раздел без заголовка" id="{DDB3813E-849F-42E3-B7D0-B6D68A298B1A}">
          <p14:sldIdLst/>
        </p14:section>
        <p14:section name="Раздел без заголовка" id="{DB55562E-BB08-465F-9144-93C5E6A073CB}">
          <p14:sldIdLst>
            <p14:sldId id="256"/>
            <p14:sldId id="367"/>
            <p14:sldId id="363"/>
            <p14:sldId id="368"/>
            <p14:sldId id="364"/>
            <p14:sldId id="369"/>
            <p14:sldId id="366"/>
            <p14:sldId id="31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0066"/>
    <a:srgbClr val="FF0000"/>
    <a:srgbClr val="DEF40C"/>
    <a:srgbClr val="5DCAF1"/>
    <a:srgbClr val="3333CC"/>
    <a:srgbClr val="FF6600"/>
    <a:srgbClr val="99FF33"/>
    <a:srgbClr val="FF33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Помірний стиль 2 –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107" autoAdjust="0"/>
  </p:normalViewPr>
  <p:slideViewPr>
    <p:cSldViewPr snapToGrid="0">
      <p:cViewPr varScale="1">
        <p:scale>
          <a:sx n="69" d="100"/>
          <a:sy n="69" d="100"/>
        </p:scale>
        <p:origin x="74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92" y="5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BC2B-9FCC-45EB-B273-418469BFB16E}" type="datetimeFigureOut">
              <a:rPr lang="uk-UA" smtClean="0"/>
              <a:pPr/>
              <a:t>24.09.2019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4" y="9361492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92" y="9361492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1483B-C110-44A0-A427-C81AF3FDF06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9049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92" y="5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04485-9A63-4A4E-8F48-B769E3090AD2}" type="datetimeFigureOut">
              <a:rPr lang="uk-UA" smtClean="0"/>
              <a:pPr/>
              <a:t>24.09.2019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5888" y="741363"/>
            <a:ext cx="6565900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5" y="4681543"/>
            <a:ext cx="5438775" cy="44354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61492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92" y="9361492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00CCD-D6EE-4F52-97B6-DF6725D0D6F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7061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9CEE-D5BC-4079-94A4-B2545305239D}" type="slidenum">
              <a:rPr lang="uk-UA" smtClean="0"/>
              <a:pPr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3381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9CEE-D5BC-4079-94A4-B2545305239D}" type="slidenum">
              <a:rPr lang="uk-UA" smtClean="0"/>
              <a:pPr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3187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9CEE-D5BC-4079-94A4-B2545305239D}" type="slidenum">
              <a:rPr lang="uk-UA" smtClean="0"/>
              <a:pPr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9996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71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0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959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136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138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402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445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517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26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803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27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886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324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7913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32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6207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5271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4532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4935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582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376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551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2043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8229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2585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764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8784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1324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7941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15497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3804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6341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5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09804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6730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2687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6851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9743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3359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8931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30728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23419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0328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75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23019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01169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630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388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6934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4296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283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01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402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10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364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99CCFF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81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99CCFF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45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99CCFF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40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99CCFF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57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FC122-69A3-4BA1-A3B0-9A6FF83A7D86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2D7CF-4FE7-427F-B89A-9D5DF7FFC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715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7949" y="2850477"/>
            <a:ext cx="12064051" cy="208701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4500" b="1" dirty="0" smtClean="0">
                <a:latin typeface="Times New Roman" pitchFamily="18" charset="0"/>
                <a:cs typeface="Times New Roman" pitchFamily="18" charset="0"/>
              </a:rPr>
              <a:t>Про хід підготовки житлово-комунального господарства, об’єктів соціального призначення до роботи в осінньо-зимовий період </a:t>
            </a:r>
            <a:r>
              <a:rPr lang="uk-UA" sz="4500" b="1" dirty="0" smtClean="0">
                <a:latin typeface="Times New Roman" pitchFamily="18" charset="0"/>
                <a:cs typeface="Times New Roman" pitchFamily="18" charset="0"/>
              </a:rPr>
              <a:t>2019-2020 років</a:t>
            </a:r>
            <a:endParaRPr lang="uk-UA" sz="4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87974" y="5140096"/>
            <a:ext cx="9144000" cy="1378857"/>
          </a:xfrm>
        </p:spPr>
        <p:txBody>
          <a:bodyPr>
            <a:normAutofit lnSpcReduction="10000"/>
          </a:bodyPr>
          <a:lstStyle/>
          <a:p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житлово-комунального господарства </a:t>
            </a:r>
            <a:b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Луганської обласної державної адміністрації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Герб Луганска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2885" y="97931"/>
            <a:ext cx="1659144" cy="174439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39700" prst="cross"/>
          </a:sp3d>
        </p:spPr>
      </p:pic>
    </p:spTree>
    <p:extLst>
      <p:ext uri="{BB962C8B-B14F-4D97-AF65-F5344CB8AC3E}">
        <p14:creationId xmlns:p14="http://schemas.microsoft.com/office/powerpoint/2010/main" val="273268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127" y="0"/>
            <a:ext cx="10515600" cy="1325562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>
                <a:latin typeface="Times New Roman" pitchFamily="18" charset="0"/>
                <a:cs typeface="Times New Roman" pitchFamily="18" charset="0"/>
              </a:rPr>
              <a:t>Теплове господарство</a:t>
            </a:r>
          </a:p>
        </p:txBody>
      </p:sp>
      <p:pic>
        <p:nvPicPr>
          <p:cNvPr id="4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27" y="1088573"/>
            <a:ext cx="9968016" cy="5372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3690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5257" y="0"/>
            <a:ext cx="11045371" cy="845127"/>
          </a:xfrm>
        </p:spPr>
        <p:txBody>
          <a:bodyPr>
            <a:noAutofit/>
          </a:bodyPr>
          <a:lstStyle/>
          <a:p>
            <a:pPr algn="ctr"/>
            <a:r>
              <a:rPr lang="uk-UA" sz="2500" b="1" dirty="0">
                <a:latin typeface="Times New Roman" pitchFamily="18" charset="0"/>
                <a:cs typeface="Times New Roman" pitchFamily="18" charset="0"/>
              </a:rPr>
              <a:t>Підготовка об’єктів теплопостачання  до 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>роботи в </a:t>
            </a:r>
            <a:r>
              <a:rPr lang="uk-UA" sz="2500" b="1" dirty="0">
                <a:latin typeface="Times New Roman" pitchFamily="18" charset="0"/>
                <a:cs typeface="Times New Roman" pitchFamily="18" charset="0"/>
              </a:rPr>
              <a:t>осінньо-зимовий період 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>2019/20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>року станом </a:t>
            </a:r>
            <a:r>
              <a:rPr lang="uk-UA" sz="2500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>13.09.2019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566325"/>
              </p:ext>
            </p:extLst>
          </p:nvPr>
        </p:nvGraphicFramePr>
        <p:xfrm>
          <a:off x="217715" y="1009887"/>
          <a:ext cx="11640457" cy="53950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516718">
                  <a:extLst>
                    <a:ext uri="{9D8B030D-6E8A-4147-A177-3AD203B41FA5}">
                      <a16:colId xmlns:a16="http://schemas.microsoft.com/office/drawing/2014/main" val="203117839"/>
                    </a:ext>
                  </a:extLst>
                </a:gridCol>
                <a:gridCol w="4324242">
                  <a:extLst>
                    <a:ext uri="{9D8B030D-6E8A-4147-A177-3AD203B41FA5}">
                      <a16:colId xmlns:a16="http://schemas.microsoft.com/office/drawing/2014/main" val="1524129573"/>
                    </a:ext>
                  </a:extLst>
                </a:gridCol>
                <a:gridCol w="1186815">
                  <a:extLst>
                    <a:ext uri="{9D8B030D-6E8A-4147-A177-3AD203B41FA5}">
                      <a16:colId xmlns:a16="http://schemas.microsoft.com/office/drawing/2014/main" val="1183295552"/>
                    </a:ext>
                  </a:extLst>
                </a:gridCol>
                <a:gridCol w="1479872">
                  <a:extLst>
                    <a:ext uri="{9D8B030D-6E8A-4147-A177-3AD203B41FA5}">
                      <a16:colId xmlns:a16="http://schemas.microsoft.com/office/drawing/2014/main" val="3439650245"/>
                    </a:ext>
                  </a:extLst>
                </a:gridCol>
                <a:gridCol w="1317446">
                  <a:extLst>
                    <a:ext uri="{9D8B030D-6E8A-4147-A177-3AD203B41FA5}">
                      <a16:colId xmlns:a16="http://schemas.microsoft.com/office/drawing/2014/main" val="2972205299"/>
                    </a:ext>
                  </a:extLst>
                </a:gridCol>
                <a:gridCol w="1497918">
                  <a:extLst>
                    <a:ext uri="{9D8B030D-6E8A-4147-A177-3AD203B41FA5}">
                      <a16:colId xmlns:a16="http://schemas.microsoft.com/office/drawing/2014/main" val="663064551"/>
                    </a:ext>
                  </a:extLst>
                </a:gridCol>
                <a:gridCol w="1317446">
                  <a:extLst>
                    <a:ext uri="{9D8B030D-6E8A-4147-A177-3AD203B41FA5}">
                      <a16:colId xmlns:a16="http://schemas.microsoft.com/office/drawing/2014/main" val="1383701501"/>
                    </a:ext>
                  </a:extLst>
                </a:gridCol>
              </a:tblGrid>
              <a:tr h="588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з/п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Види робіт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Одиниця виміру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Всього в експлуатації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Завдання з підготовки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Фактично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підготовлено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підготовки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698203"/>
                  </a:ext>
                </a:extLst>
              </a:tr>
              <a:tr h="35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Підготовка 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котелень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одиниць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itchFamily="18" charset="0"/>
                        </a:rPr>
                        <a:t>92,9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extLst>
                  <a:ext uri="{0D108BD9-81ED-4DB2-BD59-A6C34878D82A}">
                    <a16:rowId xmlns:a16="http://schemas.microsoft.com/office/drawing/2014/main" val="2693814697"/>
                  </a:ext>
                </a:extLst>
              </a:tr>
              <a:tr h="516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Підлягають капітальному ремонту або 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реконструкції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одиниць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extLst>
                  <a:ext uri="{0D108BD9-81ED-4DB2-BD59-A6C34878D82A}">
                    <a16:rowId xmlns:a16="http://schemas.microsoft.com/office/drawing/2014/main" val="2310472196"/>
                  </a:ext>
                </a:extLst>
              </a:tr>
              <a:tr h="3367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Заміна котлів - всього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одиниць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93,2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extLst>
                  <a:ext uri="{0D108BD9-81ED-4DB2-BD59-A6C34878D82A}">
                    <a16:rowId xmlns:a16="http://schemas.microsoft.com/office/drawing/2014/main" val="2814565192"/>
                  </a:ext>
                </a:extLst>
              </a:tr>
              <a:tr h="516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Капітальний ремонт котлів 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комунальних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котелень місцевих рад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одиниць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extLst>
                  <a:ext uri="{0D108BD9-81ED-4DB2-BD59-A6C34878D82A}">
                    <a16:rowId xmlns:a16="http://schemas.microsoft.com/office/drawing/2014/main" val="735534398"/>
                  </a:ext>
                </a:extLst>
              </a:tr>
              <a:tr h="5271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Підготовка теплових  мереж (у двотрубному обчисленні), 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випробування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км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430,39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293,806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279,02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extLst>
                  <a:ext uri="{0D108BD9-81ED-4DB2-BD59-A6C34878D82A}">
                    <a16:rowId xmlns:a16="http://schemas.microsoft.com/office/drawing/2014/main" val="2290933613"/>
                  </a:ext>
                </a:extLst>
              </a:tr>
              <a:tr h="6383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Протяжність теплових  мереж, що підлягає заміні (у двотрубному обчисленні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км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8,824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8,024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extLst>
                  <a:ext uri="{0D108BD9-81ED-4DB2-BD59-A6C34878D82A}">
                    <a16:rowId xmlns:a16="http://schemas.microsoft.com/office/drawing/2014/main" val="2148387034"/>
                  </a:ext>
                </a:extLst>
              </a:tr>
              <a:tr h="488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Підготовка центральних теплових пунктів місцевих рад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одиниць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extLst>
                  <a:ext uri="{0D108BD9-81ED-4DB2-BD59-A6C34878D82A}">
                    <a16:rowId xmlns:a16="http://schemas.microsoft.com/office/drawing/2014/main" val="4171126149"/>
                  </a:ext>
                </a:extLst>
              </a:tr>
              <a:tr h="10639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Загальні обсяги коштів 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виконання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підготовчих та ремонтних робіт теплопостачання місцевих рад (за рахунок всіх джерел фінансування)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тис. грн.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21 772,34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18 875,2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29" marR="62129" marT="0" marB="0" anchor="ctr"/>
                </a:tc>
                <a:extLst>
                  <a:ext uri="{0D108BD9-81ED-4DB2-BD59-A6C34878D82A}">
                    <a16:rowId xmlns:a16="http://schemas.microsoft.com/office/drawing/2014/main" val="2125048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20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127" y="0"/>
            <a:ext cx="10515600" cy="1074057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Житловий фонд</a:t>
            </a:r>
            <a:endParaRPr lang="uk-UA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90" y="886056"/>
            <a:ext cx="10635673" cy="57469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0896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6057" y="96984"/>
            <a:ext cx="11306629" cy="637309"/>
          </a:xfrm>
        </p:spPr>
        <p:txBody>
          <a:bodyPr>
            <a:noAutofit/>
          </a:bodyPr>
          <a:lstStyle/>
          <a:p>
            <a:pPr algn="ctr"/>
            <a:r>
              <a:rPr lang="uk-UA" sz="2306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306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2500" b="1" dirty="0">
                <a:latin typeface="Times New Roman" pitchFamily="18" charset="0"/>
                <a:cs typeface="Times New Roman" pitchFamily="18" charset="0"/>
              </a:rPr>
              <a:t>Підготовка житлового фонду до роботи в осінньо-зимовий період 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>2019/20 року </a:t>
            </a:r>
            <a:r>
              <a:rPr lang="uk-UA" sz="2500" b="1" dirty="0">
                <a:latin typeface="Times New Roman" pitchFamily="18" charset="0"/>
                <a:cs typeface="Times New Roman" pitchFamily="18" charset="0"/>
              </a:rPr>
              <a:t>станом на 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>13.09.2019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dirty="0">
                <a:latin typeface="Times New Roman" pitchFamily="18" charset="0"/>
                <a:cs typeface="Times New Roman" pitchFamily="18" charset="0"/>
              </a:rPr>
            </a:b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43795"/>
              </p:ext>
            </p:extLst>
          </p:nvPr>
        </p:nvGraphicFramePr>
        <p:xfrm>
          <a:off x="203199" y="780366"/>
          <a:ext cx="11669486" cy="56083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{912C8C85-51F0-491E-9774-3900AFEF0FD7}</a:tableStyleId>
              </a:tblPr>
              <a:tblGrid>
                <a:gridCol w="412920">
                  <a:extLst>
                    <a:ext uri="{9D8B030D-6E8A-4147-A177-3AD203B41FA5}">
                      <a16:colId xmlns:a16="http://schemas.microsoft.com/office/drawing/2014/main" val="1689408422"/>
                    </a:ext>
                  </a:extLst>
                </a:gridCol>
                <a:gridCol w="5870650">
                  <a:extLst>
                    <a:ext uri="{9D8B030D-6E8A-4147-A177-3AD203B41FA5}">
                      <a16:colId xmlns:a16="http://schemas.microsoft.com/office/drawing/2014/main" val="2305492756"/>
                    </a:ext>
                  </a:extLst>
                </a:gridCol>
                <a:gridCol w="1113088">
                  <a:extLst>
                    <a:ext uri="{9D8B030D-6E8A-4147-A177-3AD203B41FA5}">
                      <a16:colId xmlns:a16="http://schemas.microsoft.com/office/drawing/2014/main" val="3142724769"/>
                    </a:ext>
                  </a:extLst>
                </a:gridCol>
                <a:gridCol w="1428029">
                  <a:extLst>
                    <a:ext uri="{9D8B030D-6E8A-4147-A177-3AD203B41FA5}">
                      <a16:colId xmlns:a16="http://schemas.microsoft.com/office/drawing/2014/main" val="264070077"/>
                    </a:ext>
                  </a:extLst>
                </a:gridCol>
                <a:gridCol w="1552177">
                  <a:extLst>
                    <a:ext uri="{9D8B030D-6E8A-4147-A177-3AD203B41FA5}">
                      <a16:colId xmlns:a16="http://schemas.microsoft.com/office/drawing/2014/main" val="3898420122"/>
                    </a:ext>
                  </a:extLst>
                </a:gridCol>
                <a:gridCol w="1292622">
                  <a:extLst>
                    <a:ext uri="{9D8B030D-6E8A-4147-A177-3AD203B41FA5}">
                      <a16:colId xmlns:a16="http://schemas.microsoft.com/office/drawing/2014/main" val="2213362674"/>
                    </a:ext>
                  </a:extLst>
                </a:gridCol>
              </a:tblGrid>
              <a:tr h="4356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з/п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Види робіт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Одиниця виміру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Завдання 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 підготовки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Фактично 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підготовлено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підготовки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576915"/>
                  </a:ext>
                </a:extLst>
              </a:tr>
              <a:tr h="4278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Комплексна підготовка будинків до зими з </a:t>
                      </a:r>
                      <a:r>
                        <a:rPr lang="uk-UA" sz="19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видачею</a:t>
                      </a: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паспортів готовності - всього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</a:t>
                      </a: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3208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2956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92,1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822827"/>
                  </a:ext>
                </a:extLst>
              </a:tr>
              <a:tr h="32272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Житловий фонд комунальної власності, з нього, у якому проводиться: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995143"/>
                  </a:ext>
                </a:extLst>
              </a:tr>
              <a:tr h="2139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620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ремонт покрівлі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Од.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635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94,5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7943420"/>
                  </a:ext>
                </a:extLst>
              </a:tr>
              <a:tr h="2139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ремонт (заміна) опалювальних систем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Од.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1019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966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94,8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7000107"/>
                  </a:ext>
                </a:extLst>
              </a:tr>
              <a:tr h="213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ремонт систем холодного водопостачання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Од.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1017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923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90,8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3873985"/>
                  </a:ext>
                </a:extLst>
              </a:tr>
              <a:tr h="341045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Підготовка об’єктів соціально-культурного призначення  - всього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Од.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720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95,2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089019"/>
                  </a:ext>
                </a:extLst>
              </a:tr>
              <a:tr h="2139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тому числі: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703279"/>
                  </a:ext>
                </a:extLst>
              </a:tr>
              <a:tr h="2139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загальноосвітні навчальні заклади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Од.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302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295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97,7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376055"/>
                  </a:ext>
                </a:extLst>
              </a:tr>
              <a:tr h="2139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дошкільні навчальні  заклади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Од.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141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136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96,5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480896"/>
                  </a:ext>
                </a:extLst>
              </a:tr>
              <a:tr h="2139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заклади охорони здоров′я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Од.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313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289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92,3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917082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Загальні обсяги коштів (за рахунок всіх джерел фінансування) на виконання підготовчих та ремонтних робіт у житловому фонді комунальної власності.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тис. </a:t>
                      </a:r>
                      <a:r>
                        <a:rPr lang="uk-UA" sz="1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грн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46 181,82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40 875,6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88,5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27764" marR="27764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6575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00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56" y="0"/>
            <a:ext cx="11219543" cy="132556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Водопровідно-каналізаційне господарство</a:t>
            </a:r>
            <a:endParaRPr lang="uk-UA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37" y="986972"/>
            <a:ext cx="10516320" cy="5640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307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714" y="0"/>
            <a:ext cx="11785601" cy="1059543"/>
          </a:xfrm>
        </p:spPr>
        <p:txBody>
          <a:bodyPr>
            <a:normAutofit/>
          </a:bodyPr>
          <a:lstStyle/>
          <a:p>
            <a:pPr algn="ctr"/>
            <a:r>
              <a:rPr lang="uk-UA" sz="2500" b="1" dirty="0">
                <a:latin typeface="Times New Roman" pitchFamily="18" charset="0"/>
                <a:cs typeface="Times New Roman" pitchFamily="18" charset="0"/>
              </a:rPr>
              <a:t>Підготовка об’єктів водопровідно-каналізаційного господарства  до роботи в осінньо-зимовий період 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>2019/20 року станом </a:t>
            </a:r>
            <a:r>
              <a:rPr lang="uk-UA" sz="2500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>13.09.2019</a:t>
            </a:r>
            <a:endParaRPr lang="ru-RU" sz="25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127747"/>
              </p:ext>
            </p:extLst>
          </p:nvPr>
        </p:nvGraphicFramePr>
        <p:xfrm>
          <a:off x="217714" y="952498"/>
          <a:ext cx="11785601" cy="553685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{5A111915-BE36-4E01-A7E5-04B1672EAD32}</a:tableStyleId>
              </a:tblPr>
              <a:tblGrid>
                <a:gridCol w="585500">
                  <a:extLst>
                    <a:ext uri="{9D8B030D-6E8A-4147-A177-3AD203B41FA5}">
                      <a16:colId xmlns:a16="http://schemas.microsoft.com/office/drawing/2014/main" val="3907624997"/>
                    </a:ext>
                  </a:extLst>
                </a:gridCol>
                <a:gridCol w="4582994">
                  <a:extLst>
                    <a:ext uri="{9D8B030D-6E8A-4147-A177-3AD203B41FA5}">
                      <a16:colId xmlns:a16="http://schemas.microsoft.com/office/drawing/2014/main" val="854337933"/>
                    </a:ext>
                  </a:extLst>
                </a:gridCol>
                <a:gridCol w="1681104">
                  <a:extLst>
                    <a:ext uri="{9D8B030D-6E8A-4147-A177-3AD203B41FA5}">
                      <a16:colId xmlns:a16="http://schemas.microsoft.com/office/drawing/2014/main" val="333929786"/>
                    </a:ext>
                  </a:extLst>
                </a:gridCol>
                <a:gridCol w="1913594">
                  <a:extLst>
                    <a:ext uri="{9D8B030D-6E8A-4147-A177-3AD203B41FA5}">
                      <a16:colId xmlns:a16="http://schemas.microsoft.com/office/drawing/2014/main" val="2382136115"/>
                    </a:ext>
                  </a:extLst>
                </a:gridCol>
                <a:gridCol w="1626030">
                  <a:extLst>
                    <a:ext uri="{9D8B030D-6E8A-4147-A177-3AD203B41FA5}">
                      <a16:colId xmlns:a16="http://schemas.microsoft.com/office/drawing/2014/main" val="3407029359"/>
                    </a:ext>
                  </a:extLst>
                </a:gridCol>
                <a:gridCol w="1396379">
                  <a:extLst>
                    <a:ext uri="{9D8B030D-6E8A-4147-A177-3AD203B41FA5}">
                      <a16:colId xmlns:a16="http://schemas.microsoft.com/office/drawing/2014/main" val="328189030"/>
                    </a:ext>
                  </a:extLst>
                </a:gridCol>
              </a:tblGrid>
              <a:tr h="648366">
                <a:tc>
                  <a:txBody>
                    <a:bodyPr/>
                    <a:lstStyle/>
                    <a:p>
                      <a:pPr indent="635"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з/п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635"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Види робіт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635" algn="ctr">
                        <a:spcAft>
                          <a:spcPts val="0"/>
                        </a:spcAft>
                      </a:pPr>
                      <a:r>
                        <a:rPr lang="uk-UA" sz="19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Одиниця</a:t>
                      </a:r>
                    </a:p>
                    <a:p>
                      <a:pPr indent="635" algn="ctr">
                        <a:spcAft>
                          <a:spcPts val="0"/>
                        </a:spcAft>
                      </a:pPr>
                      <a:r>
                        <a:rPr lang="uk-UA" sz="19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виміру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Завдання з </a:t>
                      </a:r>
                      <a:r>
                        <a:rPr lang="uk-UA" sz="19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підготовки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Фактично підготовлено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635"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підготовки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419751"/>
                  </a:ext>
                </a:extLst>
              </a:tr>
              <a:tr h="488925">
                <a:tc rowSpan="2"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Підготовка водопровідно-каналізаційної мережі</a:t>
                      </a:r>
                      <a:endParaRPr lang="ru-RU" sz="1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extLst>
                  <a:ext uri="{0D108BD9-81ED-4DB2-BD59-A6C34878D82A}">
                    <a16:rowId xmlns:a16="http://schemas.microsoft.com/office/drawing/2014/main" val="3624331247"/>
                  </a:ext>
                </a:extLst>
              </a:tr>
              <a:tr h="3647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Ремонт або заміна водопровідних </a:t>
                      </a:r>
                      <a:r>
                        <a:rPr lang="uk-UA" sz="1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мереж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км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47,13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44,51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94,4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extLst>
                  <a:ext uri="{0D108BD9-81ED-4DB2-BD59-A6C34878D82A}">
                    <a16:rowId xmlns:a16="http://schemas.microsoft.com/office/drawing/2014/main" val="4283455063"/>
                  </a:ext>
                </a:extLst>
              </a:tr>
              <a:tr h="363186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Ремонт або заміна каналізаційних </a:t>
                      </a:r>
                      <a:r>
                        <a:rPr lang="uk-UA" sz="1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мереж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км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12,69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11,66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91,9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extLst>
                  <a:ext uri="{0D108BD9-81ED-4DB2-BD59-A6C34878D82A}">
                    <a16:rowId xmlns:a16="http://schemas.microsoft.com/office/drawing/2014/main" val="1624672889"/>
                  </a:ext>
                </a:extLst>
              </a:tr>
              <a:tr h="294155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Підготовка споруд та обладнання</a:t>
                      </a:r>
                      <a:endParaRPr lang="ru-RU" sz="1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extLst>
                  <a:ext uri="{0D108BD9-81ED-4DB2-BD59-A6C34878D82A}">
                    <a16:rowId xmlns:a16="http://schemas.microsoft.com/office/drawing/2014/main" val="1564986896"/>
                  </a:ext>
                </a:extLst>
              </a:tr>
              <a:tr h="294155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Водопровідних насосних станцій /ВНС</a:t>
                      </a:r>
                      <a:r>
                        <a:rPr lang="uk-UA" sz="1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одиниць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111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103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92,8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extLst>
                  <a:ext uri="{0D108BD9-81ED-4DB2-BD59-A6C34878D82A}">
                    <a16:rowId xmlns:a16="http://schemas.microsoft.com/office/drawing/2014/main" val="3563080755"/>
                  </a:ext>
                </a:extLst>
              </a:tr>
              <a:tr h="294155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Каналізаційних насосних станцій /КНС</a:t>
                      </a:r>
                      <a:r>
                        <a:rPr lang="uk-UA" sz="1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одиниць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66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62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93,9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extLst>
                  <a:ext uri="{0D108BD9-81ED-4DB2-BD59-A6C34878D82A}">
                    <a16:rowId xmlns:a16="http://schemas.microsoft.com/office/drawing/2014/main" val="737963244"/>
                  </a:ext>
                </a:extLst>
              </a:tr>
              <a:tr h="294155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Водопровідних  очисних споруд /ВОС</a:t>
                      </a:r>
                      <a:r>
                        <a:rPr lang="uk-UA" sz="1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одиниць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100,0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extLst>
                  <a:ext uri="{0D108BD9-81ED-4DB2-BD59-A6C34878D82A}">
                    <a16:rowId xmlns:a16="http://schemas.microsoft.com/office/drawing/2014/main" val="3278398701"/>
                  </a:ext>
                </a:extLst>
              </a:tr>
              <a:tr h="294155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Каналізаційних  очисних споруд /КОС</a:t>
                      </a:r>
                      <a:r>
                        <a:rPr lang="uk-UA" sz="1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одиниць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23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21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91,3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extLst>
                  <a:ext uri="{0D108BD9-81ED-4DB2-BD59-A6C34878D82A}">
                    <a16:rowId xmlns:a16="http://schemas.microsoft.com/office/drawing/2014/main" val="2142566431"/>
                  </a:ext>
                </a:extLst>
              </a:tr>
              <a:tr h="294155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Водозаборів з поверхневих </a:t>
                      </a:r>
                      <a:r>
                        <a:rPr lang="uk-UA" sz="1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джерел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одиниць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100,0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extLst>
                  <a:ext uri="{0D108BD9-81ED-4DB2-BD59-A6C34878D82A}">
                    <a16:rowId xmlns:a16="http://schemas.microsoft.com/office/drawing/2014/main" val="2152857600"/>
                  </a:ext>
                </a:extLst>
              </a:tr>
              <a:tr h="294155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Свердловин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одиниць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228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213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93,4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extLst>
                  <a:ext uri="{0D108BD9-81ED-4DB2-BD59-A6C34878D82A}">
                    <a16:rowId xmlns:a16="http://schemas.microsoft.com/office/drawing/2014/main" val="1836129725"/>
                  </a:ext>
                </a:extLst>
              </a:tr>
              <a:tr h="1222312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Загальні обсяги коштів на виконання підготовчих та ремонтних робіт водопостачання  та водовідведення місцевих рад (за рахунок всіх джерел фінансування)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тис. грн.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24 458,91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20 485,6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83,8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6684" marR="46684" marT="0" marB="0" anchor="ctr"/>
                </a:tc>
                <a:extLst>
                  <a:ext uri="{0D108BD9-81ED-4DB2-BD59-A6C34878D82A}">
                    <a16:rowId xmlns:a16="http://schemas.microsoft.com/office/drawing/2014/main" val="2472075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55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39636" y="1866438"/>
            <a:ext cx="8728364" cy="209596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ЄДИНИЙ ДЕНЬ ІНФОРМУВАННЯ НАСЕЛЕННЯ ОБЛАСТІ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942109" y="3962400"/>
            <a:ext cx="10654146" cy="1295399"/>
          </a:xfrm>
        </p:spPr>
        <p:txBody>
          <a:bodyPr>
            <a:normAutofit fontScale="25000" lnSpcReduction="20000"/>
          </a:bodyPr>
          <a:lstStyle/>
          <a:p>
            <a:r>
              <a:rPr lang="uk-UA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 МАТЕРІАЛИ</a:t>
            </a:r>
          </a:p>
          <a:p>
            <a:r>
              <a:rPr lang="uk-UA" sz="9600" b="1" dirty="0">
                <a:latin typeface="Times New Roman" pitchFamily="18" charset="0"/>
                <a:cs typeface="Times New Roman" pitchFamily="18" charset="0"/>
              </a:rPr>
              <a:t>Про хід підготовки житлово-комунального господарства, об’єктів соціального призначення до роботи в осінньо-зимовий період </a:t>
            </a:r>
            <a:endParaRPr lang="uk-UA" sz="9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9600" b="1" dirty="0" smtClean="0">
                <a:latin typeface="Times New Roman" pitchFamily="18" charset="0"/>
                <a:cs typeface="Times New Roman" pitchFamily="18" charset="0"/>
              </a:rPr>
              <a:t>2019-2020 років</a:t>
            </a:r>
          </a:p>
          <a:p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64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6400" b="1" dirty="0" smtClean="0">
                <a:latin typeface="Times New Roman" pitchFamily="18" charset="0"/>
                <a:cs typeface="Times New Roman" pitchFamily="18" charset="0"/>
              </a:rPr>
              <a:t>. Сєвєродонецьк</a:t>
            </a:r>
            <a:endParaRPr lang="en-US" sz="6400" b="1" dirty="0"/>
          </a:p>
        </p:txBody>
      </p:sp>
      <p:pic>
        <p:nvPicPr>
          <p:cNvPr id="3" name="Рисунок 2" descr="Герб Луганска.png">
            <a:extLst>
              <a:ext uri="{FF2B5EF4-FFF2-40B4-BE49-F238E27FC236}">
                <a16:creationId xmlns:a16="http://schemas.microsoft.com/office/drawing/2014/main" id="{5D7B3702-4D4D-4AFC-9E13-A7A315627E7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27963" y="169303"/>
            <a:ext cx="1614191" cy="169713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39700" prst="cross"/>
          </a:sp3d>
        </p:spPr>
      </p:pic>
    </p:spTree>
    <p:extLst>
      <p:ext uri="{BB962C8B-B14F-4D97-AF65-F5344CB8AC3E}">
        <p14:creationId xmlns:p14="http://schemas.microsoft.com/office/powerpoint/2010/main" val="398981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Природа</Template>
  <TotalTime>9031</TotalTime>
  <Words>466</Words>
  <Application>Microsoft Office PowerPoint</Application>
  <PresentationFormat>Широкоэкранный</PresentationFormat>
  <Paragraphs>224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 2</vt:lpstr>
      <vt:lpstr>HDOfficeLightV0</vt:lpstr>
      <vt:lpstr>1_HDOfficeLightV0</vt:lpstr>
      <vt:lpstr>2_HDOfficeLightV0</vt:lpstr>
      <vt:lpstr>3_HDOfficeLightV0</vt:lpstr>
      <vt:lpstr>Тема Office</vt:lpstr>
      <vt:lpstr>      Про хід підготовки житлово-комунального господарства, об’єктів соціального призначення до роботи в осінньо-зимовий період 2019-2020 років</vt:lpstr>
      <vt:lpstr>Теплове господарство</vt:lpstr>
      <vt:lpstr>Підготовка об’єктів теплопостачання  до роботи в осінньо-зимовий період 2019/20 року станом на 13.09.2019</vt:lpstr>
      <vt:lpstr>Житловий фонд</vt:lpstr>
      <vt:lpstr> Підготовка житлового фонду до роботи в осінньо-зимовий період  2019/20 року станом на 13.09.2019 </vt:lpstr>
      <vt:lpstr>Водопровідно-каналізаційне господарство</vt:lpstr>
      <vt:lpstr>Підготовка об’єктів водопровідно-каналізаційного господарства  до роботи в осінньо-зимовий період 2019/20 року станом на 13.09.2019</vt:lpstr>
      <vt:lpstr>   ЄДИНИЙ ДЕНЬ ІНФОРМУВАННЯ НАСЕЛЕННЯ ОБЛАСТІ 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</dc:creator>
  <cp:lastModifiedBy>Пользователь Windows</cp:lastModifiedBy>
  <cp:revision>894</cp:revision>
  <cp:lastPrinted>2019-08-05T13:28:52Z</cp:lastPrinted>
  <dcterms:created xsi:type="dcterms:W3CDTF">2016-08-26T11:30:55Z</dcterms:created>
  <dcterms:modified xsi:type="dcterms:W3CDTF">2019-09-25T12:25:39Z</dcterms:modified>
</cp:coreProperties>
</file>