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28"/>
  </p:notesMasterIdLst>
  <p:handoutMasterIdLst>
    <p:handoutMasterId r:id="rId29"/>
  </p:handoutMasterIdLst>
  <p:sldIdLst>
    <p:sldId id="301" r:id="rId3"/>
    <p:sldId id="338" r:id="rId4"/>
    <p:sldId id="397" r:id="rId5"/>
    <p:sldId id="402" r:id="rId6"/>
    <p:sldId id="401" r:id="rId7"/>
    <p:sldId id="400" r:id="rId8"/>
    <p:sldId id="399" r:id="rId9"/>
    <p:sldId id="405" r:id="rId10"/>
    <p:sldId id="398" r:id="rId11"/>
    <p:sldId id="404" r:id="rId12"/>
    <p:sldId id="406" r:id="rId13"/>
    <p:sldId id="403" r:id="rId14"/>
    <p:sldId id="407" r:id="rId15"/>
    <p:sldId id="408" r:id="rId16"/>
    <p:sldId id="409" r:id="rId17"/>
    <p:sldId id="410" r:id="rId18"/>
    <p:sldId id="411" r:id="rId19"/>
    <p:sldId id="396" r:id="rId20"/>
    <p:sldId id="339" r:id="rId21"/>
    <p:sldId id="340" r:id="rId22"/>
    <p:sldId id="341" r:id="rId23"/>
    <p:sldId id="335" r:id="rId24"/>
    <p:sldId id="337" r:id="rId25"/>
    <p:sldId id="336" r:id="rId26"/>
    <p:sldId id="395" r:id="rId27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вло Анатолійович Мостовюк" initials="ПА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382"/>
    <a:srgbClr val="00733A"/>
    <a:srgbClr val="90CEAF"/>
    <a:srgbClr val="8E8E8E"/>
    <a:srgbClr val="FFD700"/>
    <a:srgbClr val="1DA964"/>
    <a:srgbClr val="B8A79D"/>
    <a:srgbClr val="663300"/>
    <a:srgbClr val="CE4A4A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81" autoAdjust="0"/>
    <p:restoredTop sz="95818" autoAdjust="0"/>
  </p:normalViewPr>
  <p:slideViewPr>
    <p:cSldViewPr>
      <p:cViewPr varScale="1">
        <p:scale>
          <a:sx n="73" d="100"/>
          <a:sy n="73" d="100"/>
        </p:scale>
        <p:origin x="91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80E9C-1730-4E77-8ECB-945DA3226E9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F64E71A-DB79-47D0-AA98-D56E9ED019E7}">
      <dgm:prSet phldrT="[Текст]" custT="1"/>
      <dgm:spPr/>
      <dgm:t>
        <a:bodyPr anchor="ctr" anchorCtr="0"/>
        <a:lstStyle/>
        <a:p>
          <a:pPr algn="ctr"/>
          <a:r>
            <a:rPr lang="uk-UA" sz="1600" noProof="0" dirty="0" smtClean="0">
              <a:latin typeface="Franklin Gothic Book" panose="020B0503020102020204" pitchFamily="34" charset="0"/>
            </a:rPr>
            <a:t>Авторизовані користувачі за допомогою Веб-порталу електронних послуг можуть формувати та подавати документи на </a:t>
          </a:r>
          <a:r>
            <a:rPr lang="uk-UA" sz="1600" spc="-60" baseline="0" noProof="0" dirty="0" smtClean="0">
              <a:latin typeface="Franklin Gothic Book" panose="020B0503020102020204" pitchFamily="34" charset="0"/>
            </a:rPr>
            <a:t>призначення/перерахунок</a:t>
          </a:r>
          <a:r>
            <a:rPr lang="uk-UA" sz="1600" noProof="0" dirty="0" smtClean="0">
              <a:latin typeface="Franklin Gothic Book" panose="020B0503020102020204" pitchFamily="34" charset="0"/>
            </a:rPr>
            <a:t> пенсії</a:t>
          </a:r>
          <a:endParaRPr lang="uk-UA" sz="1600" noProof="0" dirty="0">
            <a:latin typeface="Franklin Gothic Book" panose="020B0503020102020204" pitchFamily="34" charset="0"/>
          </a:endParaRPr>
        </a:p>
      </dgm:t>
    </dgm:pt>
    <dgm:pt modelId="{86D19FF9-7289-4B01-98D6-5C7B14CA7521}" type="parTrans" cxnId="{B7F350AC-D972-4BFD-B01F-C667435B1C4A}">
      <dgm:prSet/>
      <dgm:spPr/>
      <dgm:t>
        <a:bodyPr/>
        <a:lstStyle/>
        <a:p>
          <a:endParaRPr lang="uk-UA" noProof="0" dirty="0"/>
        </a:p>
      </dgm:t>
    </dgm:pt>
    <dgm:pt modelId="{72F5443B-47D8-43F9-898F-5F9A1EB9E35B}" type="sibTrans" cxnId="{B7F350AC-D972-4BFD-B01F-C667435B1C4A}">
      <dgm:prSet/>
      <dgm:spPr/>
      <dgm:t>
        <a:bodyPr/>
        <a:lstStyle/>
        <a:p>
          <a:endParaRPr lang="uk-UA" noProof="0" dirty="0"/>
        </a:p>
      </dgm:t>
    </dgm:pt>
    <dgm:pt modelId="{6CBBF001-2271-441A-93F6-5B3F1CE7732D}">
      <dgm:prSet phldrT="[Текст]" custT="1"/>
      <dgm:spPr/>
      <dgm:t>
        <a:bodyPr anchor="ctr" anchorCtr="0"/>
        <a:lstStyle/>
        <a:p>
          <a:r>
            <a:rPr lang="uk-UA" sz="1600" noProof="0" dirty="0" smtClean="0">
              <a:latin typeface="Franklin Gothic Book" panose="020B0503020102020204" pitchFamily="34" charset="0"/>
            </a:rPr>
            <a:t>На підставі наданих сканованих копій документів, за наявності підстав спеціалісти Пенсійного фонду проводять </a:t>
          </a:r>
          <a:r>
            <a:rPr lang="uk-UA" sz="1600" spc="-60" baseline="0" noProof="0" dirty="0" smtClean="0">
              <a:latin typeface="Franklin Gothic Book" panose="020B0503020102020204" pitchFamily="34" charset="0"/>
            </a:rPr>
            <a:t>призначення/перерахунок</a:t>
          </a:r>
          <a:r>
            <a:rPr lang="uk-UA" sz="1600" noProof="0" dirty="0" smtClean="0">
              <a:latin typeface="Franklin Gothic Book" panose="020B0503020102020204" pitchFamily="34" charset="0"/>
            </a:rPr>
            <a:t> пенсії</a:t>
          </a:r>
          <a:endParaRPr lang="uk-UA" sz="1600" noProof="0" dirty="0">
            <a:latin typeface="Franklin Gothic Book" panose="020B0503020102020204" pitchFamily="34" charset="0"/>
          </a:endParaRPr>
        </a:p>
      </dgm:t>
    </dgm:pt>
    <dgm:pt modelId="{F1D2501E-43C9-41C5-B1E6-768F7764174F}" type="parTrans" cxnId="{DC28B5DE-C8B2-4087-B504-6A2C94D55267}">
      <dgm:prSet/>
      <dgm:spPr/>
      <dgm:t>
        <a:bodyPr/>
        <a:lstStyle/>
        <a:p>
          <a:endParaRPr lang="uk-UA" noProof="0" dirty="0"/>
        </a:p>
      </dgm:t>
    </dgm:pt>
    <dgm:pt modelId="{7A630070-AB3D-413F-8777-D55E632CF2C5}" type="sibTrans" cxnId="{DC28B5DE-C8B2-4087-B504-6A2C94D55267}">
      <dgm:prSet/>
      <dgm:spPr/>
      <dgm:t>
        <a:bodyPr/>
        <a:lstStyle/>
        <a:p>
          <a:endParaRPr lang="uk-UA" noProof="0" dirty="0"/>
        </a:p>
      </dgm:t>
    </dgm:pt>
    <dgm:pt modelId="{2D8407E6-3BCA-4855-A392-83A16F7A5B32}">
      <dgm:prSet phldrT="[Текст]" custT="1"/>
      <dgm:spPr/>
      <dgm:t>
        <a:bodyPr anchor="ctr" anchorCtr="0"/>
        <a:lstStyle/>
        <a:p>
          <a:r>
            <a:rPr lang="uk-UA" sz="1600" noProof="0" dirty="0" smtClean="0">
              <a:latin typeface="Franklin Gothic Book" panose="020B0503020102020204" pitchFamily="34" charset="0"/>
            </a:rPr>
            <a:t>За результатами опрацювання звернення особі буде відправлено </a:t>
          </a:r>
          <a:r>
            <a:rPr lang="uk-UA" sz="1600" noProof="0" dirty="0" err="1" smtClean="0">
              <a:latin typeface="Franklin Gothic Book" panose="020B0503020102020204" pitchFamily="34" charset="0"/>
            </a:rPr>
            <a:t>смс</a:t>
          </a:r>
          <a:r>
            <a:rPr lang="uk-UA" sz="1600" noProof="0" dirty="0" smtClean="0">
              <a:latin typeface="Franklin Gothic Book" panose="020B0503020102020204" pitchFamily="34" charset="0"/>
            </a:rPr>
            <a:t>-повідомлення про запрошення її для особистого прийому у фронт-офісі ПФУ для фізичної ідентифікації та перевірки справжності поданих документів</a:t>
          </a:r>
          <a:r>
            <a:rPr lang="ru-RU" sz="1600" noProof="0" dirty="0" smtClean="0">
              <a:latin typeface="Franklin Gothic Book" panose="020B0503020102020204" pitchFamily="34" charset="0"/>
            </a:rPr>
            <a:t>.</a:t>
          </a:r>
          <a:endParaRPr lang="uk-UA" sz="1600" noProof="0" dirty="0">
            <a:latin typeface="Franklin Gothic Book" panose="020B0503020102020204" pitchFamily="34" charset="0"/>
          </a:endParaRPr>
        </a:p>
      </dgm:t>
    </dgm:pt>
    <dgm:pt modelId="{DDB89CAD-59B0-487A-806B-51018BDB7E64}" type="parTrans" cxnId="{85481BAC-3F32-4A97-8F1F-81BFF6065755}">
      <dgm:prSet/>
      <dgm:spPr/>
      <dgm:t>
        <a:bodyPr/>
        <a:lstStyle/>
        <a:p>
          <a:endParaRPr lang="uk-UA" noProof="0" dirty="0"/>
        </a:p>
      </dgm:t>
    </dgm:pt>
    <dgm:pt modelId="{8292B21C-4A98-4AD2-A644-79D473FFFF8F}" type="sibTrans" cxnId="{85481BAC-3F32-4A97-8F1F-81BFF6065755}">
      <dgm:prSet/>
      <dgm:spPr/>
      <dgm:t>
        <a:bodyPr/>
        <a:lstStyle/>
        <a:p>
          <a:endParaRPr lang="uk-UA" noProof="0" dirty="0"/>
        </a:p>
      </dgm:t>
    </dgm:pt>
    <dgm:pt modelId="{F0A772E9-36CB-46BE-96DD-9E612038595B}">
      <dgm:prSet custT="1"/>
      <dgm:spPr/>
      <dgm:t>
        <a:bodyPr anchor="ctr" anchorCtr="0"/>
        <a:lstStyle/>
        <a:p>
          <a:r>
            <a:rPr lang="uk-UA" sz="1600" noProof="0" dirty="0" smtClean="0">
              <a:latin typeface="Franklin Gothic Book" panose="020B0503020102020204" pitchFamily="34" charset="0"/>
            </a:rPr>
            <a:t>За необхідністю, спеціалістами Пенсійного фонду формується звернення до банку на отримання електронного пенсійного посвідчення</a:t>
          </a:r>
          <a:endParaRPr lang="uk-UA" sz="1600" noProof="0" dirty="0">
            <a:latin typeface="Franklin Gothic Book" panose="020B0503020102020204" pitchFamily="34" charset="0"/>
          </a:endParaRPr>
        </a:p>
      </dgm:t>
    </dgm:pt>
    <dgm:pt modelId="{25D6863E-60E0-4374-8B5E-6BA98D2C3B58}" type="parTrans" cxnId="{A374EB21-D8A4-48CE-8259-F6BE3F9990FA}">
      <dgm:prSet/>
      <dgm:spPr/>
      <dgm:t>
        <a:bodyPr/>
        <a:lstStyle/>
        <a:p>
          <a:endParaRPr lang="uk-UA" noProof="0" dirty="0"/>
        </a:p>
      </dgm:t>
    </dgm:pt>
    <dgm:pt modelId="{CDC16B80-74A3-4D47-ADF9-247F356A4B6B}" type="sibTrans" cxnId="{A374EB21-D8A4-48CE-8259-F6BE3F9990FA}">
      <dgm:prSet/>
      <dgm:spPr/>
      <dgm:t>
        <a:bodyPr/>
        <a:lstStyle/>
        <a:p>
          <a:endParaRPr lang="uk-UA" noProof="0" dirty="0"/>
        </a:p>
      </dgm:t>
    </dgm:pt>
    <dgm:pt modelId="{A7E1D87F-DC3C-4085-A25A-25AE0CA63C70}" type="pres">
      <dgm:prSet presAssocID="{01780E9C-1730-4E77-8ECB-945DA3226E93}" presName="Name0" presStyleCnt="0">
        <dgm:presLayoutVars>
          <dgm:dir/>
          <dgm:resizeHandles val="exact"/>
        </dgm:presLayoutVars>
      </dgm:prSet>
      <dgm:spPr/>
    </dgm:pt>
    <dgm:pt modelId="{50D1C383-7E8A-4ED8-9C33-E89295748D9E}" type="pres">
      <dgm:prSet presAssocID="{01780E9C-1730-4E77-8ECB-945DA3226E93}" presName="bkgdShp" presStyleLbl="alignAccFollowNode1" presStyleIdx="0" presStyleCnt="1"/>
      <dgm:spPr>
        <a:ln w="12700">
          <a:solidFill>
            <a:schemeClr val="tx1">
              <a:alpha val="90000"/>
            </a:schemeClr>
          </a:solidFill>
        </a:ln>
      </dgm:spPr>
    </dgm:pt>
    <dgm:pt modelId="{13FD137E-7333-4F42-B3A8-6DB7FA090FFB}" type="pres">
      <dgm:prSet presAssocID="{01780E9C-1730-4E77-8ECB-945DA3226E93}" presName="linComp" presStyleCnt="0"/>
      <dgm:spPr/>
    </dgm:pt>
    <dgm:pt modelId="{1A0A4B4C-EF1F-4285-97B9-259D31199387}" type="pres">
      <dgm:prSet presAssocID="{AF64E71A-DB79-47D0-AA98-D56E9ED019E7}" presName="compNode" presStyleCnt="0"/>
      <dgm:spPr/>
    </dgm:pt>
    <dgm:pt modelId="{6C63C668-5EBF-4EAC-ABB1-58A64F4F5E0E}" type="pres">
      <dgm:prSet presAssocID="{AF64E71A-DB79-47D0-AA98-D56E9ED019E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3B2B4-86E2-4EFF-9998-E517A775CD03}" type="pres">
      <dgm:prSet presAssocID="{AF64E71A-DB79-47D0-AA98-D56E9ED019E7}" presName="invisiNode" presStyleLbl="node1" presStyleIdx="0" presStyleCnt="4"/>
      <dgm:spPr/>
    </dgm:pt>
    <dgm:pt modelId="{141B6A75-AB6B-48B9-B457-35E6E646C81E}" type="pres">
      <dgm:prSet presAssocID="{AF64E71A-DB79-47D0-AA98-D56E9ED019E7}" presName="imagNode" presStyleLbl="fgImgPlace1" presStyleIdx="0" presStyleCnt="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-18000"/>
          </a:stretch>
        </a:blipFill>
      </dgm:spPr>
    </dgm:pt>
    <dgm:pt modelId="{2B726597-3DCF-49B6-84E3-C30E8B2DEC83}" type="pres">
      <dgm:prSet presAssocID="{72F5443B-47D8-43F9-898F-5F9A1EB9E35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13F7E11-9E7E-4AD1-BCF8-60989BD932CF}" type="pres">
      <dgm:prSet presAssocID="{6CBBF001-2271-441A-93F6-5B3F1CE7732D}" presName="compNode" presStyleCnt="0"/>
      <dgm:spPr/>
    </dgm:pt>
    <dgm:pt modelId="{C75DCAED-7B68-4247-9727-83A5C8F0057B}" type="pres">
      <dgm:prSet presAssocID="{6CBBF001-2271-441A-93F6-5B3F1CE773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9F738-7F32-46AE-AB84-F8776D3BBDCC}" type="pres">
      <dgm:prSet presAssocID="{6CBBF001-2271-441A-93F6-5B3F1CE7732D}" presName="invisiNode" presStyleLbl="node1" presStyleIdx="1" presStyleCnt="4"/>
      <dgm:spPr/>
    </dgm:pt>
    <dgm:pt modelId="{222C30B0-496B-45B3-8FEC-5380A8186C7D}" type="pres">
      <dgm:prSet presAssocID="{6CBBF001-2271-441A-93F6-5B3F1CE7732D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2FC9BA1C-0A8B-4926-B470-D566EBAFEACA}" type="pres">
      <dgm:prSet presAssocID="{7A630070-AB3D-413F-8777-D55E632CF2C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45FA0A6-57CC-4DEB-959D-0BE2B58057A2}" type="pres">
      <dgm:prSet presAssocID="{F0A772E9-36CB-46BE-96DD-9E612038595B}" presName="compNode" presStyleCnt="0"/>
      <dgm:spPr/>
    </dgm:pt>
    <dgm:pt modelId="{1859CD9D-62C4-421D-89B0-3A747DAA3E19}" type="pres">
      <dgm:prSet presAssocID="{F0A772E9-36CB-46BE-96DD-9E612038595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AA1D8-DA17-49FE-A2BF-2C4AE7DF212F}" type="pres">
      <dgm:prSet presAssocID="{F0A772E9-36CB-46BE-96DD-9E612038595B}" presName="invisiNode" presStyleLbl="node1" presStyleIdx="2" presStyleCnt="4"/>
      <dgm:spPr/>
    </dgm:pt>
    <dgm:pt modelId="{E12203AB-8AFB-41A8-9AB3-09E392CE07CC}" type="pres">
      <dgm:prSet presAssocID="{F0A772E9-36CB-46BE-96DD-9E612038595B}" presName="imagNode" presStyleLbl="fgImgPlace1" presStyleIdx="2" presStyleCnt="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/>
          </a:stretch>
        </a:blipFill>
      </dgm:spPr>
    </dgm:pt>
    <dgm:pt modelId="{AF43DE3B-AE8F-4C39-BE75-65A7D6469FED}" type="pres">
      <dgm:prSet presAssocID="{CDC16B80-74A3-4D47-ADF9-247F356A4B6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0418509-23EC-4679-85A7-5F005064EA7F}" type="pres">
      <dgm:prSet presAssocID="{2D8407E6-3BCA-4855-A392-83A16F7A5B32}" presName="compNode" presStyleCnt="0"/>
      <dgm:spPr/>
    </dgm:pt>
    <dgm:pt modelId="{F3D91876-264A-4461-A588-26CAA1E599B7}" type="pres">
      <dgm:prSet presAssocID="{2D8407E6-3BCA-4855-A392-83A16F7A5B3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A2A0D-872E-49B6-83A8-2BBD289DAA91}" type="pres">
      <dgm:prSet presAssocID="{2D8407E6-3BCA-4855-A392-83A16F7A5B32}" presName="invisiNode" presStyleLbl="node1" presStyleIdx="3" presStyleCnt="4"/>
      <dgm:spPr/>
    </dgm:pt>
    <dgm:pt modelId="{FC7C4255-F928-4F37-BAEC-ECBD1C317708}" type="pres">
      <dgm:prSet presAssocID="{2D8407E6-3BCA-4855-A392-83A16F7A5B32}" presName="imagNode" presStyleLbl="fgImgPlace1" presStyleIdx="3" presStyleCnt="4"/>
      <dgm:spPr>
        <a:blipFill dpi="0" rotWithShape="1">
          <a:blip xmlns:r="http://schemas.openxmlformats.org/officeDocument/2006/relationships" r:embed="rId4"/>
          <a:srcRect/>
          <a:stretch>
            <a:fillRect l="-1000" t="-2000" r="-1000" b="-135000"/>
          </a:stretch>
        </a:blipFill>
      </dgm:spPr>
    </dgm:pt>
  </dgm:ptLst>
  <dgm:cxnLst>
    <dgm:cxn modelId="{B306D3F0-7728-4806-BC76-3D0A12B1EF2B}" type="presOf" srcId="{6CBBF001-2271-441A-93F6-5B3F1CE7732D}" destId="{C75DCAED-7B68-4247-9727-83A5C8F0057B}" srcOrd="0" destOrd="0" presId="urn:microsoft.com/office/officeart/2005/8/layout/pList2"/>
    <dgm:cxn modelId="{B76985C5-D778-41B2-B79D-1EB050CF7DC2}" type="presOf" srcId="{AF64E71A-DB79-47D0-AA98-D56E9ED019E7}" destId="{6C63C668-5EBF-4EAC-ABB1-58A64F4F5E0E}" srcOrd="0" destOrd="0" presId="urn:microsoft.com/office/officeart/2005/8/layout/pList2"/>
    <dgm:cxn modelId="{3EFEFC24-FDCD-4B56-87F0-2BCB9BAF47DE}" type="presOf" srcId="{7A630070-AB3D-413F-8777-D55E632CF2C5}" destId="{2FC9BA1C-0A8B-4926-B470-D566EBAFEACA}" srcOrd="0" destOrd="0" presId="urn:microsoft.com/office/officeart/2005/8/layout/pList2"/>
    <dgm:cxn modelId="{A374EB21-D8A4-48CE-8259-F6BE3F9990FA}" srcId="{01780E9C-1730-4E77-8ECB-945DA3226E93}" destId="{F0A772E9-36CB-46BE-96DD-9E612038595B}" srcOrd="2" destOrd="0" parTransId="{25D6863E-60E0-4374-8B5E-6BA98D2C3B58}" sibTransId="{CDC16B80-74A3-4D47-ADF9-247F356A4B6B}"/>
    <dgm:cxn modelId="{05F96326-DD23-4F72-828A-0D2F84DF4139}" type="presOf" srcId="{CDC16B80-74A3-4D47-ADF9-247F356A4B6B}" destId="{AF43DE3B-AE8F-4C39-BE75-65A7D6469FED}" srcOrd="0" destOrd="0" presId="urn:microsoft.com/office/officeart/2005/8/layout/pList2"/>
    <dgm:cxn modelId="{DC28B5DE-C8B2-4087-B504-6A2C94D55267}" srcId="{01780E9C-1730-4E77-8ECB-945DA3226E93}" destId="{6CBBF001-2271-441A-93F6-5B3F1CE7732D}" srcOrd="1" destOrd="0" parTransId="{F1D2501E-43C9-41C5-B1E6-768F7764174F}" sibTransId="{7A630070-AB3D-413F-8777-D55E632CF2C5}"/>
    <dgm:cxn modelId="{1075BF44-0D29-486C-BB11-0CE888B6025D}" type="presOf" srcId="{F0A772E9-36CB-46BE-96DD-9E612038595B}" destId="{1859CD9D-62C4-421D-89B0-3A747DAA3E19}" srcOrd="0" destOrd="0" presId="urn:microsoft.com/office/officeart/2005/8/layout/pList2"/>
    <dgm:cxn modelId="{6945D298-5639-4F46-AB42-F2BA33877F65}" type="presOf" srcId="{01780E9C-1730-4E77-8ECB-945DA3226E93}" destId="{A7E1D87F-DC3C-4085-A25A-25AE0CA63C70}" srcOrd="0" destOrd="0" presId="urn:microsoft.com/office/officeart/2005/8/layout/pList2"/>
    <dgm:cxn modelId="{85481BAC-3F32-4A97-8F1F-81BFF6065755}" srcId="{01780E9C-1730-4E77-8ECB-945DA3226E93}" destId="{2D8407E6-3BCA-4855-A392-83A16F7A5B32}" srcOrd="3" destOrd="0" parTransId="{DDB89CAD-59B0-487A-806B-51018BDB7E64}" sibTransId="{8292B21C-4A98-4AD2-A644-79D473FFFF8F}"/>
    <dgm:cxn modelId="{E1287C1A-662D-409B-8B91-71122C6E71E6}" type="presOf" srcId="{72F5443B-47D8-43F9-898F-5F9A1EB9E35B}" destId="{2B726597-3DCF-49B6-84E3-C30E8B2DEC83}" srcOrd="0" destOrd="0" presId="urn:microsoft.com/office/officeart/2005/8/layout/pList2"/>
    <dgm:cxn modelId="{75A6FFD6-BD8F-412B-BB5C-A0893B890FBC}" type="presOf" srcId="{2D8407E6-3BCA-4855-A392-83A16F7A5B32}" destId="{F3D91876-264A-4461-A588-26CAA1E599B7}" srcOrd="0" destOrd="0" presId="urn:microsoft.com/office/officeart/2005/8/layout/pList2"/>
    <dgm:cxn modelId="{B7F350AC-D972-4BFD-B01F-C667435B1C4A}" srcId="{01780E9C-1730-4E77-8ECB-945DA3226E93}" destId="{AF64E71A-DB79-47D0-AA98-D56E9ED019E7}" srcOrd="0" destOrd="0" parTransId="{86D19FF9-7289-4B01-98D6-5C7B14CA7521}" sibTransId="{72F5443B-47D8-43F9-898F-5F9A1EB9E35B}"/>
    <dgm:cxn modelId="{CCB94019-A5E3-4187-8886-1B4E1E6CD5A6}" type="presParOf" srcId="{A7E1D87F-DC3C-4085-A25A-25AE0CA63C70}" destId="{50D1C383-7E8A-4ED8-9C33-E89295748D9E}" srcOrd="0" destOrd="0" presId="urn:microsoft.com/office/officeart/2005/8/layout/pList2"/>
    <dgm:cxn modelId="{B53CD9AC-EAF1-4947-B4CE-E8EEF2ED7BBB}" type="presParOf" srcId="{A7E1D87F-DC3C-4085-A25A-25AE0CA63C70}" destId="{13FD137E-7333-4F42-B3A8-6DB7FA090FFB}" srcOrd="1" destOrd="0" presId="urn:microsoft.com/office/officeart/2005/8/layout/pList2"/>
    <dgm:cxn modelId="{5F8881DC-359C-4788-BE7F-170B4BA39071}" type="presParOf" srcId="{13FD137E-7333-4F42-B3A8-6DB7FA090FFB}" destId="{1A0A4B4C-EF1F-4285-97B9-259D31199387}" srcOrd="0" destOrd="0" presId="urn:microsoft.com/office/officeart/2005/8/layout/pList2"/>
    <dgm:cxn modelId="{4D3FE87E-EB6A-4053-9D61-B2C7D1F84E49}" type="presParOf" srcId="{1A0A4B4C-EF1F-4285-97B9-259D31199387}" destId="{6C63C668-5EBF-4EAC-ABB1-58A64F4F5E0E}" srcOrd="0" destOrd="0" presId="urn:microsoft.com/office/officeart/2005/8/layout/pList2"/>
    <dgm:cxn modelId="{75BD71DC-2B86-41B3-A0FA-6EF0BCA763F9}" type="presParOf" srcId="{1A0A4B4C-EF1F-4285-97B9-259D31199387}" destId="{4B93B2B4-86E2-4EFF-9998-E517A775CD03}" srcOrd="1" destOrd="0" presId="urn:microsoft.com/office/officeart/2005/8/layout/pList2"/>
    <dgm:cxn modelId="{A67FFFA1-61EF-40A8-A47E-BE77C1BE972B}" type="presParOf" srcId="{1A0A4B4C-EF1F-4285-97B9-259D31199387}" destId="{141B6A75-AB6B-48B9-B457-35E6E646C81E}" srcOrd="2" destOrd="0" presId="urn:microsoft.com/office/officeart/2005/8/layout/pList2"/>
    <dgm:cxn modelId="{C9899DB6-6A8B-4F85-A943-971B0377DA2A}" type="presParOf" srcId="{13FD137E-7333-4F42-B3A8-6DB7FA090FFB}" destId="{2B726597-3DCF-49B6-84E3-C30E8B2DEC83}" srcOrd="1" destOrd="0" presId="urn:microsoft.com/office/officeart/2005/8/layout/pList2"/>
    <dgm:cxn modelId="{B820ACAD-9563-4BE4-9A52-58FDF0EC0AE2}" type="presParOf" srcId="{13FD137E-7333-4F42-B3A8-6DB7FA090FFB}" destId="{113F7E11-9E7E-4AD1-BCF8-60989BD932CF}" srcOrd="2" destOrd="0" presId="urn:microsoft.com/office/officeart/2005/8/layout/pList2"/>
    <dgm:cxn modelId="{C7AF3A9E-DB54-4D8E-B964-43EFA8DF27A1}" type="presParOf" srcId="{113F7E11-9E7E-4AD1-BCF8-60989BD932CF}" destId="{C75DCAED-7B68-4247-9727-83A5C8F0057B}" srcOrd="0" destOrd="0" presId="urn:microsoft.com/office/officeart/2005/8/layout/pList2"/>
    <dgm:cxn modelId="{7EB7479A-A4B3-41E2-82D7-C4C75C6B7A26}" type="presParOf" srcId="{113F7E11-9E7E-4AD1-BCF8-60989BD932CF}" destId="{F8A9F738-7F32-46AE-AB84-F8776D3BBDCC}" srcOrd="1" destOrd="0" presId="urn:microsoft.com/office/officeart/2005/8/layout/pList2"/>
    <dgm:cxn modelId="{A52E64FD-722E-47CC-9DF6-0EEA3FC9B099}" type="presParOf" srcId="{113F7E11-9E7E-4AD1-BCF8-60989BD932CF}" destId="{222C30B0-496B-45B3-8FEC-5380A8186C7D}" srcOrd="2" destOrd="0" presId="urn:microsoft.com/office/officeart/2005/8/layout/pList2"/>
    <dgm:cxn modelId="{73DAE2AB-7D6D-4B21-95CE-3357CF9EBAE3}" type="presParOf" srcId="{13FD137E-7333-4F42-B3A8-6DB7FA090FFB}" destId="{2FC9BA1C-0A8B-4926-B470-D566EBAFEACA}" srcOrd="3" destOrd="0" presId="urn:microsoft.com/office/officeart/2005/8/layout/pList2"/>
    <dgm:cxn modelId="{8BC7664D-318C-430A-A2E4-B07E32617238}" type="presParOf" srcId="{13FD137E-7333-4F42-B3A8-6DB7FA090FFB}" destId="{445FA0A6-57CC-4DEB-959D-0BE2B58057A2}" srcOrd="4" destOrd="0" presId="urn:microsoft.com/office/officeart/2005/8/layout/pList2"/>
    <dgm:cxn modelId="{8A6E8D31-44CF-4A6A-9373-C6BA56A7F19B}" type="presParOf" srcId="{445FA0A6-57CC-4DEB-959D-0BE2B58057A2}" destId="{1859CD9D-62C4-421D-89B0-3A747DAA3E19}" srcOrd="0" destOrd="0" presId="urn:microsoft.com/office/officeart/2005/8/layout/pList2"/>
    <dgm:cxn modelId="{71CC91A4-12D4-46C3-8A38-A0EDE419760D}" type="presParOf" srcId="{445FA0A6-57CC-4DEB-959D-0BE2B58057A2}" destId="{F48AA1D8-DA17-49FE-A2BF-2C4AE7DF212F}" srcOrd="1" destOrd="0" presId="urn:microsoft.com/office/officeart/2005/8/layout/pList2"/>
    <dgm:cxn modelId="{BE51BFCE-EE6D-47E8-8005-BDA26F3F52B3}" type="presParOf" srcId="{445FA0A6-57CC-4DEB-959D-0BE2B58057A2}" destId="{E12203AB-8AFB-41A8-9AB3-09E392CE07CC}" srcOrd="2" destOrd="0" presId="urn:microsoft.com/office/officeart/2005/8/layout/pList2"/>
    <dgm:cxn modelId="{99BE1230-2112-4FE8-9E1E-1BAC8B793D31}" type="presParOf" srcId="{13FD137E-7333-4F42-B3A8-6DB7FA090FFB}" destId="{AF43DE3B-AE8F-4C39-BE75-65A7D6469FED}" srcOrd="5" destOrd="0" presId="urn:microsoft.com/office/officeart/2005/8/layout/pList2"/>
    <dgm:cxn modelId="{F962DC93-2C91-428B-87F2-3409F4668FC4}" type="presParOf" srcId="{13FD137E-7333-4F42-B3A8-6DB7FA090FFB}" destId="{40418509-23EC-4679-85A7-5F005064EA7F}" srcOrd="6" destOrd="0" presId="urn:microsoft.com/office/officeart/2005/8/layout/pList2"/>
    <dgm:cxn modelId="{3C685607-ED04-4E33-AF7F-974A613146DF}" type="presParOf" srcId="{40418509-23EC-4679-85A7-5F005064EA7F}" destId="{F3D91876-264A-4461-A588-26CAA1E599B7}" srcOrd="0" destOrd="0" presId="urn:microsoft.com/office/officeart/2005/8/layout/pList2"/>
    <dgm:cxn modelId="{8CF209FA-F3AB-47A2-8BD0-40C6FE2DB665}" type="presParOf" srcId="{40418509-23EC-4679-85A7-5F005064EA7F}" destId="{BC3A2A0D-872E-49B6-83A8-2BBD289DAA91}" srcOrd="1" destOrd="0" presId="urn:microsoft.com/office/officeart/2005/8/layout/pList2"/>
    <dgm:cxn modelId="{3F570604-A4DC-492D-BF65-6F2B97640DE2}" type="presParOf" srcId="{40418509-23EC-4679-85A7-5F005064EA7F}" destId="{FC7C4255-F928-4F37-BAEC-ECBD1C31770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1C383-7E8A-4ED8-9C33-E89295748D9E}">
      <dsp:nvSpPr>
        <dsp:cNvPr id="0" name=""/>
        <dsp:cNvSpPr/>
      </dsp:nvSpPr>
      <dsp:spPr>
        <a:xfrm>
          <a:off x="0" y="0"/>
          <a:ext cx="11953328" cy="25402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B6A75-AB6B-48B9-B457-35E6E646C81E}">
      <dsp:nvSpPr>
        <dsp:cNvPr id="0" name=""/>
        <dsp:cNvSpPr/>
      </dsp:nvSpPr>
      <dsp:spPr>
        <a:xfrm>
          <a:off x="361891" y="338702"/>
          <a:ext cx="2611522" cy="186286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-18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3C668-5EBF-4EAC-ABB1-58A64F4F5E0E}">
      <dsp:nvSpPr>
        <dsp:cNvPr id="0" name=""/>
        <dsp:cNvSpPr/>
      </dsp:nvSpPr>
      <dsp:spPr>
        <a:xfrm rot="10800000">
          <a:off x="361891" y="2540269"/>
          <a:ext cx="2611522" cy="31047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latin typeface="Franklin Gothic Book" panose="020B0503020102020204" pitchFamily="34" charset="0"/>
            </a:rPr>
            <a:t>Авторизовані користувачі за допомогою Веб-порталу електронних послуг можуть формувати та подавати документи на </a:t>
          </a:r>
          <a:r>
            <a:rPr lang="uk-UA" sz="1600" kern="1200" spc="-60" baseline="0" noProof="0" dirty="0" smtClean="0">
              <a:latin typeface="Franklin Gothic Book" panose="020B0503020102020204" pitchFamily="34" charset="0"/>
            </a:rPr>
            <a:t>призначення/перерахунок</a:t>
          </a:r>
          <a:r>
            <a:rPr lang="uk-UA" sz="1600" kern="1200" noProof="0" dirty="0" smtClean="0">
              <a:latin typeface="Franklin Gothic Book" panose="020B0503020102020204" pitchFamily="34" charset="0"/>
            </a:rPr>
            <a:t> пенсії</a:t>
          </a:r>
          <a:endParaRPr lang="uk-UA" sz="1600" kern="1200" noProof="0" dirty="0">
            <a:latin typeface="Franklin Gothic Book" panose="020B0503020102020204" pitchFamily="34" charset="0"/>
          </a:endParaRPr>
        </a:p>
      </dsp:txBody>
      <dsp:txXfrm rot="10800000">
        <a:off x="442204" y="2540269"/>
        <a:ext cx="2450896" cy="3024461"/>
      </dsp:txXfrm>
    </dsp:sp>
    <dsp:sp modelId="{222C30B0-496B-45B3-8FEC-5380A8186C7D}">
      <dsp:nvSpPr>
        <dsp:cNvPr id="0" name=""/>
        <dsp:cNvSpPr/>
      </dsp:nvSpPr>
      <dsp:spPr>
        <a:xfrm>
          <a:off x="3234565" y="338702"/>
          <a:ext cx="2611522" cy="18628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DCAED-7B68-4247-9727-83A5C8F0057B}">
      <dsp:nvSpPr>
        <dsp:cNvPr id="0" name=""/>
        <dsp:cNvSpPr/>
      </dsp:nvSpPr>
      <dsp:spPr>
        <a:xfrm rot="10800000">
          <a:off x="3234565" y="2540269"/>
          <a:ext cx="2611522" cy="31047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latin typeface="Franklin Gothic Book" panose="020B0503020102020204" pitchFamily="34" charset="0"/>
            </a:rPr>
            <a:t>На підставі наданих сканованих копій документів, за наявності підстав спеціалісти Пенсійного фонду проводять </a:t>
          </a:r>
          <a:r>
            <a:rPr lang="uk-UA" sz="1600" kern="1200" spc="-60" baseline="0" noProof="0" dirty="0" smtClean="0">
              <a:latin typeface="Franklin Gothic Book" panose="020B0503020102020204" pitchFamily="34" charset="0"/>
            </a:rPr>
            <a:t>призначення/перерахунок</a:t>
          </a:r>
          <a:r>
            <a:rPr lang="uk-UA" sz="1600" kern="1200" noProof="0" dirty="0" smtClean="0">
              <a:latin typeface="Franklin Gothic Book" panose="020B0503020102020204" pitchFamily="34" charset="0"/>
            </a:rPr>
            <a:t> пенсії</a:t>
          </a:r>
          <a:endParaRPr lang="uk-UA" sz="1600" kern="1200" noProof="0" dirty="0">
            <a:latin typeface="Franklin Gothic Book" panose="020B0503020102020204" pitchFamily="34" charset="0"/>
          </a:endParaRPr>
        </a:p>
      </dsp:txBody>
      <dsp:txXfrm rot="10800000">
        <a:off x="3314878" y="2540269"/>
        <a:ext cx="2450896" cy="3024461"/>
      </dsp:txXfrm>
    </dsp:sp>
    <dsp:sp modelId="{E12203AB-8AFB-41A8-9AB3-09E392CE07CC}">
      <dsp:nvSpPr>
        <dsp:cNvPr id="0" name=""/>
        <dsp:cNvSpPr/>
      </dsp:nvSpPr>
      <dsp:spPr>
        <a:xfrm>
          <a:off x="6107240" y="338702"/>
          <a:ext cx="2611522" cy="186286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9CD9D-62C4-421D-89B0-3A747DAA3E19}">
      <dsp:nvSpPr>
        <dsp:cNvPr id="0" name=""/>
        <dsp:cNvSpPr/>
      </dsp:nvSpPr>
      <dsp:spPr>
        <a:xfrm rot="10800000">
          <a:off x="6107240" y="2540269"/>
          <a:ext cx="2611522" cy="31047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latin typeface="Franklin Gothic Book" panose="020B0503020102020204" pitchFamily="34" charset="0"/>
            </a:rPr>
            <a:t>За необхідністю, спеціалістами Пенсійного фонду формується звернення до банку на отримання електронного пенсійного посвідчення</a:t>
          </a:r>
          <a:endParaRPr lang="uk-UA" sz="1600" kern="1200" noProof="0" dirty="0">
            <a:latin typeface="Franklin Gothic Book" panose="020B0503020102020204" pitchFamily="34" charset="0"/>
          </a:endParaRPr>
        </a:p>
      </dsp:txBody>
      <dsp:txXfrm rot="10800000">
        <a:off x="6187553" y="2540269"/>
        <a:ext cx="2450896" cy="3024461"/>
      </dsp:txXfrm>
    </dsp:sp>
    <dsp:sp modelId="{FC7C4255-F928-4F37-BAEC-ECBD1C317708}">
      <dsp:nvSpPr>
        <dsp:cNvPr id="0" name=""/>
        <dsp:cNvSpPr/>
      </dsp:nvSpPr>
      <dsp:spPr>
        <a:xfrm>
          <a:off x="8979914" y="338702"/>
          <a:ext cx="2611522" cy="186286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/>
          <a:srcRect/>
          <a:stretch>
            <a:fillRect l="-1000" t="-2000" r="-1000" b="-13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91876-264A-4461-A588-26CAA1E599B7}">
      <dsp:nvSpPr>
        <dsp:cNvPr id="0" name=""/>
        <dsp:cNvSpPr/>
      </dsp:nvSpPr>
      <dsp:spPr>
        <a:xfrm rot="10800000">
          <a:off x="8979914" y="2540269"/>
          <a:ext cx="2611522" cy="31047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latin typeface="Franklin Gothic Book" panose="020B0503020102020204" pitchFamily="34" charset="0"/>
            </a:rPr>
            <a:t>За результатами опрацювання звернення особі буде відправлено </a:t>
          </a:r>
          <a:r>
            <a:rPr lang="uk-UA" sz="1600" kern="1200" noProof="0" dirty="0" err="1" smtClean="0">
              <a:latin typeface="Franklin Gothic Book" panose="020B0503020102020204" pitchFamily="34" charset="0"/>
            </a:rPr>
            <a:t>смс</a:t>
          </a:r>
          <a:r>
            <a:rPr lang="uk-UA" sz="1600" kern="1200" noProof="0" dirty="0" smtClean="0">
              <a:latin typeface="Franklin Gothic Book" panose="020B0503020102020204" pitchFamily="34" charset="0"/>
            </a:rPr>
            <a:t>-повідомлення про запрошення її для особистого прийому у фронт-офісі ПФУ для фізичної ідентифікації та перевірки справжності поданих документів</a:t>
          </a:r>
          <a:r>
            <a:rPr lang="ru-RU" sz="1600" kern="1200" noProof="0" dirty="0" smtClean="0">
              <a:latin typeface="Franklin Gothic Book" panose="020B0503020102020204" pitchFamily="34" charset="0"/>
            </a:rPr>
            <a:t>.</a:t>
          </a:r>
          <a:endParaRPr lang="uk-UA" sz="1600" kern="1200" noProof="0" dirty="0">
            <a:latin typeface="Franklin Gothic Book" panose="020B0503020102020204" pitchFamily="34" charset="0"/>
          </a:endParaRPr>
        </a:p>
      </dsp:txBody>
      <dsp:txXfrm rot="10800000">
        <a:off x="9060227" y="2540269"/>
        <a:ext cx="2450896" cy="3024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19.10.2018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31058-FD43-47E9-8267-D909BA9E8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4485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2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19.10.2018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9" y="3228977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36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37B52-34EF-4CCE-8307-3EAF1FB68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05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B796-1AB9-4C7B-8E6F-AB7DFF179B2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22.10.2019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E4CA4-4960-4C5B-9065-B44EA11E4BFE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50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B796-1AB9-4C7B-8E6F-AB7DFF179B2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22.10.2019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E4CA4-4960-4C5B-9065-B44EA11E4BFE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99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B796-1AB9-4C7B-8E6F-AB7DFF179B2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22.10.2019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E4CA4-4960-4C5B-9065-B44EA11E4BFE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89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B796-1AB9-4C7B-8E6F-AB7DFF179B2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22.10.2019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E4CA4-4960-4C5B-9065-B44EA11E4BFE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27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B796-1AB9-4C7B-8E6F-AB7DFF179B2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22.10.2019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E4CA4-4960-4C5B-9065-B44EA11E4BFE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19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B796-1AB9-4C7B-8E6F-AB7DFF179B2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22.10.2019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E4CA4-4960-4C5B-9065-B44EA11E4BFE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556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B796-1AB9-4C7B-8E6F-AB7DFF179B2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22.10.2019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E4CA4-4960-4C5B-9065-B44EA11E4BFE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427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B796-1AB9-4C7B-8E6F-AB7DFF179B2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22.10.2019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E4CA4-4960-4C5B-9065-B44EA11E4BFE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7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B796-1AB9-4C7B-8E6F-AB7DFF179B2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22.10.2019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E4CA4-4960-4C5B-9065-B44EA11E4BFE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73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B796-1AB9-4C7B-8E6F-AB7DFF179B2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22.10.2019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E4CA4-4960-4C5B-9065-B44EA11E4BFE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284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B796-1AB9-4C7B-8E6F-AB7DFF179B2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22.10.2019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E4CA4-4960-4C5B-9065-B44EA11E4BFE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0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EAF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B796-1AB9-4C7B-8E6F-AB7DFF179B2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22.10.2019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E4CA4-4960-4C5B-9065-B44EA11E4BFE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51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867346" y="198330"/>
            <a:ext cx="1132465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cs typeface="Times New Roman" pitchFamily="18" charset="0"/>
              </a:rPr>
              <a:t>Головне </a:t>
            </a:r>
            <a:r>
              <a:rPr kumimoji="0" lang="uk-UA" sz="400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cs typeface="Times New Roman" pitchFamily="18" charset="0"/>
              </a:rPr>
              <a:t>управління </a:t>
            </a:r>
            <a:endParaRPr kumimoji="0" lang="en-US" sz="400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anose="020B0703020102020204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cs typeface="Times New Roman" pitchFamily="18" charset="0"/>
              </a:rPr>
              <a:t>Пенсійного фонду</a:t>
            </a:r>
            <a:r>
              <a:rPr kumimoji="0" lang="en-US" sz="400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cs typeface="Times New Roman" pitchFamily="18" charset="0"/>
              </a:rPr>
              <a:t> </a:t>
            </a:r>
            <a:r>
              <a:rPr kumimoji="0" lang="uk-UA" sz="400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cs typeface="Times New Roman" pitchFamily="18" charset="0"/>
              </a:rPr>
              <a:t>України </a:t>
            </a:r>
            <a:endParaRPr kumimoji="0" lang="en-US" sz="400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anose="020B0703020102020204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cs typeface="Times New Roman" pitchFamily="18" charset="0"/>
              </a:rPr>
              <a:t>в Луганській області</a:t>
            </a:r>
            <a:endParaRPr kumimoji="0" lang="ru-RU" sz="400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anose="020B070302010202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47528" y="2780928"/>
            <a:ext cx="9433048" cy="1077218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lvl="0" algn="ctr">
              <a:defRPr/>
            </a:pPr>
            <a:r>
              <a:rPr lang="uk-UA" sz="32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Про впровадження новітніх технологій та нових сервісів в органах Пенсійного фонду України</a:t>
            </a:r>
            <a:endParaRPr lang="uk-UA" sz="3200" b="1" dirty="0">
              <a:ln w="50800"/>
              <a:solidFill>
                <a:schemeClr val="bg1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32" r="8394"/>
          <a:stretch/>
        </p:blipFill>
        <p:spPr>
          <a:xfrm rot="16200000">
            <a:off x="-2709840" y="2973193"/>
            <a:ext cx="6885384" cy="93899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317751"/>
            <a:ext cx="1194805" cy="116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Belyaeva\Downloads\Coat_of_Arms_Luhansk_Oblast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260647"/>
            <a:ext cx="1161044" cy="128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2922" y="6004926"/>
            <a:ext cx="2393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Times New Roman" pitchFamily="18" charset="0"/>
              </a:rPr>
              <a:t>м. Сєвєродонецьк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Times New Roman" pitchFamily="18" charset="0"/>
              </a:rPr>
              <a:t>201</a:t>
            </a:r>
            <a:r>
              <a:rPr lang="en-US" sz="2000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Times New Roman" pitchFamily="18" charset="0"/>
              </a:rPr>
              <a:t>9</a:t>
            </a:r>
            <a:r>
              <a:rPr lang="uk-UA" sz="2000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Times New Roman" pitchFamily="18" charset="0"/>
              </a:rPr>
              <a:t> рік</a:t>
            </a:r>
            <a:endParaRPr lang="ru-RU" sz="2000" dirty="0">
              <a:solidFill>
                <a:schemeClr val="bg1"/>
              </a:solidFill>
              <a:latin typeface="Franklin Gothic Demi" panose="020B0703020102020204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6" y="5805511"/>
            <a:ext cx="3024336" cy="90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9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-13134"/>
            <a:ext cx="12192001" cy="1002732"/>
            <a:chOff x="-1" y="-13134"/>
            <a:chExt cx="12192001" cy="10027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-13134"/>
              <a:ext cx="12192001" cy="993862"/>
              <a:chOff x="-1524001" y="-13134"/>
              <a:chExt cx="12192001" cy="993862"/>
            </a:xfrm>
            <a:gradFill flip="none" rotWithShape="1">
              <a:gsLst>
                <a:gs pos="0">
                  <a:srgbClr val="00733A"/>
                </a:gs>
                <a:gs pos="100000">
                  <a:srgbClr val="1DA964"/>
                </a:gs>
                <a:gs pos="54000">
                  <a:srgbClr val="90CEAF"/>
                </a:gs>
              </a:gsLst>
              <a:lin ang="4200000" scaled="0"/>
              <a:tileRect/>
            </a:gradFill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-1524000" y="0"/>
                <a:ext cx="12192000" cy="980728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lum bright="40000"/>
              </a:blip>
              <a:srcRect l="3352" t="25153" b="11142"/>
              <a:stretch>
                <a:fillRect/>
              </a:stretch>
            </p:blipFill>
            <p:spPr bwMode="auto">
              <a:xfrm>
                <a:off x="-1524001" y="-13134"/>
                <a:ext cx="3215681" cy="567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12167" y="43804"/>
                <a:ext cx="851514" cy="84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-685884" y="0"/>
                <a:ext cx="216154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Головне управління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Пенсійного</a:t>
                </a: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фонду України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в Луганській області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15" y="476672"/>
              <a:ext cx="1709754" cy="512926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3031282" y="74865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Вкладка «Мої документи»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020589"/>
            <a:ext cx="10277808" cy="5833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3535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-13134"/>
            <a:ext cx="12192001" cy="1002732"/>
            <a:chOff x="-1" y="-13134"/>
            <a:chExt cx="12192001" cy="10027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-13134"/>
              <a:ext cx="12192001" cy="993862"/>
              <a:chOff x="-1524001" y="-13134"/>
              <a:chExt cx="12192001" cy="993862"/>
            </a:xfrm>
            <a:gradFill flip="none" rotWithShape="1">
              <a:gsLst>
                <a:gs pos="0">
                  <a:srgbClr val="00733A"/>
                </a:gs>
                <a:gs pos="100000">
                  <a:srgbClr val="1DA964"/>
                </a:gs>
                <a:gs pos="54000">
                  <a:srgbClr val="90CEAF"/>
                </a:gs>
              </a:gsLst>
              <a:lin ang="4200000" scaled="0"/>
              <a:tileRect/>
            </a:gradFill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-1524000" y="0"/>
                <a:ext cx="12192000" cy="980728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lum bright="40000"/>
              </a:blip>
              <a:srcRect l="3352" t="25153" b="11142"/>
              <a:stretch>
                <a:fillRect/>
              </a:stretch>
            </p:blipFill>
            <p:spPr bwMode="auto">
              <a:xfrm>
                <a:off x="-1524001" y="-13134"/>
                <a:ext cx="3215681" cy="567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12167" y="43804"/>
                <a:ext cx="851514" cy="84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-685884" y="0"/>
                <a:ext cx="216154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Головне управління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Пенсійного</a:t>
                </a: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фонду України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в Луганській області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15" y="476672"/>
              <a:ext cx="1709754" cy="512926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3031282" y="74865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Верифікація електронних документів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4" y="1055593"/>
            <a:ext cx="10535593" cy="57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25356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-13134"/>
            <a:ext cx="12192001" cy="1002732"/>
            <a:chOff x="-1" y="-13134"/>
            <a:chExt cx="12192001" cy="10027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-13134"/>
              <a:ext cx="12192001" cy="993862"/>
              <a:chOff x="-1524001" y="-13134"/>
              <a:chExt cx="12192001" cy="993862"/>
            </a:xfrm>
            <a:gradFill flip="none" rotWithShape="1">
              <a:gsLst>
                <a:gs pos="0">
                  <a:srgbClr val="00733A"/>
                </a:gs>
                <a:gs pos="100000">
                  <a:srgbClr val="1DA964"/>
                </a:gs>
                <a:gs pos="54000">
                  <a:srgbClr val="90CEAF"/>
                </a:gs>
              </a:gsLst>
              <a:lin ang="4200000" scaled="0"/>
              <a:tileRect/>
            </a:gradFill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-1524000" y="0"/>
                <a:ext cx="12192000" cy="980728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lum bright="40000"/>
              </a:blip>
              <a:srcRect l="3352" t="25153" b="11142"/>
              <a:stretch>
                <a:fillRect/>
              </a:stretch>
            </p:blipFill>
            <p:spPr bwMode="auto">
              <a:xfrm>
                <a:off x="-1524001" y="-13134"/>
                <a:ext cx="3215681" cy="567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12167" y="43804"/>
                <a:ext cx="851514" cy="84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-685884" y="0"/>
                <a:ext cx="216154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Головне управління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Пенсійного</a:t>
                </a: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фонду України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в Луганській області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15" y="476672"/>
              <a:ext cx="1709754" cy="512926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3031282" y="74865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Вкладка «Мої повідомлення»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024532"/>
            <a:ext cx="10657184" cy="5813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96439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-13134"/>
            <a:ext cx="12192001" cy="1002732"/>
            <a:chOff x="-1" y="-13134"/>
            <a:chExt cx="12192001" cy="10027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-13134"/>
              <a:ext cx="12192001" cy="993862"/>
              <a:chOff x="-1524001" y="-13134"/>
              <a:chExt cx="12192001" cy="993862"/>
            </a:xfrm>
            <a:gradFill flip="none" rotWithShape="1">
              <a:gsLst>
                <a:gs pos="0">
                  <a:srgbClr val="00733A"/>
                </a:gs>
                <a:gs pos="100000">
                  <a:srgbClr val="1DA964"/>
                </a:gs>
                <a:gs pos="54000">
                  <a:srgbClr val="90CEAF"/>
                </a:gs>
              </a:gsLst>
              <a:lin ang="4200000" scaled="0"/>
              <a:tileRect/>
            </a:gradFill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-1524000" y="0"/>
                <a:ext cx="12192000" cy="980728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lum bright="40000"/>
              </a:blip>
              <a:srcRect l="3352" t="25153" b="11142"/>
              <a:stretch>
                <a:fillRect/>
              </a:stretch>
            </p:blipFill>
            <p:spPr bwMode="auto">
              <a:xfrm>
                <a:off x="-1524001" y="-13134"/>
                <a:ext cx="3215681" cy="567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12167" y="43804"/>
                <a:ext cx="851514" cy="84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-685884" y="0"/>
                <a:ext cx="216154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Головне управління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Пенсійного</a:t>
                </a: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фонду України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в Луганській області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15" y="476672"/>
              <a:ext cx="1709754" cy="512926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3031282" y="74865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Формування нового звернення, запит на підготовку паперових документів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91" y="1019312"/>
            <a:ext cx="9247219" cy="5838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90059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-13134"/>
            <a:ext cx="12192001" cy="1002732"/>
            <a:chOff x="-1" y="-13134"/>
            <a:chExt cx="12192001" cy="10027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-13134"/>
              <a:ext cx="12192001" cy="993862"/>
              <a:chOff x="-1524001" y="-13134"/>
              <a:chExt cx="12192001" cy="993862"/>
            </a:xfrm>
            <a:gradFill flip="none" rotWithShape="1">
              <a:gsLst>
                <a:gs pos="0">
                  <a:srgbClr val="00733A"/>
                </a:gs>
                <a:gs pos="100000">
                  <a:srgbClr val="1DA964"/>
                </a:gs>
                <a:gs pos="54000">
                  <a:srgbClr val="90CEAF"/>
                </a:gs>
              </a:gsLst>
              <a:lin ang="4200000" scaled="0"/>
              <a:tileRect/>
            </a:gradFill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-1524000" y="0"/>
                <a:ext cx="12192000" cy="980728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lum bright="40000"/>
              </a:blip>
              <a:srcRect l="3352" t="25153" b="11142"/>
              <a:stretch>
                <a:fillRect/>
              </a:stretch>
            </p:blipFill>
            <p:spPr bwMode="auto">
              <a:xfrm>
                <a:off x="-1524001" y="-13134"/>
                <a:ext cx="3215681" cy="567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12167" y="43804"/>
                <a:ext cx="851514" cy="84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-685884" y="0"/>
                <a:ext cx="216154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Головне управління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Пенсійного</a:t>
                </a: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фонду України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в Луганській області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15" y="476672"/>
              <a:ext cx="1709754" cy="512926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3031282" y="74865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Анкета для змін даних в Реєстрі застрахованих осіб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57" y="1056782"/>
            <a:ext cx="9238686" cy="57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22031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-13134"/>
            <a:ext cx="12192001" cy="1002732"/>
            <a:chOff x="-1" y="-13134"/>
            <a:chExt cx="12192001" cy="10027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-13134"/>
              <a:ext cx="12192001" cy="993862"/>
              <a:chOff x="-1524001" y="-13134"/>
              <a:chExt cx="12192001" cy="993862"/>
            </a:xfrm>
            <a:gradFill flip="none" rotWithShape="1">
              <a:gsLst>
                <a:gs pos="0">
                  <a:srgbClr val="00733A"/>
                </a:gs>
                <a:gs pos="100000">
                  <a:srgbClr val="1DA964"/>
                </a:gs>
                <a:gs pos="54000">
                  <a:srgbClr val="90CEAF"/>
                </a:gs>
              </a:gsLst>
              <a:lin ang="4200000" scaled="0"/>
              <a:tileRect/>
            </a:gradFill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-1524000" y="0"/>
                <a:ext cx="12192000" cy="980728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lum bright="40000"/>
              </a:blip>
              <a:srcRect l="3352" t="25153" b="11142"/>
              <a:stretch>
                <a:fillRect/>
              </a:stretch>
            </p:blipFill>
            <p:spPr bwMode="auto">
              <a:xfrm>
                <a:off x="-1524001" y="-13134"/>
                <a:ext cx="3215681" cy="567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12167" y="43804"/>
                <a:ext cx="851514" cy="84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-685884" y="0"/>
                <a:ext cx="216154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Головне управління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Пенсійного</a:t>
                </a: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фонду України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в Луганській області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15" y="476672"/>
              <a:ext cx="1709754" cy="512926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3031282" y="74865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Запис на прийом до керівництва органу Фонду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807049" y="1024532"/>
            <a:ext cx="10577903" cy="5760000"/>
            <a:chOff x="623392" y="1024532"/>
            <a:chExt cx="10577903" cy="576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3992" y="1024532"/>
              <a:ext cx="5177303" cy="5760000"/>
            </a:xfrm>
            <a:prstGeom prst="roundRect">
              <a:avLst>
                <a:gd name="adj" fmla="val 4901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2" y="1024532"/>
              <a:ext cx="4962563" cy="5760000"/>
            </a:xfrm>
            <a:prstGeom prst="roundRect">
              <a:avLst>
                <a:gd name="adj" fmla="val 423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0111384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-13134"/>
            <a:ext cx="12192001" cy="1002732"/>
            <a:chOff x="-1" y="-13134"/>
            <a:chExt cx="12192001" cy="10027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-13134"/>
              <a:ext cx="12192001" cy="993862"/>
              <a:chOff x="-1524001" y="-13134"/>
              <a:chExt cx="12192001" cy="993862"/>
            </a:xfrm>
            <a:gradFill flip="none" rotWithShape="1">
              <a:gsLst>
                <a:gs pos="0">
                  <a:srgbClr val="00733A"/>
                </a:gs>
                <a:gs pos="100000">
                  <a:srgbClr val="1DA964"/>
                </a:gs>
                <a:gs pos="54000">
                  <a:srgbClr val="90CEAF"/>
                </a:gs>
              </a:gsLst>
              <a:lin ang="4200000" scaled="0"/>
              <a:tileRect/>
            </a:gradFill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-1524000" y="0"/>
                <a:ext cx="12192000" cy="980728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lum bright="40000"/>
              </a:blip>
              <a:srcRect l="3352" t="25153" b="11142"/>
              <a:stretch>
                <a:fillRect/>
              </a:stretch>
            </p:blipFill>
            <p:spPr bwMode="auto">
              <a:xfrm>
                <a:off x="-1524001" y="-13134"/>
                <a:ext cx="3215681" cy="567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12167" y="43804"/>
                <a:ext cx="851514" cy="84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-685884" y="0"/>
                <a:ext cx="216154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Головне управління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Пенсійного</a:t>
                </a: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фонду України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в Луганській області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15" y="476672"/>
              <a:ext cx="1709754" cy="512926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3031282" y="74865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Вкладка «Мої листки непрацездатності»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77" y="1023585"/>
            <a:ext cx="10215446" cy="57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51580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-13134"/>
            <a:ext cx="12192001" cy="1002732"/>
            <a:chOff x="-1" y="-13134"/>
            <a:chExt cx="12192001" cy="10027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-13134"/>
              <a:ext cx="12192001" cy="993862"/>
              <a:chOff x="-1524001" y="-13134"/>
              <a:chExt cx="12192001" cy="993862"/>
            </a:xfrm>
            <a:gradFill flip="none" rotWithShape="1">
              <a:gsLst>
                <a:gs pos="0">
                  <a:srgbClr val="00733A"/>
                </a:gs>
                <a:gs pos="100000">
                  <a:srgbClr val="1DA964"/>
                </a:gs>
                <a:gs pos="54000">
                  <a:srgbClr val="90CEAF"/>
                </a:gs>
              </a:gsLst>
              <a:lin ang="4200000" scaled="0"/>
              <a:tileRect/>
            </a:gradFill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-1524000" y="0"/>
                <a:ext cx="12192000" cy="980728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lum bright="40000"/>
              </a:blip>
              <a:srcRect l="3352" t="25153" b="11142"/>
              <a:stretch>
                <a:fillRect/>
              </a:stretch>
            </p:blipFill>
            <p:spPr bwMode="auto">
              <a:xfrm>
                <a:off x="-1524001" y="-13134"/>
                <a:ext cx="3215681" cy="567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12167" y="43804"/>
                <a:ext cx="851514" cy="84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-685884" y="0"/>
                <a:ext cx="216154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Головне управління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Пенсійного</a:t>
                </a: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фонду України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в Луганській області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15" y="476672"/>
              <a:ext cx="1709754" cy="512926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3031282" y="74865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Дані з Електронного реєстру листків непрацездатності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4974" y="1052774"/>
            <a:ext cx="11762052" cy="5762819"/>
            <a:chOff x="180492" y="1052774"/>
            <a:chExt cx="11762052" cy="5762819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92" y="1055593"/>
              <a:ext cx="6070376" cy="5760000"/>
            </a:xfrm>
            <a:prstGeom prst="roundRect">
              <a:avLst>
                <a:gd name="adj" fmla="val 3831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344" y="1052774"/>
              <a:ext cx="5299200" cy="5760000"/>
            </a:xfrm>
            <a:prstGeom prst="roundRect">
              <a:avLst>
                <a:gd name="adj" fmla="val 3731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8279656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-13134"/>
            <a:ext cx="12192001" cy="1002732"/>
            <a:chOff x="-1" y="-13134"/>
            <a:chExt cx="12192001" cy="10027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-13134"/>
              <a:ext cx="12192001" cy="993862"/>
              <a:chOff x="-1524001" y="-13134"/>
              <a:chExt cx="12192001" cy="993862"/>
            </a:xfrm>
            <a:gradFill flip="none" rotWithShape="1">
              <a:gsLst>
                <a:gs pos="0">
                  <a:srgbClr val="00733A"/>
                </a:gs>
                <a:gs pos="100000">
                  <a:srgbClr val="1DA964"/>
                </a:gs>
                <a:gs pos="54000">
                  <a:srgbClr val="90CEAF"/>
                </a:gs>
              </a:gsLst>
              <a:lin ang="4200000" scaled="0"/>
              <a:tileRect/>
            </a:gradFill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-1524000" y="0"/>
                <a:ext cx="12192000" cy="980728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lum bright="40000"/>
              </a:blip>
              <a:srcRect l="3352" t="25153" b="11142"/>
              <a:stretch>
                <a:fillRect/>
              </a:stretch>
            </p:blipFill>
            <p:spPr bwMode="auto">
              <a:xfrm>
                <a:off x="-1524001" y="-13134"/>
                <a:ext cx="3215681" cy="567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12167" y="43804"/>
                <a:ext cx="851514" cy="84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-685884" y="0"/>
                <a:ext cx="216154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Головне управління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Пенсійного</a:t>
                </a: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фонду України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в Луганській області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15" y="476672"/>
              <a:ext cx="1709754" cy="512926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184789" y="1505644"/>
            <a:ext cx="11822422" cy="4500000"/>
            <a:chOff x="191344" y="1700808"/>
            <a:chExt cx="11822422" cy="450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4" y="1700808"/>
              <a:ext cx="7309719" cy="450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176" y="1700808"/>
              <a:ext cx="4333590" cy="450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7" name="Прямоугольник 16"/>
          <p:cNvSpPr/>
          <p:nvPr/>
        </p:nvSpPr>
        <p:spPr>
          <a:xfrm>
            <a:off x="3031282" y="74865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Призначення/перерахунок пенсії «в один дотик» засобами </a:t>
            </a:r>
            <a:r>
              <a:rPr lang="uk-UA" sz="2800" dirty="0" err="1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Вебпорталу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6120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328" y="-21571"/>
            <a:ext cx="12192001" cy="1002732"/>
            <a:chOff x="-1" y="-13134"/>
            <a:chExt cx="12192001" cy="10027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-13134"/>
              <a:ext cx="12192001" cy="993862"/>
              <a:chOff x="-1524001" y="-13134"/>
              <a:chExt cx="12192001" cy="993862"/>
            </a:xfrm>
            <a:gradFill flip="none" rotWithShape="1">
              <a:gsLst>
                <a:gs pos="0">
                  <a:srgbClr val="00733A"/>
                </a:gs>
                <a:gs pos="100000">
                  <a:srgbClr val="1DA964"/>
                </a:gs>
                <a:gs pos="54000">
                  <a:srgbClr val="90CEAF"/>
                </a:gs>
              </a:gsLst>
              <a:lin ang="4200000" scaled="0"/>
              <a:tileRect/>
            </a:gradFill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-1524000" y="0"/>
                <a:ext cx="12192000" cy="980728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lum bright="40000"/>
              </a:blip>
              <a:srcRect l="3352" t="25153" b="11142"/>
              <a:stretch>
                <a:fillRect/>
              </a:stretch>
            </p:blipFill>
            <p:spPr bwMode="auto">
              <a:xfrm>
                <a:off x="-1524001" y="-13134"/>
                <a:ext cx="3215681" cy="567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12167" y="43804"/>
                <a:ext cx="851514" cy="84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-685884" y="0"/>
                <a:ext cx="216154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Головне управління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Пенсійного</a:t>
                </a: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фонду України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в Луганській області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15" y="476672"/>
              <a:ext cx="1709754" cy="51292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25" y="1340768"/>
            <a:ext cx="3865199" cy="2591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" t="10100" r="3412" b="710"/>
          <a:stretch/>
        </p:blipFill>
        <p:spPr>
          <a:xfrm>
            <a:off x="5519935" y="1342408"/>
            <a:ext cx="6624737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r="1286" b="7664"/>
          <a:stretch/>
        </p:blipFill>
        <p:spPr>
          <a:xfrm>
            <a:off x="47328" y="4293309"/>
            <a:ext cx="5328592" cy="2161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031282" y="74865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Подання заяви «в один дотик»</a:t>
            </a:r>
            <a:endParaRPr lang="ru-RU" sz="2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844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-13134"/>
            <a:ext cx="12192001" cy="1002732"/>
            <a:chOff x="-1" y="-13134"/>
            <a:chExt cx="12192001" cy="10027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-13134"/>
              <a:ext cx="12192001" cy="993862"/>
              <a:chOff x="-1524001" y="-13134"/>
              <a:chExt cx="12192001" cy="993862"/>
            </a:xfrm>
            <a:gradFill flip="none" rotWithShape="1">
              <a:gsLst>
                <a:gs pos="0">
                  <a:srgbClr val="00733A"/>
                </a:gs>
                <a:gs pos="100000">
                  <a:srgbClr val="1DA964"/>
                </a:gs>
                <a:gs pos="54000">
                  <a:srgbClr val="90CEAF"/>
                </a:gs>
              </a:gsLst>
              <a:lin ang="4200000" scaled="0"/>
              <a:tileRect/>
            </a:gradFill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-1524000" y="0"/>
                <a:ext cx="12192000" cy="980728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lum bright="40000"/>
              </a:blip>
              <a:srcRect l="3352" t="25153" b="11142"/>
              <a:stretch>
                <a:fillRect/>
              </a:stretch>
            </p:blipFill>
            <p:spPr bwMode="auto">
              <a:xfrm>
                <a:off x="-1524001" y="-13134"/>
                <a:ext cx="3215681" cy="567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12167" y="43804"/>
                <a:ext cx="851514" cy="84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-685884" y="0"/>
                <a:ext cx="216154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Головне управління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Пенсійного</a:t>
                </a: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фонду України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в Луганській області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15" y="476672"/>
              <a:ext cx="1709754" cy="512926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3031282" y="74865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Офіційна сторінка </a:t>
            </a:r>
            <a:r>
              <a:rPr lang="uk-UA" sz="2800" dirty="0" err="1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вебпорталу</a:t>
            </a:r>
            <a:r>
              <a:rPr lang="uk-UA" sz="2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 електронних послуг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2" y="980728"/>
            <a:ext cx="10399196" cy="5877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19830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3169" y="-13134"/>
            <a:ext cx="12192001" cy="1002732"/>
            <a:chOff x="-1" y="-13134"/>
            <a:chExt cx="12192001" cy="10027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-13134"/>
              <a:ext cx="12192001" cy="993862"/>
              <a:chOff x="-1524001" y="-13134"/>
              <a:chExt cx="12192001" cy="993862"/>
            </a:xfrm>
            <a:gradFill flip="none" rotWithShape="1">
              <a:gsLst>
                <a:gs pos="0">
                  <a:srgbClr val="00733A"/>
                </a:gs>
                <a:gs pos="100000">
                  <a:srgbClr val="1DA964"/>
                </a:gs>
                <a:gs pos="54000">
                  <a:srgbClr val="90CEAF"/>
                </a:gs>
              </a:gsLst>
              <a:lin ang="4200000" scaled="0"/>
              <a:tileRect/>
            </a:gradFill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-1524000" y="0"/>
                <a:ext cx="12192000" cy="980728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lum bright="40000"/>
              </a:blip>
              <a:srcRect l="3352" t="25153" b="11142"/>
              <a:stretch>
                <a:fillRect/>
              </a:stretch>
            </p:blipFill>
            <p:spPr bwMode="auto">
              <a:xfrm>
                <a:off x="-1524001" y="-13134"/>
                <a:ext cx="3215681" cy="567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12167" y="43804"/>
                <a:ext cx="851514" cy="84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-685884" y="0"/>
                <a:ext cx="216154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Головне управління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Пенсійного</a:t>
                </a: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фонду України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в Луганській області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15" y="476672"/>
              <a:ext cx="1709754" cy="512926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3031282" y="74865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Формування заяви, прикріплення сканованих документів</a:t>
            </a:r>
            <a:endParaRPr lang="ru-RU" sz="2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124744"/>
            <a:ext cx="7269943" cy="55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74100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-13134"/>
            <a:ext cx="12192001" cy="1002732"/>
            <a:chOff x="-1" y="-13134"/>
            <a:chExt cx="12192001" cy="10027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-13134"/>
              <a:ext cx="12192001" cy="993862"/>
              <a:chOff x="-1524001" y="-13134"/>
              <a:chExt cx="12192001" cy="993862"/>
            </a:xfrm>
            <a:gradFill flip="none" rotWithShape="1">
              <a:gsLst>
                <a:gs pos="0">
                  <a:srgbClr val="00733A"/>
                </a:gs>
                <a:gs pos="100000">
                  <a:srgbClr val="1DA964"/>
                </a:gs>
                <a:gs pos="54000">
                  <a:srgbClr val="90CEAF"/>
                </a:gs>
              </a:gsLst>
              <a:lin ang="4200000" scaled="0"/>
              <a:tileRect/>
            </a:gradFill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-1524000" y="0"/>
                <a:ext cx="12192000" cy="980728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lum bright="40000"/>
              </a:blip>
              <a:srcRect l="3352" t="25153" b="11142"/>
              <a:stretch>
                <a:fillRect/>
              </a:stretch>
            </p:blipFill>
            <p:spPr bwMode="auto">
              <a:xfrm>
                <a:off x="-1524001" y="-13134"/>
                <a:ext cx="3215681" cy="567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12167" y="43804"/>
                <a:ext cx="851514" cy="84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-685884" y="0"/>
                <a:ext cx="216154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Головне управління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Пенсійного</a:t>
                </a: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фонду України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в Луганській області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15" y="476672"/>
              <a:ext cx="1709754" cy="512926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3031282" y="74865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Підпис ЕЦП заяви на призначення/перерахунок пенсії  «в </a:t>
            </a:r>
            <a:r>
              <a:rPr lang="uk-UA" sz="2800" dirty="0">
                <a:solidFill>
                  <a:schemeClr val="bg1"/>
                </a:solidFill>
                <a:latin typeface="Franklin Gothic Demi" panose="020B0703020102020204" pitchFamily="34" charset="0"/>
              </a:rPr>
              <a:t>один дотик»</a:t>
            </a:r>
            <a:endParaRPr lang="ru-RU" sz="2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r="2913"/>
          <a:stretch/>
        </p:blipFill>
        <p:spPr>
          <a:xfrm>
            <a:off x="407368" y="1422466"/>
            <a:ext cx="7038804" cy="4473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4" t="17175" r="12641" b="30621"/>
          <a:stretch/>
        </p:blipFill>
        <p:spPr>
          <a:xfrm>
            <a:off x="7623592" y="1456221"/>
            <a:ext cx="4320000" cy="1685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15496" r="8322" b="25101"/>
          <a:stretch/>
        </p:blipFill>
        <p:spPr>
          <a:xfrm>
            <a:off x="7663502" y="4189377"/>
            <a:ext cx="4320000" cy="1948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27955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-13134"/>
            <a:ext cx="12192001" cy="1002732"/>
            <a:chOff x="-1" y="-13134"/>
            <a:chExt cx="12192001" cy="10027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-13134"/>
              <a:ext cx="12192001" cy="993862"/>
              <a:chOff x="-1524001" y="-13134"/>
              <a:chExt cx="12192001" cy="993862"/>
            </a:xfrm>
            <a:gradFill flip="none" rotWithShape="1">
              <a:gsLst>
                <a:gs pos="0">
                  <a:srgbClr val="00733A"/>
                </a:gs>
                <a:gs pos="100000">
                  <a:srgbClr val="1DA964"/>
                </a:gs>
                <a:gs pos="54000">
                  <a:srgbClr val="90CEAF"/>
                </a:gs>
              </a:gsLst>
              <a:lin ang="4200000" scaled="0"/>
              <a:tileRect/>
            </a:gradFill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-1524000" y="0"/>
                <a:ext cx="12192000" cy="980728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lum bright="40000"/>
              </a:blip>
              <a:srcRect l="3352" t="25153" b="11142"/>
              <a:stretch>
                <a:fillRect/>
              </a:stretch>
            </p:blipFill>
            <p:spPr bwMode="auto">
              <a:xfrm>
                <a:off x="-1524001" y="-13134"/>
                <a:ext cx="3215681" cy="567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12167" y="43804"/>
                <a:ext cx="851514" cy="84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-685884" y="0"/>
                <a:ext cx="216154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Головне управління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Пенсійного</a:t>
                </a: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фонду України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в Луганській області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15" y="476672"/>
              <a:ext cx="1709754" cy="512926"/>
            </a:xfrm>
            <a:prstGeom prst="rect">
              <a:avLst/>
            </a:prstGeom>
          </p:spPr>
        </p:pic>
      </p:grpSp>
      <p:sp>
        <p:nvSpPr>
          <p:cNvPr id="11" name="Текст 9"/>
          <p:cNvSpPr txBox="1">
            <a:spLocks/>
          </p:cNvSpPr>
          <p:nvPr/>
        </p:nvSpPr>
        <p:spPr>
          <a:xfrm>
            <a:off x="335360" y="1196752"/>
            <a:ext cx="11665296" cy="54726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7200" dirty="0">
              <a:solidFill>
                <a:srgbClr val="00733A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9616" y="305698"/>
            <a:ext cx="9552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2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Етапи відпрацювання звернення «в одне відвідування</a:t>
            </a:r>
            <a:r>
              <a:rPr lang="ru-RU" sz="2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» </a:t>
            </a:r>
            <a:endParaRPr lang="ru-RU" sz="2800" kern="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38641055"/>
              </p:ext>
            </p:extLst>
          </p:nvPr>
        </p:nvGraphicFramePr>
        <p:xfrm>
          <a:off x="119336" y="1096324"/>
          <a:ext cx="11953328" cy="5645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Шеврон 16"/>
          <p:cNvSpPr/>
          <p:nvPr/>
        </p:nvSpPr>
        <p:spPr>
          <a:xfrm>
            <a:off x="2999656" y="2060848"/>
            <a:ext cx="432048" cy="576064"/>
          </a:xfrm>
          <a:prstGeom prst="chevron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Шеврон 21"/>
          <p:cNvSpPr/>
          <p:nvPr/>
        </p:nvSpPr>
        <p:spPr>
          <a:xfrm>
            <a:off x="5879976" y="2060848"/>
            <a:ext cx="432048" cy="576064"/>
          </a:xfrm>
          <a:prstGeom prst="chevron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Шеврон 22"/>
          <p:cNvSpPr/>
          <p:nvPr/>
        </p:nvSpPr>
        <p:spPr>
          <a:xfrm>
            <a:off x="8760296" y="2060848"/>
            <a:ext cx="432048" cy="576064"/>
          </a:xfrm>
          <a:prstGeom prst="chevron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320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-13134"/>
            <a:ext cx="12192001" cy="1002732"/>
            <a:chOff x="-1" y="-13134"/>
            <a:chExt cx="12192001" cy="10027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-13134"/>
              <a:ext cx="12192001" cy="993862"/>
              <a:chOff x="-1524001" y="-13134"/>
              <a:chExt cx="12192001" cy="993862"/>
            </a:xfrm>
            <a:gradFill flip="none" rotWithShape="1">
              <a:gsLst>
                <a:gs pos="0">
                  <a:srgbClr val="00733A"/>
                </a:gs>
                <a:gs pos="100000">
                  <a:srgbClr val="1DA964"/>
                </a:gs>
                <a:gs pos="54000">
                  <a:srgbClr val="90CEAF"/>
                </a:gs>
              </a:gsLst>
              <a:lin ang="4200000" scaled="0"/>
              <a:tileRect/>
            </a:gradFill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-1524000" y="0"/>
                <a:ext cx="12192000" cy="980728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lum bright="40000"/>
              </a:blip>
              <a:srcRect l="3352" t="25153" b="11142"/>
              <a:stretch>
                <a:fillRect/>
              </a:stretch>
            </p:blipFill>
            <p:spPr bwMode="auto">
              <a:xfrm>
                <a:off x="-1524001" y="-13134"/>
                <a:ext cx="3215681" cy="567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12167" y="43804"/>
                <a:ext cx="851514" cy="84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-685884" y="0"/>
                <a:ext cx="216154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Головне управління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Пенсійного</a:t>
                </a: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фонду України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в Луганській області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15" y="476672"/>
              <a:ext cx="1709754" cy="512926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38968" y="1124744"/>
            <a:ext cx="11714064" cy="5580000"/>
            <a:chOff x="238968" y="1112909"/>
            <a:chExt cx="11714064" cy="5580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968" y="1112909"/>
              <a:ext cx="2790000" cy="55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656" y="1112909"/>
              <a:ext cx="2790000" cy="55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8344" y="1112909"/>
              <a:ext cx="2790000" cy="55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3032" y="1112909"/>
              <a:ext cx="2790000" cy="55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9" name="Прямоугольник 18"/>
          <p:cNvSpPr/>
          <p:nvPr/>
        </p:nvSpPr>
        <p:spPr>
          <a:xfrm>
            <a:off x="3031282" y="74865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Мобільний додаток «Пенсійний фонд України»</a:t>
            </a:r>
            <a:endParaRPr lang="ru-RU" sz="2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417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-13134"/>
            <a:ext cx="12192001" cy="1002732"/>
            <a:chOff x="-1" y="-13134"/>
            <a:chExt cx="12192001" cy="10027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-13134"/>
              <a:ext cx="12192001" cy="993862"/>
              <a:chOff x="-1524001" y="-13134"/>
              <a:chExt cx="12192001" cy="993862"/>
            </a:xfrm>
            <a:gradFill flip="none" rotWithShape="1">
              <a:gsLst>
                <a:gs pos="0">
                  <a:srgbClr val="00733A"/>
                </a:gs>
                <a:gs pos="100000">
                  <a:srgbClr val="1DA964"/>
                </a:gs>
                <a:gs pos="54000">
                  <a:srgbClr val="90CEAF"/>
                </a:gs>
              </a:gsLst>
              <a:lin ang="4200000" scaled="0"/>
              <a:tileRect/>
            </a:gradFill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-1524000" y="0"/>
                <a:ext cx="12192000" cy="980728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lum bright="40000"/>
              </a:blip>
              <a:srcRect l="3352" t="25153" b="11142"/>
              <a:stretch>
                <a:fillRect/>
              </a:stretch>
            </p:blipFill>
            <p:spPr bwMode="auto">
              <a:xfrm>
                <a:off x="-1524001" y="-13134"/>
                <a:ext cx="3215681" cy="567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12167" y="43804"/>
                <a:ext cx="851514" cy="84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-685884" y="0"/>
                <a:ext cx="216154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Головне управління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Пенсійного</a:t>
                </a: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фонду України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в Луганській області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15" y="476672"/>
              <a:ext cx="1709754" cy="512926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222896" y="1124744"/>
            <a:ext cx="11746209" cy="5592138"/>
            <a:chOff x="198442" y="1124744"/>
            <a:chExt cx="11746209" cy="5592138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845" y="1124744"/>
              <a:ext cx="2790000" cy="55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9248" y="1136882"/>
              <a:ext cx="2790000" cy="55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42" y="1124744"/>
              <a:ext cx="2790000" cy="55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4651" y="1136882"/>
              <a:ext cx="2790000" cy="55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4" name="Прямоугольник 23"/>
          <p:cNvSpPr/>
          <p:nvPr/>
        </p:nvSpPr>
        <p:spPr>
          <a:xfrm>
            <a:off x="3031282" y="74865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Franklin Gothic Demi" panose="020B0703020102020204" pitchFamily="34" charset="0"/>
              </a:rPr>
              <a:t>Мобільний додаток «Пенсійний фонд України»</a:t>
            </a:r>
            <a:endParaRPr lang="ru-RU" sz="2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772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-13134"/>
            <a:ext cx="12192001" cy="1002732"/>
            <a:chOff x="-1" y="-13134"/>
            <a:chExt cx="12192001" cy="10027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-13134"/>
              <a:ext cx="12192001" cy="993862"/>
              <a:chOff x="-1524001" y="-13134"/>
              <a:chExt cx="12192001" cy="993862"/>
            </a:xfrm>
            <a:gradFill flip="none" rotWithShape="1">
              <a:gsLst>
                <a:gs pos="0">
                  <a:srgbClr val="00733A"/>
                </a:gs>
                <a:gs pos="100000">
                  <a:srgbClr val="1DA964"/>
                </a:gs>
                <a:gs pos="54000">
                  <a:srgbClr val="90CEAF"/>
                </a:gs>
              </a:gsLst>
              <a:lin ang="4200000" scaled="0"/>
              <a:tileRect/>
            </a:gradFill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-1524000" y="0"/>
                <a:ext cx="12192000" cy="980728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lum bright="40000"/>
              </a:blip>
              <a:srcRect l="3352" t="25153" b="11142"/>
              <a:stretch>
                <a:fillRect/>
              </a:stretch>
            </p:blipFill>
            <p:spPr bwMode="auto">
              <a:xfrm>
                <a:off x="-1524001" y="-13134"/>
                <a:ext cx="3215681" cy="567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12167" y="43804"/>
                <a:ext cx="851514" cy="84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-685884" y="0"/>
                <a:ext cx="216154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Головне управління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Пенсійного</a:t>
                </a: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фонду України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в Луганській області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15" y="476672"/>
              <a:ext cx="1709754" cy="512926"/>
            </a:xfrm>
            <a:prstGeom prst="rect">
              <a:avLst/>
            </a:prstGeom>
          </p:spPr>
        </p:pic>
      </p:grpSp>
      <p:sp>
        <p:nvSpPr>
          <p:cNvPr id="11" name="Текст 9"/>
          <p:cNvSpPr txBox="1">
            <a:spLocks/>
          </p:cNvSpPr>
          <p:nvPr/>
        </p:nvSpPr>
        <p:spPr>
          <a:xfrm>
            <a:off x="1613756" y="2564904"/>
            <a:ext cx="9448800" cy="15097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7200" dirty="0">
              <a:solidFill>
                <a:srgbClr val="00733A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0235" y="2967335"/>
            <a:ext cx="107915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ДЯКУЮ ЗА УВАГУ !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3067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-13134"/>
            <a:ext cx="12192001" cy="1002732"/>
            <a:chOff x="-1" y="-13134"/>
            <a:chExt cx="12192001" cy="10027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-13134"/>
              <a:ext cx="12192001" cy="993862"/>
              <a:chOff x="-1524001" y="-13134"/>
              <a:chExt cx="12192001" cy="993862"/>
            </a:xfrm>
            <a:gradFill flip="none" rotWithShape="1">
              <a:gsLst>
                <a:gs pos="0">
                  <a:srgbClr val="00733A"/>
                </a:gs>
                <a:gs pos="100000">
                  <a:srgbClr val="1DA964"/>
                </a:gs>
                <a:gs pos="54000">
                  <a:srgbClr val="90CEAF"/>
                </a:gs>
              </a:gsLst>
              <a:lin ang="4200000" scaled="0"/>
              <a:tileRect/>
            </a:gradFill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-1524000" y="0"/>
                <a:ext cx="12192000" cy="980728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lum bright="40000"/>
              </a:blip>
              <a:srcRect l="3352" t="25153" b="11142"/>
              <a:stretch>
                <a:fillRect/>
              </a:stretch>
            </p:blipFill>
            <p:spPr bwMode="auto">
              <a:xfrm>
                <a:off x="-1524001" y="-13134"/>
                <a:ext cx="3215681" cy="567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12167" y="43804"/>
                <a:ext cx="851514" cy="84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-685884" y="0"/>
                <a:ext cx="216154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Головне управління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Пенсійного</a:t>
                </a: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фонду України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в Луганській області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15" y="476672"/>
              <a:ext cx="1709754" cy="512926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3031282" y="74865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Вибір АЦСК для входу в особистий </a:t>
            </a:r>
            <a:r>
              <a:rPr lang="uk-UA" sz="2800" dirty="0" err="1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кабнет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989598"/>
            <a:ext cx="11377264" cy="5868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93529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-13134"/>
            <a:ext cx="12192001" cy="1002732"/>
            <a:chOff x="-1" y="-13134"/>
            <a:chExt cx="12192001" cy="10027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-13134"/>
              <a:ext cx="12192001" cy="993862"/>
              <a:chOff x="-1524001" y="-13134"/>
              <a:chExt cx="12192001" cy="993862"/>
            </a:xfrm>
            <a:gradFill flip="none" rotWithShape="1">
              <a:gsLst>
                <a:gs pos="0">
                  <a:srgbClr val="00733A"/>
                </a:gs>
                <a:gs pos="100000">
                  <a:srgbClr val="1DA964"/>
                </a:gs>
                <a:gs pos="54000">
                  <a:srgbClr val="90CEAF"/>
                </a:gs>
              </a:gsLst>
              <a:lin ang="4200000" scaled="0"/>
              <a:tileRect/>
            </a:gradFill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-1524000" y="0"/>
                <a:ext cx="12192000" cy="980728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lum bright="40000"/>
              </a:blip>
              <a:srcRect l="3352" t="25153" b="11142"/>
              <a:stretch>
                <a:fillRect/>
              </a:stretch>
            </p:blipFill>
            <p:spPr bwMode="auto">
              <a:xfrm>
                <a:off x="-1524001" y="-13134"/>
                <a:ext cx="3215681" cy="567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12167" y="43804"/>
                <a:ext cx="851514" cy="84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-685884" y="0"/>
                <a:ext cx="216154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Головне управління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Пенсійного</a:t>
                </a: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фонду України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в Луганській області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15" y="476672"/>
              <a:ext cx="1709754" cy="512926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3031282" y="74865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Сторінка «Персональні дані»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448" y="947019"/>
            <a:ext cx="9649072" cy="59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650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0"/>
            <a:ext cx="12192001" cy="1002732"/>
            <a:chOff x="-1" y="-13134"/>
            <a:chExt cx="12192001" cy="10027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-13134"/>
              <a:ext cx="12192001" cy="993862"/>
              <a:chOff x="-1524001" y="-13134"/>
              <a:chExt cx="12192001" cy="993862"/>
            </a:xfrm>
            <a:gradFill flip="none" rotWithShape="1">
              <a:gsLst>
                <a:gs pos="0">
                  <a:srgbClr val="00733A"/>
                </a:gs>
                <a:gs pos="100000">
                  <a:srgbClr val="1DA964"/>
                </a:gs>
                <a:gs pos="54000">
                  <a:srgbClr val="90CEAF"/>
                </a:gs>
              </a:gsLst>
              <a:lin ang="4200000" scaled="0"/>
              <a:tileRect/>
            </a:gradFill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-1524000" y="0"/>
                <a:ext cx="12192000" cy="980728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lum bright="40000"/>
              </a:blip>
              <a:srcRect l="3352" t="25153" b="11142"/>
              <a:stretch>
                <a:fillRect/>
              </a:stretch>
            </p:blipFill>
            <p:spPr bwMode="auto">
              <a:xfrm>
                <a:off x="-1524001" y="-13134"/>
                <a:ext cx="3215681" cy="567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12167" y="43804"/>
                <a:ext cx="851514" cy="84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-685884" y="0"/>
                <a:ext cx="216154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Головне управління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Пенсійного</a:t>
                </a: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фонду України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в Луганській області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15" y="476672"/>
              <a:ext cx="1709754" cy="512926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3031282" y="74865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Вкладка «Моя заробітна плата»: перегляд ОК-5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292" y="1028972"/>
            <a:ext cx="8568952" cy="583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58312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-13134"/>
            <a:ext cx="12192001" cy="1002732"/>
            <a:chOff x="-1" y="-13134"/>
            <a:chExt cx="12192001" cy="10027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-13134"/>
              <a:ext cx="12192001" cy="993862"/>
              <a:chOff x="-1524001" y="-13134"/>
              <a:chExt cx="12192001" cy="993862"/>
            </a:xfrm>
            <a:gradFill flip="none" rotWithShape="1">
              <a:gsLst>
                <a:gs pos="0">
                  <a:srgbClr val="00733A"/>
                </a:gs>
                <a:gs pos="100000">
                  <a:srgbClr val="1DA964"/>
                </a:gs>
                <a:gs pos="54000">
                  <a:srgbClr val="90CEAF"/>
                </a:gs>
              </a:gsLst>
              <a:lin ang="4200000" scaled="0"/>
              <a:tileRect/>
            </a:gradFill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-1524000" y="0"/>
                <a:ext cx="12192000" cy="980728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lum bright="40000"/>
              </a:blip>
              <a:srcRect l="3352" t="25153" b="11142"/>
              <a:stretch>
                <a:fillRect/>
              </a:stretch>
            </p:blipFill>
            <p:spPr bwMode="auto">
              <a:xfrm>
                <a:off x="-1524001" y="-13134"/>
                <a:ext cx="3215681" cy="567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12167" y="43804"/>
                <a:ext cx="851514" cy="84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-685884" y="0"/>
                <a:ext cx="216154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Головне управління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Пенсійного</a:t>
                </a: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фонду України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в Луганській області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15" y="476672"/>
              <a:ext cx="1709754" cy="512926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3031282" y="74865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Franklin Gothic Demi" panose="020B0703020102020204" pitchFamily="34" charset="0"/>
              </a:rPr>
              <a:t>Вкладка «Моя заробітна плата</a:t>
            </a:r>
            <a:r>
              <a:rPr lang="uk-UA" sz="2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»: в розрізі роботодавців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480" y="980728"/>
            <a:ext cx="8983212" cy="5864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05242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-13134"/>
            <a:ext cx="12192001" cy="1002732"/>
            <a:chOff x="-1" y="-13134"/>
            <a:chExt cx="12192001" cy="10027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-13134"/>
              <a:ext cx="12192001" cy="993862"/>
              <a:chOff x="-1524001" y="-13134"/>
              <a:chExt cx="12192001" cy="993862"/>
            </a:xfrm>
            <a:gradFill flip="none" rotWithShape="1">
              <a:gsLst>
                <a:gs pos="0">
                  <a:srgbClr val="00733A"/>
                </a:gs>
                <a:gs pos="100000">
                  <a:srgbClr val="1DA964"/>
                </a:gs>
                <a:gs pos="54000">
                  <a:srgbClr val="90CEAF"/>
                </a:gs>
              </a:gsLst>
              <a:lin ang="4200000" scaled="0"/>
              <a:tileRect/>
            </a:gradFill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-1524000" y="0"/>
                <a:ext cx="12192000" cy="980728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lum bright="40000"/>
              </a:blip>
              <a:srcRect l="3352" t="25153" b="11142"/>
              <a:stretch>
                <a:fillRect/>
              </a:stretch>
            </p:blipFill>
            <p:spPr bwMode="auto">
              <a:xfrm>
                <a:off x="-1524001" y="-13134"/>
                <a:ext cx="3215681" cy="567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12167" y="43804"/>
                <a:ext cx="851514" cy="84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-685884" y="0"/>
                <a:ext cx="216154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Головне управління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Пенсійного</a:t>
                </a: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фонду України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в Луганській області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15" y="476672"/>
              <a:ext cx="1709754" cy="512926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3031282" y="74865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Franklin Gothic Demi" panose="020B0703020102020204" pitchFamily="34" charset="0"/>
              </a:rPr>
              <a:t>Вкладка </a:t>
            </a:r>
            <a:r>
              <a:rPr lang="uk-UA" sz="2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«Мій страховий стаж»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464" y="989598"/>
            <a:ext cx="9025008" cy="5868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17554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-13134"/>
            <a:ext cx="12192001" cy="1002732"/>
            <a:chOff x="-1" y="-13134"/>
            <a:chExt cx="12192001" cy="10027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-13134"/>
              <a:ext cx="12192001" cy="993862"/>
              <a:chOff x="-1524001" y="-13134"/>
              <a:chExt cx="12192001" cy="993862"/>
            </a:xfrm>
            <a:gradFill flip="none" rotWithShape="1">
              <a:gsLst>
                <a:gs pos="0">
                  <a:srgbClr val="00733A"/>
                </a:gs>
                <a:gs pos="100000">
                  <a:srgbClr val="1DA964"/>
                </a:gs>
                <a:gs pos="54000">
                  <a:srgbClr val="90CEAF"/>
                </a:gs>
              </a:gsLst>
              <a:lin ang="4200000" scaled="0"/>
              <a:tileRect/>
            </a:gradFill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-1524000" y="0"/>
                <a:ext cx="12192000" cy="980728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lum bright="40000"/>
              </a:blip>
              <a:srcRect l="3352" t="25153" b="11142"/>
              <a:stretch>
                <a:fillRect/>
              </a:stretch>
            </p:blipFill>
            <p:spPr bwMode="auto">
              <a:xfrm>
                <a:off x="-1524001" y="-13134"/>
                <a:ext cx="3215681" cy="567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12167" y="43804"/>
                <a:ext cx="851514" cy="84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-685884" y="0"/>
                <a:ext cx="216154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Головне управління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Пенсійного</a:t>
                </a: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фонду України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в Луганській області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15" y="476672"/>
              <a:ext cx="1709754" cy="512926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3031282" y="74865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Вкладка «Моя пенсія»: дані ЕПС, складові виплати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16" y="980179"/>
            <a:ext cx="10226436" cy="5877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97928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-13134"/>
            <a:ext cx="12192001" cy="1002732"/>
            <a:chOff x="-1" y="-13134"/>
            <a:chExt cx="12192001" cy="10027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" y="-13134"/>
              <a:ext cx="12192001" cy="993862"/>
              <a:chOff x="-1524001" y="-13134"/>
              <a:chExt cx="12192001" cy="993862"/>
            </a:xfrm>
            <a:gradFill flip="none" rotWithShape="1">
              <a:gsLst>
                <a:gs pos="0">
                  <a:srgbClr val="00733A"/>
                </a:gs>
                <a:gs pos="100000">
                  <a:srgbClr val="1DA964"/>
                </a:gs>
                <a:gs pos="54000">
                  <a:srgbClr val="90CEAF"/>
                </a:gs>
              </a:gsLst>
              <a:lin ang="4200000" scaled="0"/>
              <a:tileRect/>
            </a:gradFill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-1524000" y="0"/>
                <a:ext cx="12192000" cy="980728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lumMod val="20000"/>
                    <a:lumOff val="80000"/>
                    <a:tint val="45000"/>
                    <a:satMod val="400000"/>
                  </a:schemeClr>
                </a:duotone>
                <a:lum bright="40000"/>
              </a:blip>
              <a:srcRect l="3352" t="25153" b="11142"/>
              <a:stretch>
                <a:fillRect/>
              </a:stretch>
            </p:blipFill>
            <p:spPr bwMode="auto">
              <a:xfrm>
                <a:off x="-1524001" y="-13134"/>
                <a:ext cx="3215681" cy="567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12167" y="43804"/>
                <a:ext cx="851514" cy="84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-685884" y="0"/>
                <a:ext cx="216154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Головне управління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Пенсійного</a:t>
                </a: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фонду України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+mn-ea"/>
                    <a:cs typeface="Times New Roman" pitchFamily="18" charset="0"/>
                  </a:rPr>
                  <a:t>в Луганській області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15" y="476672"/>
              <a:ext cx="1709754" cy="512926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3031282" y="74865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Вкладка «Мої звернення»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5" y="990734"/>
            <a:ext cx="10913318" cy="5874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9756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00733A"/>
      </a:accent1>
      <a:accent2>
        <a:srgbClr val="1DA964"/>
      </a:accent2>
      <a:accent3>
        <a:srgbClr val="90CEAF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Другая 4">
      <a:dk1>
        <a:sysClr val="windowText" lastClr="000000"/>
      </a:dk1>
      <a:lt1>
        <a:sysClr val="window" lastClr="FFFFFF"/>
      </a:lt1>
      <a:dk2>
        <a:srgbClr val="00733A"/>
      </a:dk2>
      <a:lt2>
        <a:srgbClr val="90CEAF"/>
      </a:lt2>
      <a:accent1>
        <a:srgbClr val="90CEAF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6964</TotalTime>
  <Words>453</Words>
  <Application>Microsoft Office PowerPoint</Application>
  <PresentationFormat>Широкоэкранный</PresentationFormat>
  <Paragraphs>106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9" baseType="lpstr">
      <vt:lpstr>Arial</vt:lpstr>
      <vt:lpstr>Book Antiqua</vt:lpstr>
      <vt:lpstr>Calibri</vt:lpstr>
      <vt:lpstr>Candara</vt:lpstr>
      <vt:lpstr>Franklin Gothic Book</vt:lpstr>
      <vt:lpstr>Franklin Gothic Demi</vt:lpstr>
      <vt:lpstr>Lucida Sans</vt:lpstr>
      <vt:lpstr>Symbol</vt:lpstr>
      <vt:lpstr>Times New Roman</vt:lpstr>
      <vt:lpstr>Wingdings</vt:lpstr>
      <vt:lpstr>Wingdings 2</vt:lpstr>
      <vt:lpstr>Wingdings 3</vt:lpstr>
      <vt:lpstr>Апекс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Олена Олександрівна Бєляєва</dc:creator>
  <cp:lastModifiedBy>Пользователь Windows</cp:lastModifiedBy>
  <cp:revision>407</cp:revision>
  <cp:lastPrinted>2019-07-26T08:45:08Z</cp:lastPrinted>
  <dcterms:modified xsi:type="dcterms:W3CDTF">2019-10-22T09:27:20Z</dcterms:modified>
</cp:coreProperties>
</file>