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2"/>
  </p:notesMasterIdLst>
  <p:sldIdLst>
    <p:sldId id="351" r:id="rId2"/>
    <p:sldId id="381" r:id="rId3"/>
    <p:sldId id="370" r:id="rId4"/>
    <p:sldId id="352" r:id="rId5"/>
    <p:sldId id="367" r:id="rId6"/>
    <p:sldId id="353" r:id="rId7"/>
    <p:sldId id="371" r:id="rId8"/>
    <p:sldId id="372" r:id="rId9"/>
    <p:sldId id="373" r:id="rId10"/>
    <p:sldId id="374" r:id="rId11"/>
    <p:sldId id="366" r:id="rId12"/>
    <p:sldId id="365" r:id="rId13"/>
    <p:sldId id="375" r:id="rId14"/>
    <p:sldId id="377" r:id="rId15"/>
    <p:sldId id="378" r:id="rId16"/>
    <p:sldId id="379" r:id="rId17"/>
    <p:sldId id="380" r:id="rId18"/>
    <p:sldId id="376" r:id="rId19"/>
    <p:sldId id="368" r:id="rId20"/>
    <p:sldId id="369" r:id="rId21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land Hackenberg" initials="RH" lastIdx="1" clrIdx="0"/>
  <p:cmAuthor id="1" name="David Brennan" initials="DB" lastIdx="1" clrIdx="1">
    <p:extLst/>
  </p:cmAuthor>
  <p:cmAuthor id="2" name="Alexandra Fehlinger" initials="AF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B7D"/>
    <a:srgbClr val="3B207E"/>
    <a:srgbClr val="B9E5F4"/>
    <a:srgbClr val="58367E"/>
    <a:srgbClr val="FFFFFF"/>
    <a:srgbClr val="000000"/>
    <a:srgbClr val="778899"/>
    <a:srgbClr val="FDBB2D"/>
    <a:srgbClr val="6D91CB"/>
    <a:srgbClr val="515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6370" autoAdjust="0"/>
  </p:normalViewPr>
  <p:slideViewPr>
    <p:cSldViewPr snapToGrid="0">
      <p:cViewPr varScale="1">
        <p:scale>
          <a:sx n="71" d="100"/>
          <a:sy n="71" d="100"/>
        </p:scale>
        <p:origin x="5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24BAC-6D32-48F8-B4E0-B94BE6C58354}" type="datetimeFigureOut">
              <a:rPr lang="ru-RU" smtClean="0"/>
              <a:t>27.10.2019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068C-43D5-4A42-888A-B76327F5D3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0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741C66E-6C0E-426F-B216-342E2B884BA9}" type="slidenum">
              <a:rPr lang="uk-UA" altLang="uk-UA"/>
              <a:pPr>
                <a:defRPr/>
              </a:pPr>
              <a:t>‹#›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382180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BD9B05C-67E3-4ECC-805E-7BCDAA1B31A3}" type="datetimeFigureOut">
              <a:rPr lang="en-GB"/>
              <a:pPr>
                <a:defRPr/>
              </a:pPr>
              <a:t>27/10/2019</a:t>
            </a:fld>
            <a:endParaRPr lang="en-GB" dirty="0"/>
          </a:p>
        </p:txBody>
      </p:sp>
      <p:sp>
        <p:nvSpPr>
          <p:cNvPr id="3" name="Symbol zastępczy stopki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ymbol zastępczy numeru slajdu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4F6E19F-4E46-4631-87A3-3F8CA067092E}" type="slidenum">
              <a:rPr lang="en-GB" altLang="uk-UA"/>
              <a:pPr>
                <a:defRPr/>
              </a:pPr>
              <a:t>‹#›</a:t>
            </a:fld>
            <a:endParaRPr lang="en-GB" altLang="uk-UA" dirty="0"/>
          </a:p>
        </p:txBody>
      </p:sp>
    </p:spTree>
    <p:extLst>
      <p:ext uri="{BB962C8B-B14F-4D97-AF65-F5344CB8AC3E}">
        <p14:creationId xmlns:p14="http://schemas.microsoft.com/office/powerpoint/2010/main" val="127360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4A2F2-55E0-4987-A717-46C6281A5718}" type="datetimeFigureOut">
              <a:rPr lang="en-US"/>
              <a:pPr>
                <a:defRPr/>
              </a:pPr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C3998-B63A-45CF-918A-2C72BFA5C6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2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3F13174-AA60-49F8-8D1C-2626DBCBB4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53" y="5923307"/>
            <a:ext cx="7019028" cy="460372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EBC4B6D-0FF5-4F19-B114-7CC53E34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72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CA0B6C10-C520-42F6-8D29-2C3B1E45A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198"/>
            <a:ext cx="10515600" cy="452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363496A-B0A9-4B48-A478-B7B405133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36788" y="4584254"/>
            <a:ext cx="7766050" cy="4667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93E16DF-F5BE-4DC1-BDFF-35FF556CB9B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9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AFA298A-EA02-4091-B747-9460F14F65F2}"/>
              </a:ext>
            </a:extLst>
          </p:cNvPr>
          <p:cNvSpPr/>
          <p:nvPr userDrawn="1"/>
        </p:nvSpPr>
        <p:spPr>
          <a:xfrm>
            <a:off x="0" y="0"/>
            <a:ext cx="12192000" cy="1041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dirty="0"/>
              <a:t>м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96ED461-3CC3-4EEF-BB03-1929DA3185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49" y="283729"/>
            <a:ext cx="8129902" cy="5332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2C64C10-3530-4651-8681-E166D2C361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9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89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D952-E432-4C3D-9D06-F12339F90356}" type="datetimeFigureOut">
              <a:rPr lang="ru-RU"/>
              <a:pPr>
                <a:defRPr/>
              </a:pPr>
              <a:t>27.10.2019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5B24D-B92B-4849-ABEA-750356613CCD}" type="slidenum">
              <a:rPr lang="ru-RU" altLang="uk-UA"/>
              <a:pPr>
                <a:defRPr/>
              </a:pPr>
              <a:t>‹#›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415893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5444A1D-85D3-448C-B8A1-CFC2C323C0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22" r="12031"/>
          <a:stretch/>
        </p:blipFill>
        <p:spPr>
          <a:xfrm>
            <a:off x="1466849" y="0"/>
            <a:ext cx="10725151" cy="4305300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="" xmlns:a16="http://schemas.microsoft.com/office/drawing/2014/main" id="{A666E87F-2ACF-4A9A-AD3C-61ED4529B8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900" y="1402503"/>
            <a:ext cx="10758488" cy="517440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="" xmlns:a16="http://schemas.microsoft.com/office/drawing/2014/main" id="{D36C1FFF-71EB-4A31-A7B5-416085F4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650" y="331371"/>
            <a:ext cx="9075738" cy="906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94" y="425375"/>
            <a:ext cx="1391690" cy="41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2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ttp://www.gmd.center/wp-content/uploads/2018/09/USAID-logo-web.jpg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33260" r="7169" b="13406"/>
          <a:stretch>
            <a:fillRect/>
          </a:stretch>
        </p:blipFill>
        <p:spPr bwMode="auto">
          <a:xfrm>
            <a:off x="243419" y="106363"/>
            <a:ext cx="2658808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2"/>
          <p:cNvSpPr>
            <a:spLocks noChangeArrowheads="1"/>
          </p:cNvSpPr>
          <p:nvPr userDrawn="1"/>
        </p:nvSpPr>
        <p:spPr bwMode="auto">
          <a:xfrm>
            <a:off x="106846" y="862013"/>
            <a:ext cx="7584016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uk-UA" altLang="uk-UA" sz="1600" b="1" dirty="0" smtClean="0">
                <a:solidFill>
                  <a:srgbClr val="1E288A"/>
                </a:solidFill>
              </a:rPr>
              <a:t>Проект 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ERA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 «Економічна підтримка  Східної України»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uk-UA" altLang="uk-UA" sz="1600" b="1" dirty="0" smtClean="0">
                <a:solidFill>
                  <a:srgbClr val="1E288A"/>
                </a:solidFill>
              </a:rPr>
              <a:t>(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USAID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, виконавець  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DAI Global LLC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)</a:t>
            </a:r>
          </a:p>
        </p:txBody>
      </p:sp>
      <p:pic>
        <p:nvPicPr>
          <p:cNvPr id="6" name="Рисунок 5" descr="Рисунок2.pn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601739" y="106364"/>
            <a:ext cx="1412462" cy="121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491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9pPr>
    </p:titleStyle>
    <p:bodyStyle>
      <a:lvl1pPr algn="ctr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66FC4516-E3BE-429A-BE05-A6CF3609CF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47364" y="2421965"/>
            <a:ext cx="8444753" cy="7032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Матеріали до засідань тематичних підгруп</a:t>
            </a:r>
            <a:b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</a:br>
            <a:endParaRPr lang="uk-UA" sz="2400" b="1" dirty="0" smtClean="0">
              <a:solidFill>
                <a:srgbClr val="3B207E"/>
              </a:solidFill>
              <a:latin typeface="Calibri" panose="020F0502020204030204" pitchFamily="34" charset="0"/>
            </a:endParaRPr>
          </a:p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23 </a:t>
            </a:r>
            <a:r>
              <a:rPr lang="uk-UA" sz="2400" b="1" smtClean="0">
                <a:solidFill>
                  <a:srgbClr val="3B207E"/>
                </a:solidFill>
                <a:latin typeface="Calibri" panose="020F0502020204030204" pitchFamily="34" charset="0"/>
              </a:rPr>
              <a:t>– </a:t>
            </a:r>
            <a:r>
              <a:rPr lang="uk-UA" sz="2400" b="1" smtClean="0">
                <a:solidFill>
                  <a:srgbClr val="3B207E"/>
                </a:solidFill>
                <a:latin typeface="Calibri" panose="020F0502020204030204" pitchFamily="34" charset="0"/>
              </a:rPr>
              <a:t>28 </a:t>
            </a:r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жовтня 2019 року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0072" y="507253"/>
            <a:ext cx="1962460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SWOT- аналіз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024" y="1532965"/>
            <a:ext cx="9228137" cy="500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409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>
                <a:solidFill>
                  <a:srgbClr val="3B207E"/>
                </a:solidFill>
                <a:latin typeface="Calibri" panose="020F0502020204030204" pitchFamily="34" charset="0"/>
              </a:rPr>
              <a:t>Деякі глобальні тенденції</a:t>
            </a:r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310735" y="1532194"/>
            <a:ext cx="5144958" cy="560027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+mj-ea"/>
                <a:cs typeface="+mj-cs"/>
              </a:rPr>
              <a:t>Суспільство/культура/якість життя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Демографічний спад, міграція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Тиск цифрових компетенцій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Відкритий доступ до знань, доступний та безкоштовні для всіх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Глобалізація та віртуалізація вищої освіти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Розвиток молоді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Мода на здоровий спосіб життя та здорове харчування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Зростає потреба в концепціях цифрової спадщини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Пост-конфіденційність та захист приватності</a:t>
            </a: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5564392" y="1357382"/>
            <a:ext cx="6833795" cy="54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PF Square Sans Pro" panose="0200050604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+mj-ea"/>
                <a:cs typeface="+mj-cs"/>
              </a:rPr>
              <a:t>Бізнес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Інформаційні технології заміняють добре оплачувані робочі місця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</a:t>
            </a: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відповідальне споживання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Тенденція </a:t>
            </a: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швидкої моди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Поширення краудфандингу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Нетерплячі інвестори - зменшення довгострокових капіталовкладень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Посилюється економічна діяльність у екстремальних кліматичних регіонах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Соціальні диспропорції - лінії розлому глобального розвитку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Новий глобальний інноваційний ландшафт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Зростає конкуренція між регіонами у світі</a:t>
            </a:r>
          </a:p>
        </p:txBody>
      </p:sp>
    </p:spTree>
    <p:extLst>
      <p:ext uri="{BB962C8B-B14F-4D97-AF65-F5344CB8AC3E}">
        <p14:creationId xmlns:p14="http://schemas.microsoft.com/office/powerpoint/2010/main" val="3312741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"/>
          <p:cNvSpPr>
            <a:spLocks noGrp="1"/>
          </p:cNvSpPr>
          <p:nvPr>
            <p:ph type="body" sz="quarter" idx="4294967295"/>
          </p:nvPr>
        </p:nvSpPr>
        <p:spPr>
          <a:xfrm>
            <a:off x="1178019" y="1682750"/>
            <a:ext cx="10758487" cy="5175250"/>
          </a:xfrm>
          <a:prstGeom prst="rect">
            <a:avLst/>
          </a:prstGeo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І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нфраструктура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досліджень, інновацій та системи їх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підтримки;</a:t>
            </a:r>
            <a:endParaRPr lang="uk-UA" sz="2000" dirty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Г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еографічна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та тематична концентрація/кластеризація економіки та інновацій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М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іжнародна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конкурентоспроможність, інноваційність, зв'язки із глобальними виробничо-збутовими  ланцюжками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Культура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та динаміка підприємництва, доступність ризикового капіталу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В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итрати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на дослідження, інновації та їх результативність (патенти, інша захищена інтелектуальна власність, публікації)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П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отреби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та перешкоди для інновацій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у МСП</a:t>
            </a:r>
            <a:endParaRPr lang="uk-UA" sz="2000" dirty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О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світа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та навички необхідні для інновацій, людські ресурси в галузі науки та технології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І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нновації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у державному секторі, розвиток електронного суспільства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Д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оходи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бюджету та витрати на дослідження та інновації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.</a:t>
            </a:r>
            <a:endParaRPr lang="uk-UA" sz="2000" dirty="0">
              <a:solidFill>
                <a:srgbClr val="312B7D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Регіональний економічний розвиток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607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238250"/>
            <a:ext cx="123892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/>
          </a:p>
          <a:p>
            <a:r>
              <a:rPr lang="uk-UA" b="1" dirty="0">
                <a:solidFill>
                  <a:srgbClr val="312B7D"/>
                </a:solidFill>
                <a:latin typeface="Calibri" panose="020F0502020204030204" pitchFamily="34" charset="0"/>
              </a:rPr>
              <a:t>Сильні сторони	</a:t>
            </a:r>
            <a:endParaRPr lang="uk-UA" b="1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Висока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концентрація покладів мінерально-сировинних і паливно-енергетичних ресурсів. (область займає друге місце в Україні з часткою видів та кількості мінеральних ресурсів 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Перше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місце в Україні щодо економічно активного населення працездатного віку (78,8 %).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контрольованій українською владою території області залишились майже всі провідні підприємства хімічної промисловості, виробництво паперу, поліграфічна діяльність, газова промисловість та електроенергетика.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Ріст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непромислового виробництва, зокрема сільське господарство (ріст питомої ваги обсягів реалізованої продукції від 6,8% до 21,4%).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ФОП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демонструють стабільність, зберігаючи найманих працівників та середній рівень їх заробітної плати на фоні різкого скорочення виробництва великих і середніх підприємств малі підприємства та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Збільшується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кількість та потенціал об’єднаних територіальних громад, що дозволяє їм самостійно вирішувати низку соціально-економічних проблем територій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Наявність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достатньої кількості  промислових майданчиків, логістично привабливих для створення індустріальних і технологічних парків (зона міст Сєвєродонецьк, Лисичанськ, Рубіжне)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Наявність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якісних стратегічних документів розвитку території (стратегій розвитку, регіональних програм), а також їх економічна спрямованість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Посилення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ролі та економічного потенціалу сільськогосподарських районів північної частини області </a:t>
            </a:r>
          </a:p>
          <a:p>
            <a:endParaRPr lang="uk-UA" dirty="0"/>
          </a:p>
          <a:p>
            <a:r>
              <a:rPr lang="uk-UA" dirty="0"/>
              <a:t>	</a:t>
            </a:r>
          </a:p>
        </p:txBody>
      </p:sp>
      <p:sp>
        <p:nvSpPr>
          <p:cNvPr id="12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Регіональний економічний розвиток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84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238250"/>
            <a:ext cx="117392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/>
          </a:p>
          <a:p>
            <a:r>
              <a:rPr lang="uk-UA" b="1" dirty="0" smtClean="0">
                <a:solidFill>
                  <a:srgbClr val="312B7D"/>
                </a:solidFill>
                <a:latin typeface="Calibri" panose="020F0502020204030204" pitchFamily="34" charset="0"/>
              </a:rPr>
              <a:t>Слабкі сторони</a:t>
            </a:r>
            <a:endParaRPr lang="uk-UA" b="1" dirty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Значні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руйнування </a:t>
            </a: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інфраструктури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території по зоні розмежування в результаті бойових дій, що тривають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Негативні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демографічні тенденції.  Кількість населення на підконтрольній території області активно скорочується.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Наявність людського ресурсу ВПО;</a:t>
            </a:r>
            <a:endParaRPr lang="uk-UA" dirty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Із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2014 року область належить до найбідніших регіонів України, в основному за рахунок різкого падіння промислового виробництва та втрати таких галузей як металургія, виробництво коксу та продуктів нафтопереробки, машинобудування. </a:t>
            </a:r>
            <a:endParaRPr lang="uk-UA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2017 року додатковим обмежувальним чинником економічного розвитку стало тимчасове припинення переміщення вантажів залізничними та автомобільними шляхами через лінію розмежування.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Луганська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область - єдина в Україні з дефіцитним бюджетом. Власні доходи становлять 34% загального доходу області, зберігається тенденція до зростання обсягу офіційних державних трансфертів, основна частина яких спрямовується в соціальну сферу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фоні можливостей розвитку сільського господарства гостро стоїть проблема відсутності достатньої кількості виробничих потужностей переробної промисловості, відсутності агропродовольчої інфраструктури, підготовки кваліфікованих кадрів, виходу на зовнішні ринки.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Незважаючи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на високий відсоток використання земель у сільськогосподарському виробництві (73,3% від загальної території області) наявний високий показник «порушених земель», малопридатних для сільськогосподарського використання</a:t>
            </a:r>
          </a:p>
          <a:p>
            <a:endParaRPr lang="uk-UA" dirty="0">
              <a:solidFill>
                <a:srgbClr val="312B7D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Регіональний економічний розвиток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317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214615"/>
            <a:ext cx="117392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/>
          </a:p>
          <a:p>
            <a:r>
              <a:rPr lang="uk-UA" b="1" dirty="0" smtClean="0">
                <a:solidFill>
                  <a:srgbClr val="312B7D"/>
                </a:solidFill>
                <a:latin typeface="Calibri" panose="020F0502020204030204" pitchFamily="34" charset="0"/>
              </a:rPr>
              <a:t>Слабкі сторони</a:t>
            </a:r>
            <a:endParaRPr lang="uk-UA" b="1" dirty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В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області наявний дефіцит кваліфікованих кадрів у найбільш затребуваних галузях та сферах виробництва (особливо у сільськогосподарському виробництві). </a:t>
            </a:r>
            <a:endParaRPr lang="uk-UA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Різко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скоротилася мережа професійно-технічних та вищих навчальних закладів.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Науковий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потенціал області зазнав значних втрат, особливо в питанні наукових кадрів</a:t>
            </a: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Значно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скоротилась інноваційна активність, фінансування якої здійснюється виключно за рахунок власних коштів підприємств і повної відсутності інвесторів.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Через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бойові дії частина Луганщини опинилася в «енергетичному острові» – усі магістральні лінії електропередач залишилися на окупованій території.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Кардинально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порушена логістика перевезень – відсутність авіаційного сполучення, порушення залізничного. Залишається невирішеним питання забезпечення залізничним сполученням 50% області</a:t>
            </a: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Основне </a:t>
            </a:r>
            <a:r>
              <a:rPr lang="uk-UA" dirty="0">
                <a:solidFill>
                  <a:srgbClr val="312B7D"/>
                </a:solidFill>
                <a:latin typeface="Calibri" panose="020F0502020204030204" pitchFamily="34" charset="0"/>
              </a:rPr>
              <a:t>навантаження перевезень йде через автомобільний транспорт (94%), що передбачає значні видатки на  утримання та ремонт автодоріг, значна частина яких </a:t>
            </a:r>
            <a:r>
              <a:rPr lang="uk-UA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зруйнована</a:t>
            </a:r>
            <a:endParaRPr lang="uk-UA" dirty="0">
              <a:solidFill>
                <a:srgbClr val="312B7D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Регіональний економічний розвиток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183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116263" y="33178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Регіональний економічний розвиток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526422"/>
              </p:ext>
            </p:extLst>
          </p:nvPr>
        </p:nvGraphicFramePr>
        <p:xfrm>
          <a:off x="126588" y="0"/>
          <a:ext cx="10523483" cy="69787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32674"/>
                <a:gridCol w="5690809"/>
              </a:tblGrid>
              <a:tr h="175320">
                <a:tc>
                  <a:txBody>
                    <a:bodyPr/>
                    <a:lstStyle/>
                    <a:p>
                      <a:pPr marL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  <a:effectLst/>
                        </a:rPr>
                        <a:t>Можливості</a:t>
                      </a:r>
                      <a:endParaRPr lang="uk-UA" sz="16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2" marR="616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  <a:effectLst/>
                        </a:rPr>
                        <a:t>Загрози</a:t>
                      </a:r>
                      <a:endParaRPr lang="uk-UA" sz="16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2" marR="616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41053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Завершення військових дій на Сході України, відновлення зруйнованої інфраструктури області та повернення жителів до нормального життя 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У зв’язку із зростаючим попитом на електроенергію її  виробництво вугільними ТЕС зростатиме, що сприятиме  збільшенн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ю</a:t>
                      </a:r>
                      <a:r>
                        <a:rPr lang="ru-RU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обсягів видобування енергетичного вугілля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в області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Збільшення попиту на продукцію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сільського господарства зокрема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країн Азії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дає можливості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географічного перерозподілу експорту </a:t>
                      </a:r>
                      <a:r>
                        <a:rPr lang="en-US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області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Диверсифікація ринків збуту через реалізацію положень Угоди про асоціацію з Європейським Союзом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Відкриті можливості по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форму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ванню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нової системи партнерства з іншими регіонами України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, країнами Європейського Союзу та Азії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uk-UA" sz="16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2" marR="616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Ескалація бойових дій чи «заморожування» військового конфлікту на Сході України, що посилить наявні негативні тенденції - падіння інвестиційної привабливості регіону, наростання соціальної напруженості, відтік найбільш активного населення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Дія У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годи про 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асоціацію Україна-ЄС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може призвести до значних структурних змін у вітчизняному мінерально-сировинному комплексі, консервації і закриття багатьох гірничовидобувних підприємств.</a:t>
                      </a:r>
                      <a:endParaRPr lang="uk-UA" sz="1800" b="0" kern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Відсутність державної політики 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щодо прифронтових та окупованих територій області 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та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їх 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деокупації/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реінтеграції</a:t>
                      </a:r>
                      <a:endParaRPr lang="uk-UA" sz="1800" b="0" kern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Збільшення кількості аварій на об’єктах інфраструктури, обумовлених наростаючим зносом основних фондів та бойовими діями</a:t>
                      </a:r>
                      <a:endParaRPr lang="uk-UA" sz="1800" b="0" kern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Екологічн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і</a:t>
                      </a:r>
                      <a:r>
                        <a:rPr lang="ru-RU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загрози від окупованих територій, де масово йде закриття шахт. без дотримання відповідних технологій. 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За оцінкою експертів  через п’ять років настане неминуча катастрофа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Скорочення </a:t>
                      </a:r>
                      <a:r>
                        <a:rPr lang="uk-UA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міжнародної технічної допомоги з</a:t>
                      </a:r>
                      <a:r>
                        <a:rPr lang="en-US" sz="1800" b="0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підтримки заходів з відновлення інфраструктури регіону</a:t>
                      </a:r>
                      <a:endParaRPr lang="uk-UA" sz="1800" b="0" kern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1803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uk-UA" sz="16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2" marR="616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370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578381" y="358683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Навколишнє середовище, енергоефективність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740645"/>
              </p:ext>
            </p:extLst>
          </p:nvPr>
        </p:nvGraphicFramePr>
        <p:xfrm>
          <a:off x="161365" y="1793551"/>
          <a:ext cx="11725835" cy="50528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725835"/>
              </a:tblGrid>
              <a:tr h="297198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Сильні сторони</a:t>
                      </a:r>
                      <a:endParaRPr lang="uk-UA" sz="24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22" marR="123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5797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Відновлення інфраструктури на базі енергоефективних технологій, </a:t>
                      </a:r>
                      <a:r>
                        <a:rPr lang="uk-UA" sz="2400" b="0" dirty="0" err="1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термомодернізація</a:t>
                      </a:r>
                      <a:r>
                        <a:rPr lang="uk-UA" sz="24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об'єктів житлової та соціальної інфраструктури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Будівництво</a:t>
                      </a: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uk-UA" sz="2400" b="0" baseline="0" dirty="0" err="1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Кремінської</a:t>
                      </a: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електропідстанції та приєднання </a:t>
                      </a:r>
                      <a:r>
                        <a:rPr lang="uk-UA" sz="2400" b="0" baseline="0" dirty="0" err="1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елетромереж</a:t>
                      </a: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регіону до єдиної енергетичної системи України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Наявність підприємств по впровадженню енергоефективних технологій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Впровадження «теплих кредитів»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ЕСКО – механізм </a:t>
                      </a:r>
                      <a:r>
                        <a:rPr lang="uk-UA" sz="2400" b="0" baseline="0" dirty="0" err="1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м.Сєвєродонецьк</a:t>
                      </a:r>
                      <a:endParaRPr lang="uk-UA" sz="2400" b="0" baseline="0" dirty="0" smtClean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Впроваджені демонстраційні енергоефективні проекти в рамках міжнародної технічної допомоги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Розробка ПДСЕР та приєднання громад області до Угоди мерів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400" b="0" baseline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Створення громадами області діалогових платформ з енергоефективності</a:t>
                      </a:r>
                      <a:endParaRPr lang="uk-UA" sz="24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80340" indent="-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24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22" marR="123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725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578381" y="251106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Навколишнє середовище, енергоефективність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676655"/>
              </p:ext>
            </p:extLst>
          </p:nvPr>
        </p:nvGraphicFramePr>
        <p:xfrm>
          <a:off x="0" y="811914"/>
          <a:ext cx="12097870" cy="59900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097870"/>
              </a:tblGrid>
              <a:tr h="32232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Слабкі сторони</a:t>
                      </a:r>
                      <a:endParaRPr lang="uk-UA" sz="20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22" marR="123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1910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Значні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руйнування </a:t>
                      </a:r>
                      <a:r>
                        <a:rPr lang="uk-UA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інфраструктури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території по зоні розмежування в результаті бойових дій, що тривають</a:t>
                      </a: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Луганська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область - єдина в Україні з дефіцитним бюджетом. Власні доходи становлять 34% загального доходу області, зберігається тенденція до зростання обсягу офіційних державних трансфертів, основна частина яких спрямовується в соціальну сферу</a:t>
                      </a: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Науковий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потенціал області зазнав значних втрат, особливо в питанні наукових кадрів. Значно скоротилась інноваційна активність, фінансування якої здійснюється виключно за рахунок власних коштів підприємств і повної відсутності інвесторів.</a:t>
                      </a: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Р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ів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ень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ефективності енергоспоживання област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і один із найнижчих в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Україн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і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 огляду на незбалансован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у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структур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у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енергоспоживання та нераціональн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е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використання енергетичних ресурсів через застосування застарілих технологій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Через бойові дії частина Луганщини опинилася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«енергетичному острові» – усі магістральні лінії електропередач залишилися на окупованій території.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Житловий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фонд області після 2014 року скоротився втричі. При цьому нове будівництво майже не проводиться – основна робота направлена на ремонт та відновлення пошкоджених об’єктів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Основною проблемою системи водопостачання населених пунктів області, окрім застарілого та  аварійного стану мережі є забезпечення гуманітарної місії з постачання питної води населенню, що знаходиться на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окупованій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території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(до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90 % видобутої води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постачається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на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цю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територію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Недостатність 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ресурсного забезпечення 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обласних програм розвитку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(фактичний обсяг фінансування у 2018 році склав лише 22,5 % від задекларованого обсягу).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Відсутність конкретних цільових проектів, орієнтованих на розвиток області в державних цільових програмах та стратегіях. </a:t>
                      </a: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За </a:t>
                      </a:r>
                      <a:r>
                        <a:rPr lang="ru-RU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час індустріальної історії в області принципово змінилися екологічні параметри навколишнього середовища. Техногенне навантаження на воду, повітря, надра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(особливо </a:t>
                      </a:r>
                      <a:r>
                        <a:rPr lang="ru-RU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 районі Лисичано-Рубіжанського виробничого регіону та м. Щастя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ru-RU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.в 5-10 разів більше, ніж в середньому по Україні.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Т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верді побутов</a:t>
                      </a:r>
                      <a:r>
                        <a:rPr lang="uk-UA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і</a:t>
                      </a:r>
                      <a:r>
                        <a:rPr lang="en-US" sz="18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відходи  не переробляються, а захороняються на легальних і нелегальних звалищах.</a:t>
                      </a:r>
                      <a:endParaRPr lang="uk-UA" sz="1800" b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22" marR="123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614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68589" y="85883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9" y="85883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TextBox 33"/>
          <p:cNvSpPr txBox="1">
            <a:spLocks noChangeArrowheads="1"/>
          </p:cNvSpPr>
          <p:nvPr/>
        </p:nvSpPr>
        <p:spPr bwMode="auto">
          <a:xfrm>
            <a:off x="6995518" y="695885"/>
            <a:ext cx="2171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2400" b="1" dirty="0" smtClean="0">
                <a:solidFill>
                  <a:srgbClr val="1F497D"/>
                </a:solidFill>
                <a:cs typeface="Tahoma" panose="020B0604030504040204" pitchFamily="34" charset="0"/>
              </a:rPr>
              <a:t>Питання</a:t>
            </a:r>
            <a:endParaRPr lang="uk-UA" altLang="uk-UA" sz="2400" b="1" dirty="0">
              <a:solidFill>
                <a:srgbClr val="1F497D"/>
              </a:solidFill>
              <a:cs typeface="Tahoma" panose="020B0604030504040204" pitchFamily="34" charset="0"/>
            </a:endParaRPr>
          </a:p>
        </p:txBody>
      </p:sp>
      <p:sp>
        <p:nvSpPr>
          <p:cNvPr id="19460" name="Freeform 300"/>
          <p:cNvSpPr>
            <a:spLocks noEditPoints="1"/>
          </p:cNvSpPr>
          <p:nvPr/>
        </p:nvSpPr>
        <p:spPr bwMode="auto">
          <a:xfrm>
            <a:off x="5695950" y="3028951"/>
            <a:ext cx="793750" cy="1203325"/>
          </a:xfrm>
          <a:custGeom>
            <a:avLst/>
            <a:gdLst>
              <a:gd name="T0" fmla="*/ 2147483646 w 913"/>
              <a:gd name="T1" fmla="*/ 2147483646 h 1382"/>
              <a:gd name="T2" fmla="*/ 2147483646 w 913"/>
              <a:gd name="T3" fmla="*/ 2147483646 h 1382"/>
              <a:gd name="T4" fmla="*/ 2147483646 w 913"/>
              <a:gd name="T5" fmla="*/ 2147483646 h 1382"/>
              <a:gd name="T6" fmla="*/ 2147483646 w 913"/>
              <a:gd name="T7" fmla="*/ 2147483646 h 1382"/>
              <a:gd name="T8" fmla="*/ 2147483646 w 913"/>
              <a:gd name="T9" fmla="*/ 2147483646 h 1382"/>
              <a:gd name="T10" fmla="*/ 2147483646 w 913"/>
              <a:gd name="T11" fmla="*/ 2147483646 h 1382"/>
              <a:gd name="T12" fmla="*/ 2147483646 w 913"/>
              <a:gd name="T13" fmla="*/ 2147483646 h 1382"/>
              <a:gd name="T14" fmla="*/ 2147483646 w 913"/>
              <a:gd name="T15" fmla="*/ 0 h 1382"/>
              <a:gd name="T16" fmla="*/ 2147483646 w 913"/>
              <a:gd name="T17" fmla="*/ 2147483646 h 1382"/>
              <a:gd name="T18" fmla="*/ 2147483646 w 913"/>
              <a:gd name="T19" fmla="*/ 2147483646 h 1382"/>
              <a:gd name="T20" fmla="*/ 2147483646 w 913"/>
              <a:gd name="T21" fmla="*/ 2147483646 h 1382"/>
              <a:gd name="T22" fmla="*/ 2147483646 w 913"/>
              <a:gd name="T23" fmla="*/ 2147483646 h 1382"/>
              <a:gd name="T24" fmla="*/ 2147483646 w 913"/>
              <a:gd name="T25" fmla="*/ 2147483646 h 1382"/>
              <a:gd name="T26" fmla="*/ 2147483646 w 913"/>
              <a:gd name="T27" fmla="*/ 2147483646 h 1382"/>
              <a:gd name="T28" fmla="*/ 2147483646 w 913"/>
              <a:gd name="T29" fmla="*/ 2147483646 h 1382"/>
              <a:gd name="T30" fmla="*/ 2147483646 w 913"/>
              <a:gd name="T31" fmla="*/ 2147483646 h 1382"/>
              <a:gd name="T32" fmla="*/ 2147483646 w 913"/>
              <a:gd name="T33" fmla="*/ 2147483646 h 1382"/>
              <a:gd name="T34" fmla="*/ 2147483646 w 913"/>
              <a:gd name="T35" fmla="*/ 2147483646 h 1382"/>
              <a:gd name="T36" fmla="*/ 2147483646 w 913"/>
              <a:gd name="T37" fmla="*/ 2147483646 h 1382"/>
              <a:gd name="T38" fmla="*/ 2147483646 w 913"/>
              <a:gd name="T39" fmla="*/ 2147483646 h 1382"/>
              <a:gd name="T40" fmla="*/ 2147483646 w 913"/>
              <a:gd name="T41" fmla="*/ 2147483646 h 1382"/>
              <a:gd name="T42" fmla="*/ 2147483646 w 913"/>
              <a:gd name="T43" fmla="*/ 2147483646 h 1382"/>
              <a:gd name="T44" fmla="*/ 2147483646 w 913"/>
              <a:gd name="T45" fmla="*/ 2147483646 h 1382"/>
              <a:gd name="T46" fmla="*/ 2147483646 w 913"/>
              <a:gd name="T47" fmla="*/ 2147483646 h 1382"/>
              <a:gd name="T48" fmla="*/ 2147483646 w 913"/>
              <a:gd name="T49" fmla="*/ 2147483646 h 1382"/>
              <a:gd name="T50" fmla="*/ 2147483646 w 913"/>
              <a:gd name="T51" fmla="*/ 2147483646 h 1382"/>
              <a:gd name="T52" fmla="*/ 2147483646 w 913"/>
              <a:gd name="T53" fmla="*/ 2147483646 h 1382"/>
              <a:gd name="T54" fmla="*/ 2147483646 w 913"/>
              <a:gd name="T55" fmla="*/ 2147483646 h 1382"/>
              <a:gd name="T56" fmla="*/ 2147483646 w 913"/>
              <a:gd name="T57" fmla="*/ 2147483646 h 1382"/>
              <a:gd name="T58" fmla="*/ 2147483646 w 913"/>
              <a:gd name="T59" fmla="*/ 2147483646 h 1382"/>
              <a:gd name="T60" fmla="*/ 2147483646 w 913"/>
              <a:gd name="T61" fmla="*/ 2147483646 h 1382"/>
              <a:gd name="T62" fmla="*/ 2147483646 w 913"/>
              <a:gd name="T63" fmla="*/ 2147483646 h 1382"/>
              <a:gd name="T64" fmla="*/ 2147483646 w 913"/>
              <a:gd name="T65" fmla="*/ 2147483646 h 1382"/>
              <a:gd name="T66" fmla="*/ 2147483646 w 913"/>
              <a:gd name="T67" fmla="*/ 2147483646 h 1382"/>
              <a:gd name="T68" fmla="*/ 2147483646 w 913"/>
              <a:gd name="T69" fmla="*/ 2147483646 h 1382"/>
              <a:gd name="T70" fmla="*/ 2147483646 w 913"/>
              <a:gd name="T71" fmla="*/ 2147483646 h 1382"/>
              <a:gd name="T72" fmla="*/ 2147483646 w 913"/>
              <a:gd name="T73" fmla="*/ 2147483646 h 1382"/>
              <a:gd name="T74" fmla="*/ 2147483646 w 913"/>
              <a:gd name="T75" fmla="*/ 2147483646 h 1382"/>
              <a:gd name="T76" fmla="*/ 2147483646 w 913"/>
              <a:gd name="T77" fmla="*/ 2147483646 h 1382"/>
              <a:gd name="T78" fmla="*/ 2147483646 w 913"/>
              <a:gd name="T79" fmla="*/ 2147483646 h 1382"/>
              <a:gd name="T80" fmla="*/ 2147483646 w 913"/>
              <a:gd name="T81" fmla="*/ 2147483646 h 1382"/>
              <a:gd name="T82" fmla="*/ 2147483646 w 913"/>
              <a:gd name="T83" fmla="*/ 2147483646 h 1382"/>
              <a:gd name="T84" fmla="*/ 2147483646 w 913"/>
              <a:gd name="T85" fmla="*/ 2147483646 h 1382"/>
              <a:gd name="T86" fmla="*/ 2147483646 w 913"/>
              <a:gd name="T87" fmla="*/ 2147483646 h 1382"/>
              <a:gd name="T88" fmla="*/ 2147483646 w 913"/>
              <a:gd name="T89" fmla="*/ 2147483646 h 1382"/>
              <a:gd name="T90" fmla="*/ 2147483646 w 913"/>
              <a:gd name="T91" fmla="*/ 2147483646 h 1382"/>
              <a:gd name="T92" fmla="*/ 2147483646 w 913"/>
              <a:gd name="T93" fmla="*/ 2147483646 h 1382"/>
              <a:gd name="T94" fmla="*/ 2147483646 w 913"/>
              <a:gd name="T95" fmla="*/ 2147483646 h 1382"/>
              <a:gd name="T96" fmla="*/ 2147483646 w 913"/>
              <a:gd name="T97" fmla="*/ 2147483646 h 1382"/>
              <a:gd name="T98" fmla="*/ 0 w 913"/>
              <a:gd name="T99" fmla="*/ 2147483646 h 1382"/>
              <a:gd name="T100" fmla="*/ 2147483646 w 913"/>
              <a:gd name="T101" fmla="*/ 2147483646 h 13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913" h="1382">
                <a:moveTo>
                  <a:pt x="0" y="451"/>
                </a:moveTo>
                <a:lnTo>
                  <a:pt x="0" y="451"/>
                </a:lnTo>
                <a:lnTo>
                  <a:pt x="5" y="402"/>
                </a:lnTo>
                <a:lnTo>
                  <a:pt x="16" y="352"/>
                </a:lnTo>
                <a:lnTo>
                  <a:pt x="28" y="308"/>
                </a:lnTo>
                <a:lnTo>
                  <a:pt x="46" y="264"/>
                </a:lnTo>
                <a:lnTo>
                  <a:pt x="67" y="225"/>
                </a:lnTo>
                <a:lnTo>
                  <a:pt x="90" y="187"/>
                </a:lnTo>
                <a:lnTo>
                  <a:pt x="115" y="154"/>
                </a:lnTo>
                <a:lnTo>
                  <a:pt x="145" y="122"/>
                </a:lnTo>
                <a:lnTo>
                  <a:pt x="175" y="95"/>
                </a:lnTo>
                <a:lnTo>
                  <a:pt x="211" y="71"/>
                </a:lnTo>
                <a:lnTo>
                  <a:pt x="246" y="49"/>
                </a:lnTo>
                <a:lnTo>
                  <a:pt x="285" y="32"/>
                </a:lnTo>
                <a:lnTo>
                  <a:pt x="306" y="25"/>
                </a:lnTo>
                <a:lnTo>
                  <a:pt x="326" y="18"/>
                </a:lnTo>
                <a:lnTo>
                  <a:pt x="347" y="12"/>
                </a:lnTo>
                <a:lnTo>
                  <a:pt x="370" y="9"/>
                </a:lnTo>
                <a:lnTo>
                  <a:pt x="414" y="2"/>
                </a:lnTo>
                <a:lnTo>
                  <a:pt x="460" y="0"/>
                </a:lnTo>
                <a:lnTo>
                  <a:pt x="510" y="2"/>
                </a:lnTo>
                <a:lnTo>
                  <a:pt x="557" y="7"/>
                </a:lnTo>
                <a:lnTo>
                  <a:pt x="602" y="16"/>
                </a:lnTo>
                <a:lnTo>
                  <a:pt x="644" y="30"/>
                </a:lnTo>
                <a:lnTo>
                  <a:pt x="685" y="46"/>
                </a:lnTo>
                <a:lnTo>
                  <a:pt x="722" y="64"/>
                </a:lnTo>
                <a:lnTo>
                  <a:pt x="757" y="85"/>
                </a:lnTo>
                <a:lnTo>
                  <a:pt x="787" y="110"/>
                </a:lnTo>
                <a:lnTo>
                  <a:pt x="816" y="138"/>
                </a:lnTo>
                <a:lnTo>
                  <a:pt x="841" y="166"/>
                </a:lnTo>
                <a:lnTo>
                  <a:pt x="862" y="198"/>
                </a:lnTo>
                <a:lnTo>
                  <a:pt x="881" y="233"/>
                </a:lnTo>
                <a:lnTo>
                  <a:pt x="888" y="251"/>
                </a:lnTo>
                <a:lnTo>
                  <a:pt x="895" y="271"/>
                </a:lnTo>
                <a:lnTo>
                  <a:pt x="901" y="288"/>
                </a:lnTo>
                <a:lnTo>
                  <a:pt x="906" y="308"/>
                </a:lnTo>
                <a:lnTo>
                  <a:pt x="910" y="327"/>
                </a:lnTo>
                <a:lnTo>
                  <a:pt x="911" y="348"/>
                </a:lnTo>
                <a:lnTo>
                  <a:pt x="913" y="389"/>
                </a:lnTo>
                <a:lnTo>
                  <a:pt x="913" y="414"/>
                </a:lnTo>
                <a:lnTo>
                  <a:pt x="911" y="437"/>
                </a:lnTo>
                <a:lnTo>
                  <a:pt x="908" y="460"/>
                </a:lnTo>
                <a:lnTo>
                  <a:pt x="902" y="481"/>
                </a:lnTo>
                <a:lnTo>
                  <a:pt x="897" y="504"/>
                </a:lnTo>
                <a:lnTo>
                  <a:pt x="888" y="525"/>
                </a:lnTo>
                <a:lnTo>
                  <a:pt x="879" y="547"/>
                </a:lnTo>
                <a:lnTo>
                  <a:pt x="869" y="566"/>
                </a:lnTo>
                <a:lnTo>
                  <a:pt x="858" y="586"/>
                </a:lnTo>
                <a:lnTo>
                  <a:pt x="844" y="607"/>
                </a:lnTo>
                <a:lnTo>
                  <a:pt x="828" y="628"/>
                </a:lnTo>
                <a:lnTo>
                  <a:pt x="810" y="651"/>
                </a:lnTo>
                <a:lnTo>
                  <a:pt x="789" y="672"/>
                </a:lnTo>
                <a:lnTo>
                  <a:pt x="766" y="695"/>
                </a:lnTo>
                <a:lnTo>
                  <a:pt x="741" y="718"/>
                </a:lnTo>
                <a:lnTo>
                  <a:pt x="713" y="741"/>
                </a:lnTo>
                <a:lnTo>
                  <a:pt x="669" y="780"/>
                </a:lnTo>
                <a:lnTo>
                  <a:pt x="634" y="814"/>
                </a:lnTo>
                <a:lnTo>
                  <a:pt x="619" y="830"/>
                </a:lnTo>
                <a:lnTo>
                  <a:pt x="609" y="844"/>
                </a:lnTo>
                <a:lnTo>
                  <a:pt x="600" y="856"/>
                </a:lnTo>
                <a:lnTo>
                  <a:pt x="593" y="869"/>
                </a:lnTo>
                <a:lnTo>
                  <a:pt x="589" y="881"/>
                </a:lnTo>
                <a:lnTo>
                  <a:pt x="584" y="899"/>
                </a:lnTo>
                <a:lnTo>
                  <a:pt x="580" y="918"/>
                </a:lnTo>
                <a:lnTo>
                  <a:pt x="579" y="941"/>
                </a:lnTo>
                <a:lnTo>
                  <a:pt x="573" y="998"/>
                </a:lnTo>
                <a:lnTo>
                  <a:pt x="573" y="1067"/>
                </a:lnTo>
                <a:lnTo>
                  <a:pt x="334" y="1067"/>
                </a:lnTo>
                <a:lnTo>
                  <a:pt x="336" y="1017"/>
                </a:lnTo>
                <a:lnTo>
                  <a:pt x="338" y="970"/>
                </a:lnTo>
                <a:lnTo>
                  <a:pt x="342" y="927"/>
                </a:lnTo>
                <a:lnTo>
                  <a:pt x="345" y="888"/>
                </a:lnTo>
                <a:lnTo>
                  <a:pt x="350" y="855"/>
                </a:lnTo>
                <a:lnTo>
                  <a:pt x="357" y="823"/>
                </a:lnTo>
                <a:lnTo>
                  <a:pt x="366" y="796"/>
                </a:lnTo>
                <a:lnTo>
                  <a:pt x="377" y="773"/>
                </a:lnTo>
                <a:lnTo>
                  <a:pt x="388" y="752"/>
                </a:lnTo>
                <a:lnTo>
                  <a:pt x="402" y="731"/>
                </a:lnTo>
                <a:lnTo>
                  <a:pt x="416" y="708"/>
                </a:lnTo>
                <a:lnTo>
                  <a:pt x="434" y="686"/>
                </a:lnTo>
                <a:lnTo>
                  <a:pt x="455" y="665"/>
                </a:lnTo>
                <a:lnTo>
                  <a:pt x="476" y="642"/>
                </a:lnTo>
                <a:lnTo>
                  <a:pt x="499" y="621"/>
                </a:lnTo>
                <a:lnTo>
                  <a:pt x="526" y="598"/>
                </a:lnTo>
                <a:lnTo>
                  <a:pt x="568" y="561"/>
                </a:lnTo>
                <a:lnTo>
                  <a:pt x="600" y="531"/>
                </a:lnTo>
                <a:lnTo>
                  <a:pt x="623" y="504"/>
                </a:lnTo>
                <a:lnTo>
                  <a:pt x="641" y="481"/>
                </a:lnTo>
                <a:lnTo>
                  <a:pt x="651" y="460"/>
                </a:lnTo>
                <a:lnTo>
                  <a:pt x="655" y="451"/>
                </a:lnTo>
                <a:lnTo>
                  <a:pt x="657" y="441"/>
                </a:lnTo>
                <a:lnTo>
                  <a:pt x="660" y="421"/>
                </a:lnTo>
                <a:lnTo>
                  <a:pt x="660" y="400"/>
                </a:lnTo>
                <a:lnTo>
                  <a:pt x="660" y="380"/>
                </a:lnTo>
                <a:lnTo>
                  <a:pt x="657" y="361"/>
                </a:lnTo>
                <a:lnTo>
                  <a:pt x="653" y="341"/>
                </a:lnTo>
                <a:lnTo>
                  <a:pt x="646" y="324"/>
                </a:lnTo>
                <a:lnTo>
                  <a:pt x="637" y="308"/>
                </a:lnTo>
                <a:lnTo>
                  <a:pt x="628" y="292"/>
                </a:lnTo>
                <a:lnTo>
                  <a:pt x="618" y="278"/>
                </a:lnTo>
                <a:lnTo>
                  <a:pt x="605" y="264"/>
                </a:lnTo>
                <a:lnTo>
                  <a:pt x="591" y="253"/>
                </a:lnTo>
                <a:lnTo>
                  <a:pt x="577" y="242"/>
                </a:lnTo>
                <a:lnTo>
                  <a:pt x="561" y="232"/>
                </a:lnTo>
                <a:lnTo>
                  <a:pt x="543" y="225"/>
                </a:lnTo>
                <a:lnTo>
                  <a:pt x="524" y="218"/>
                </a:lnTo>
                <a:lnTo>
                  <a:pt x="504" y="214"/>
                </a:lnTo>
                <a:lnTo>
                  <a:pt x="485" y="210"/>
                </a:lnTo>
                <a:lnTo>
                  <a:pt x="462" y="210"/>
                </a:lnTo>
                <a:lnTo>
                  <a:pt x="441" y="210"/>
                </a:lnTo>
                <a:lnTo>
                  <a:pt x="421" y="214"/>
                </a:lnTo>
                <a:lnTo>
                  <a:pt x="402" y="219"/>
                </a:lnTo>
                <a:lnTo>
                  <a:pt x="384" y="225"/>
                </a:lnTo>
                <a:lnTo>
                  <a:pt x="368" y="233"/>
                </a:lnTo>
                <a:lnTo>
                  <a:pt x="352" y="244"/>
                </a:lnTo>
                <a:lnTo>
                  <a:pt x="336" y="256"/>
                </a:lnTo>
                <a:lnTo>
                  <a:pt x="324" y="271"/>
                </a:lnTo>
                <a:lnTo>
                  <a:pt x="311" y="287"/>
                </a:lnTo>
                <a:lnTo>
                  <a:pt x="299" y="304"/>
                </a:lnTo>
                <a:lnTo>
                  <a:pt x="288" y="324"/>
                </a:lnTo>
                <a:lnTo>
                  <a:pt x="280" y="347"/>
                </a:lnTo>
                <a:lnTo>
                  <a:pt x="271" y="370"/>
                </a:lnTo>
                <a:lnTo>
                  <a:pt x="264" y="394"/>
                </a:lnTo>
                <a:lnTo>
                  <a:pt x="258" y="423"/>
                </a:lnTo>
                <a:lnTo>
                  <a:pt x="253" y="451"/>
                </a:lnTo>
                <a:lnTo>
                  <a:pt x="0" y="451"/>
                </a:lnTo>
                <a:close/>
                <a:moveTo>
                  <a:pt x="591" y="1382"/>
                </a:moveTo>
                <a:lnTo>
                  <a:pt x="327" y="1382"/>
                </a:lnTo>
                <a:lnTo>
                  <a:pt x="327" y="1122"/>
                </a:lnTo>
                <a:lnTo>
                  <a:pt x="591" y="1122"/>
                </a:lnTo>
                <a:lnTo>
                  <a:pt x="591" y="1382"/>
                </a:lnTo>
                <a:close/>
              </a:path>
            </a:pathLst>
          </a:custGeom>
          <a:gradFill rotWithShape="1">
            <a:gsLst>
              <a:gs pos="0">
                <a:srgbClr val="00386A"/>
              </a:gs>
              <a:gs pos="5000">
                <a:srgbClr val="00386A"/>
              </a:gs>
              <a:gs pos="100000">
                <a:srgbClr val="0D65AC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endParaRPr lang="uk-UA" dirty="0"/>
          </a:p>
        </p:txBody>
      </p:sp>
      <p:grpSp>
        <p:nvGrpSpPr>
          <p:cNvPr id="29" name="Group 10"/>
          <p:cNvGrpSpPr>
            <a:grpSpLocks/>
          </p:cNvGrpSpPr>
          <p:nvPr/>
        </p:nvGrpSpPr>
        <p:grpSpPr bwMode="auto">
          <a:xfrm>
            <a:off x="4667251" y="2171700"/>
            <a:ext cx="2925763" cy="2908300"/>
            <a:chOff x="2531217" y="1465942"/>
            <a:chExt cx="3901708" cy="3877503"/>
          </a:xfrm>
        </p:grpSpPr>
        <p:sp>
          <p:nvSpPr>
            <p:cNvPr id="30" name="Circular Arrow 17"/>
            <p:cNvSpPr/>
            <p:nvPr>
              <p:custDataLst>
                <p:tags r:id="rId3"/>
              </p:custDataLst>
            </p:nvPr>
          </p:nvSpPr>
          <p:spPr>
            <a:xfrm rot="3819789">
              <a:off x="2558396" y="1468915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Circular Arrow 19"/>
            <p:cNvSpPr/>
            <p:nvPr>
              <p:custDataLst>
                <p:tags r:id="rId4"/>
              </p:custDataLst>
            </p:nvPr>
          </p:nvSpPr>
          <p:spPr>
            <a:xfrm rot="14076805">
              <a:off x="2538751" y="1466763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Circular Arrow 20"/>
            <p:cNvSpPr/>
            <p:nvPr>
              <p:custDataLst>
                <p:tags r:id="rId5"/>
              </p:custDataLst>
            </p:nvPr>
          </p:nvSpPr>
          <p:spPr>
            <a:xfrm rot="19551636">
              <a:off x="2558395" y="1468917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Circular Arrow 18"/>
            <p:cNvSpPr/>
            <p:nvPr>
              <p:custDataLst>
                <p:tags r:id="rId6"/>
              </p:custDataLst>
            </p:nvPr>
          </p:nvSpPr>
          <p:spPr>
            <a:xfrm rot="9139184">
              <a:off x="2531217" y="1465942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9462" name="Slide Number Placeholder 4"/>
          <p:cNvSpPr txBox="1">
            <a:spLocks/>
          </p:cNvSpPr>
          <p:nvPr/>
        </p:nvSpPr>
        <p:spPr bwMode="auto">
          <a:xfrm>
            <a:off x="8839200" y="5715000"/>
            <a:ext cx="685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BF1C54EE-A42E-4A1B-A5C5-7049C3E51491}" type="slidenum">
              <a:rPr lang="en-US" altLang="uk-UA" sz="900">
                <a:solidFill>
                  <a:srgbClr val="F2F2F2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19</a:t>
            </a:fld>
            <a:endParaRPr lang="en-US" altLang="uk-UA" sz="9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364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B759C788-3C0B-4D12-9BDE-4794FA65A3B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08636" y="1966319"/>
            <a:ext cx="10758487" cy="5175250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1) Державна стратегія регіонального розвитку України;</a:t>
            </a:r>
          </a:p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2) План заходів з реалізації Державної стратегії регіонального розвитку України;</a:t>
            </a:r>
          </a:p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3) </a:t>
            </a:r>
            <a:r>
              <a:rPr lang="uk-UA" sz="24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П</a:t>
            </a:r>
            <a:r>
              <a:rPr lang="ru-RU" sz="24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орядок </a:t>
            </a:r>
            <a:r>
              <a:rPr lang="ru-RU" sz="2400" dirty="0">
                <a:solidFill>
                  <a:srgbClr val="58367E"/>
                </a:solidFill>
                <a:latin typeface="Calibri" panose="020F0502020204030204" pitchFamily="34" charset="0"/>
              </a:rPr>
              <a:t>розроблення державної та регіональних стратегій розвитку і планів заходів з їх реалізації, а також проведення моніторингу та оцінки результативності їх реалізації з урахуванням досвіду та методики ЄС із «СМАРТ-спеціалізації» (зміни </a:t>
            </a:r>
            <a:r>
              <a:rPr lang="ru-RU" sz="2400" dirty="0">
                <a:solidFill>
                  <a:srgbClr val="FF0000"/>
                </a:solidFill>
                <a:latin typeface="Calibri" panose="020F0502020204030204" pitchFamily="34" charset="0"/>
              </a:rPr>
              <a:t>до ПКМУ</a:t>
            </a:r>
            <a:r>
              <a:rPr lang="uk-UA" sz="2400" dirty="0">
                <a:solidFill>
                  <a:srgbClr val="FF0000"/>
                </a:solidFill>
                <a:latin typeface="Calibri" panose="020F0502020204030204" pitchFamily="34" charset="0"/>
              </a:rPr>
              <a:t> № 931та 932</a:t>
            </a: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20428" y="304893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ru-RU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Що </a:t>
            </a: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змінилося </a:t>
            </a:r>
            <a:r>
              <a:rPr lang="ru-RU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в новому стратегічному періоді </a:t>
            </a: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2021-2027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329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156586" y="2514601"/>
            <a:ext cx="5073120" cy="117724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divot"/>
            <a:bevelB w="82550" h="44450" prst="angle"/>
            <a:contourClr>
              <a:srgbClr val="FFFFFF"/>
            </a:contourClr>
          </a:sp3d>
        </p:spPr>
        <p:txBody>
          <a:bodyPr wrap="none" lIns="68580" tIns="34290" rIns="68580" bIns="34290">
            <a:spAutoFit/>
            <a:scene3d>
              <a:camera prst="perspectiveContrastingRightFacing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/>
                <a:solidFill>
                  <a:srgbClr val="312B7D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</a:rPr>
              <a:t>ДЯКУЄМО!</a:t>
            </a:r>
          </a:p>
        </p:txBody>
      </p:sp>
    </p:spTree>
    <p:extLst>
      <p:ext uri="{BB962C8B-B14F-4D97-AF65-F5344CB8AC3E}">
        <p14:creationId xmlns:p14="http://schemas.microsoft.com/office/powerpoint/2010/main" val="287295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755425" y="406602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Управлінська структура розробки Стратегії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3040962" y="1352356"/>
            <a:ext cx="4773706" cy="111232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Керівний Комітет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15 осіб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3904728" y="2834368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Робоча група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70 – 100 осіб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1339911" y="3717180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Тематичні підгрупи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6416981" y="3726496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Фокус-групи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04728" y="1048871"/>
            <a:ext cx="2845696" cy="2519207"/>
          </a:xfrm>
          <a:prstGeom prst="ellipse">
            <a:avLst/>
          </a:prstGeom>
          <a:solidFill>
            <a:srgbClr val="FF0000">
              <a:alpha val="3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uk-UA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rgbClr val="C00000"/>
                </a:solidFill>
              </a:rPr>
              <a:t>Орган прийняття рішень</a:t>
            </a:r>
            <a:endParaRPr lang="uk-UA" sz="1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2128" y="4456558"/>
            <a:ext cx="784411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 державної влади та місцевого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самоврядування, комунальні служби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Громадські організації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Підприємці</a:t>
            </a: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підприємства, у т.ч.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комунальні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Регіональні підрозділи державних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Науково-дослідницькі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установи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Навчальні заклади різних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рівнів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Представники місцевих осередків політичних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партій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Релігійні та етнічні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групи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Професійні спілки та інші організації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працівників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Активні місцеві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жителі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Засоби </a:t>
            </a: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масової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інформації</a:t>
            </a:r>
            <a:endParaRPr lang="uk-UA" sz="14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ілка: вправо 27">
            <a:extLst>
              <a:ext uri="{FF2B5EF4-FFF2-40B4-BE49-F238E27FC236}">
                <a16:creationId xmlns:a16="http://schemas.microsoft.com/office/drawing/2014/main" xmlns="" id="{2EC79E32-DB3C-4D59-A0EF-65DC9A2C639A}"/>
              </a:ext>
            </a:extLst>
          </p:cNvPr>
          <p:cNvSpPr/>
          <p:nvPr/>
        </p:nvSpPr>
        <p:spPr>
          <a:xfrm rot="5400000">
            <a:off x="5244545" y="2499673"/>
            <a:ext cx="366541" cy="282388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1" name="Овал 10"/>
          <p:cNvSpPr/>
          <p:nvPr/>
        </p:nvSpPr>
        <p:spPr>
          <a:xfrm>
            <a:off x="3932775" y="2457596"/>
            <a:ext cx="3095625" cy="2853297"/>
          </a:xfrm>
          <a:prstGeom prst="ellipse">
            <a:avLst/>
          </a:prstGeom>
          <a:solidFill>
            <a:srgbClr val="B9E5F4">
              <a:alpha val="32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uk-UA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rgbClr val="FF0000"/>
                </a:solidFill>
              </a:rPr>
              <a:t>Координатор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chemeClr val="accent3">
                    <a:lumMod val="50000"/>
                  </a:schemeClr>
                </a:solidFill>
              </a:rPr>
              <a:t>Головний оперативний орган </a:t>
            </a:r>
            <a:endParaRPr lang="uk-UA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2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Комплексний (Інтегрований) підхід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973270" y="2130638"/>
            <a:ext cx="3046177" cy="97286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Горизонтальна інтегрованість</a:t>
            </a:r>
          </a:p>
        </p:txBody>
      </p:sp>
      <p:sp>
        <p:nvSpPr>
          <p:cNvPr id="6" name="Прямокутник: округлені кути 15">
            <a:extLst>
              <a:ext uri="{FF2B5EF4-FFF2-40B4-BE49-F238E27FC236}">
                <a16:creationId xmlns:a16="http://schemas.microsoft.com/office/drawing/2014/main" xmlns="" id="{352B7BB1-9EBF-4956-971C-AE18F252A646}"/>
              </a:ext>
            </a:extLst>
          </p:cNvPr>
          <p:cNvSpPr/>
          <p:nvPr/>
        </p:nvSpPr>
        <p:spPr>
          <a:xfrm>
            <a:off x="5400377" y="1303722"/>
            <a:ext cx="6233200" cy="1955914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інтегрованість компонентів стратегії 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(економічний розвиток, соціальний розвиток плюс надання публічних послуг  та інфраструктура, захист навколишнього середовища та природних ресурсів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uk-UA" sz="1600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інтегрованість галузей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(міжгалузевий підхід замість галузевого підходу)</a:t>
            </a:r>
          </a:p>
        </p:txBody>
      </p:sp>
      <p:sp>
        <p:nvSpPr>
          <p:cNvPr id="7" name="Стрілка: вправо 16">
            <a:extLst>
              <a:ext uri="{FF2B5EF4-FFF2-40B4-BE49-F238E27FC236}">
                <a16:creationId xmlns:a16="http://schemas.microsoft.com/office/drawing/2014/main" xmlns="" id="{41CE68EC-91B5-4BA8-A897-A11F7E661384}"/>
              </a:ext>
            </a:extLst>
          </p:cNvPr>
          <p:cNvSpPr/>
          <p:nvPr/>
        </p:nvSpPr>
        <p:spPr>
          <a:xfrm>
            <a:off x="4054813" y="2482362"/>
            <a:ext cx="1321375" cy="269411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0" name="Прямокутник: округлені кути 24">
            <a:extLst>
              <a:ext uri="{FF2B5EF4-FFF2-40B4-BE49-F238E27FC236}">
                <a16:creationId xmlns:a16="http://schemas.microsoft.com/office/drawing/2014/main" xmlns="" id="{A9D2809F-D4C0-46E9-A860-6344682C72A8}"/>
              </a:ext>
            </a:extLst>
          </p:cNvPr>
          <p:cNvSpPr/>
          <p:nvPr/>
        </p:nvSpPr>
        <p:spPr>
          <a:xfrm>
            <a:off x="1058456" y="4987515"/>
            <a:ext cx="2996357" cy="112436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Вертикальна інтегрованість</a:t>
            </a:r>
          </a:p>
        </p:txBody>
      </p:sp>
      <p:sp>
        <p:nvSpPr>
          <p:cNvPr id="11" name="Прямокутник: округлені кути 25">
            <a:extLst>
              <a:ext uri="{FF2B5EF4-FFF2-40B4-BE49-F238E27FC236}">
                <a16:creationId xmlns:a16="http://schemas.microsoft.com/office/drawing/2014/main" xmlns="" id="{94360300-C8F8-4D3C-8002-D9FA3740BA22}"/>
              </a:ext>
            </a:extLst>
          </p:cNvPr>
          <p:cNvSpPr/>
          <p:nvPr/>
        </p:nvSpPr>
        <p:spPr>
          <a:xfrm>
            <a:off x="5639312" y="4383741"/>
            <a:ext cx="5952206" cy="1803725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згодження 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регіональних планів розвитку з </a:t>
            </a: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ієрархічно </a:t>
            </a:r>
            <a:r>
              <a:rPr lang="uk-UA" sz="16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вищими </a:t>
            </a: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системами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– державними стратегіями і програмами: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державна стратегія регіонального розвитку,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галузеві стратегії і плани,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державні цільові програми,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бюджетні 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програми</a:t>
            </a:r>
            <a:endParaRPr lang="uk-UA" sz="2400" dirty="0"/>
          </a:p>
        </p:txBody>
      </p:sp>
      <p:sp>
        <p:nvSpPr>
          <p:cNvPr id="12" name="Стрілка: вправо 27">
            <a:extLst>
              <a:ext uri="{FF2B5EF4-FFF2-40B4-BE49-F238E27FC236}">
                <a16:creationId xmlns:a16="http://schemas.microsoft.com/office/drawing/2014/main" xmlns="" id="{2EC79E32-DB3C-4D59-A0EF-65DC9A2C639A}"/>
              </a:ext>
            </a:extLst>
          </p:cNvPr>
          <p:cNvSpPr/>
          <p:nvPr/>
        </p:nvSpPr>
        <p:spPr>
          <a:xfrm>
            <a:off x="4113925" y="5318332"/>
            <a:ext cx="1466275" cy="294262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5" name="Прямокутник: округлені кути 17">
            <a:extLst>
              <a:ext uri="{FF2B5EF4-FFF2-40B4-BE49-F238E27FC236}">
                <a16:creationId xmlns:a16="http://schemas.microsoft.com/office/drawing/2014/main" xmlns="" id="{315E740F-95FE-46CA-BA4D-4EEE514EB2D0}"/>
              </a:ext>
            </a:extLst>
          </p:cNvPr>
          <p:cNvSpPr/>
          <p:nvPr/>
        </p:nvSpPr>
        <p:spPr>
          <a:xfrm>
            <a:off x="169112" y="3372849"/>
            <a:ext cx="4963303" cy="143762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Взаємодія та синергія заради </a:t>
            </a: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спільного  бачення майбутнього</a:t>
            </a:r>
          </a:p>
        </p:txBody>
      </p:sp>
      <p:sp>
        <p:nvSpPr>
          <p:cNvPr id="2" name="Счетверенная стрелка 1"/>
          <p:cNvSpPr/>
          <p:nvPr/>
        </p:nvSpPr>
        <p:spPr>
          <a:xfrm>
            <a:off x="7965647" y="3306700"/>
            <a:ext cx="1102659" cy="1029976"/>
          </a:xfrm>
          <a:prstGeom prst="quad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210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СМАРТ - спеціалізація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:a16="http://schemas.microsoft.com/office/drawing/2014/main" xmlns="" id="{7AEE4812-9D57-425D-AE5E-8CED9921B3D1}"/>
              </a:ext>
            </a:extLst>
          </p:cNvPr>
          <p:cNvSpPr/>
          <p:nvPr/>
        </p:nvSpPr>
        <p:spPr>
          <a:xfrm>
            <a:off x="233684" y="3098826"/>
            <a:ext cx="3046177" cy="135215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Дослідницькі та інноваційні стратегії смарт-спеціалізації (RIS3, S3)</a:t>
            </a:r>
          </a:p>
        </p:txBody>
      </p:sp>
      <p:sp>
        <p:nvSpPr>
          <p:cNvPr id="6" name="Прямокутник: округлені кути 15">
            <a:extLst>
              <a:ext uri="{FF2B5EF4-FFF2-40B4-BE49-F238E27FC236}">
                <a16:creationId xmlns:a16="http://schemas.microsoft.com/office/drawing/2014/main" xmlns="" id="{352B7BB1-9EBF-4956-971C-AE18F252A646}"/>
              </a:ext>
            </a:extLst>
          </p:cNvPr>
          <p:cNvSpPr/>
          <p:nvPr/>
        </p:nvSpPr>
        <p:spPr>
          <a:xfrm>
            <a:off x="4049904" y="1488832"/>
            <a:ext cx="6930577" cy="103736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Вибір і критична маса</a:t>
            </a:r>
            <a:r>
              <a:rPr lang="uk-UA" sz="1600" dirty="0">
                <a:latin typeface="Calibri" panose="020F0502020204030204" pitchFamily="34" charset="0"/>
              </a:rPr>
              <a:t>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обмежена кількість пріоритетів на основі власних сильних сторін та міжнародної спеціалізації – з метою уникнення дублювання та фрагментації, а також для концентрації фінансових ресурсів на технологічній, дослідницькій та інноваційної </a:t>
            </a:r>
            <a:r>
              <a:rPr lang="uk-UA" sz="16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діяльності</a:t>
            </a:r>
            <a:endParaRPr lang="uk-UA" sz="1600" dirty="0">
              <a:solidFill>
                <a:srgbClr val="58367E"/>
              </a:solidFill>
              <a:latin typeface="Calibri" panose="020F0502020204030204" pitchFamily="34" charset="0"/>
            </a:endParaRPr>
          </a:p>
        </p:txBody>
      </p:sp>
      <p:sp>
        <p:nvSpPr>
          <p:cNvPr id="7" name="Стрілка: вправо 16">
            <a:extLst>
              <a:ext uri="{FF2B5EF4-FFF2-40B4-BE49-F238E27FC236}">
                <a16:creationId xmlns:a16="http://schemas.microsoft.com/office/drawing/2014/main" xmlns="" id="{41CE68EC-91B5-4BA8-A897-A11F7E661384}"/>
              </a:ext>
            </a:extLst>
          </p:cNvPr>
          <p:cNvSpPr/>
          <p:nvPr/>
        </p:nvSpPr>
        <p:spPr>
          <a:xfrm>
            <a:off x="3279862" y="3567851"/>
            <a:ext cx="673574" cy="358690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3" name="Прямокутник: округлені кути 15">
            <a:extLst>
              <a:ext uri="{FF2B5EF4-FFF2-40B4-BE49-F238E27FC236}">
                <a16:creationId xmlns:a16="http://schemas.microsoft.com/office/drawing/2014/main" xmlns="" id="{352B7BB1-9EBF-4956-971C-AE18F252A646}"/>
              </a:ext>
            </a:extLst>
          </p:cNvPr>
          <p:cNvSpPr/>
          <p:nvPr/>
        </p:nvSpPr>
        <p:spPr>
          <a:xfrm>
            <a:off x="4049905" y="2589894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Конкурентні переваги: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мобілізація талантів за рахунок відповідності потенціалу технологічної, дослідницької та інноваційної діяльності потребам бізнесу за допомогою інструментів підтримки підприємництва</a:t>
            </a:r>
          </a:p>
        </p:txBody>
      </p:sp>
      <p:sp>
        <p:nvSpPr>
          <p:cNvPr id="14" name="Прямокутник: округлені кути 15">
            <a:extLst>
              <a:ext uri="{FF2B5EF4-FFF2-40B4-BE49-F238E27FC236}">
                <a16:creationId xmlns:a16="http://schemas.microsoft.com/office/drawing/2014/main" xmlns="" id="{352B7BB1-9EBF-4956-971C-AE18F252A646}"/>
              </a:ext>
            </a:extLst>
          </p:cNvPr>
          <p:cNvSpPr/>
          <p:nvPr/>
        </p:nvSpPr>
        <p:spPr>
          <a:xfrm>
            <a:off x="4049904" y="3842322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Взаємозв'язок та кластери:</a:t>
            </a:r>
            <a:r>
              <a:rPr lang="uk-UA" sz="1600" dirty="0"/>
              <a:t>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розробка конкурентоспроможних кластерів та відповідних різноманітних/міжсекторних зав’язків всередині регіону та за кордоном, які забезпечують спеціалізовану технологічну диверсифікацію, а саме поєднання внутрішніх активів та талантів із зовнішніми</a:t>
            </a: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xmlns="" id="{352B7BB1-9EBF-4956-971C-AE18F252A646}"/>
              </a:ext>
            </a:extLst>
          </p:cNvPr>
          <p:cNvSpPr/>
          <p:nvPr/>
        </p:nvSpPr>
        <p:spPr>
          <a:xfrm>
            <a:off x="4049904" y="5093065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Спільне управління: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ефективні інноваційні системи колективних зусиль на основі державно-приватного партнерства - експериментування та надання підтримки, виявлення ініціатив, які у перспективі можуть стати точкою економічного зростання.</a:t>
            </a:r>
          </a:p>
        </p:txBody>
      </p:sp>
    </p:spTree>
    <p:extLst>
      <p:ext uri="{BB962C8B-B14F-4D97-AF65-F5344CB8AC3E}">
        <p14:creationId xmlns:p14="http://schemas.microsoft.com/office/powerpoint/2010/main" val="200663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Стратегічна платформ (СРР)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3363" y="1977463"/>
            <a:ext cx="10264589" cy="232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Резюме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соціально-економічного аналізу ситуації розвитку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області СЕА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Ключові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внутрішні і зовнішні чинники (SWOT-аналіз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Стратегічне фокусування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Концепція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(бачення)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розвитку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Стратегічні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цілі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розвитку </a:t>
            </a:r>
            <a:endParaRPr lang="uk-UA" sz="2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8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21024" y="1488832"/>
            <a:ext cx="12313024" cy="5527396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9681883" y="3321423"/>
            <a:ext cx="1438835" cy="2554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43048" y="3576917"/>
            <a:ext cx="1438835" cy="2554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32330" y="3576917"/>
            <a:ext cx="1438835" cy="106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Етапи стратегічного планування</a:t>
            </a:r>
          </a:p>
        </p:txBody>
      </p:sp>
      <p:sp>
        <p:nvSpPr>
          <p:cNvPr id="11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932330" y="3576917"/>
            <a:ext cx="3848090" cy="76233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СЕА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Фокус-групове 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дослідження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Опитування</a:t>
            </a:r>
            <a:endParaRPr lang="uk-UA" sz="1800" b="1" dirty="0">
              <a:solidFill>
                <a:schemeClr val="accent3">
                  <a:lumMod val="50000"/>
                </a:schemeClr>
              </a:solidFill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24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="" xmlns:a16="http://schemas.microsoft.com/office/drawing/2014/main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984025" y="37970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Дорожня карта стратегічного планування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4" name="Diagram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0" b="-252"/>
          <a:stretch>
            <a:fillRect/>
          </a:stretch>
        </p:blipFill>
        <p:spPr bwMode="auto">
          <a:xfrm>
            <a:off x="1176244" y="1546411"/>
            <a:ext cx="9339356" cy="4666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15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0072" y="507253"/>
            <a:ext cx="1962460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SWOT- аналіз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1441132"/>
            <a:ext cx="1176617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SWOT-аналіз був вперше публічно представлений професором бізнес-адміністрування  Кеннетом Р. Ендрюсом з Гарвардської школи бізнесу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endParaRPr lang="uk-UA" sz="2000" dirty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Термін (акронім)  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SWOT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створено першими літерами англійських слів: </a:t>
            </a:r>
            <a:endParaRPr lang="uk-UA" sz="2000" dirty="0" smtClean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b="1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Внутрішні фактори: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trengths) сильні 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eaknesses) слабкі сторони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b="1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Зовнішні фактори:</a:t>
            </a:r>
            <a:endParaRPr lang="uk-UA" sz="2000" b="1" dirty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pportunities) можливості і 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hreats) загрози. </a:t>
            </a:r>
            <a:endParaRPr lang="uk-UA" sz="2000" dirty="0" smtClean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hangingPunct="0">
              <a:spcAft>
                <a:spcPts val="0"/>
              </a:spcAft>
            </a:pPr>
            <a:endParaRPr lang="uk-UA" sz="2000" dirty="0" smtClean="0">
              <a:solidFill>
                <a:srgbClr val="3B207E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endParaRPr lang="uk-UA" sz="2000" dirty="0">
              <a:solidFill>
                <a:srgbClr val="3B207E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Теоретичне 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обґрунтування SWOT-матриці було вперше опубліковано колективом авторів у книзі „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policy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theory and practice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Homewood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Irwin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1969.</a:t>
            </a:r>
            <a:endParaRPr lang="uk-UA" sz="2000" dirty="0">
              <a:solidFill>
                <a:srgbClr val="3B207E"/>
              </a:solidFill>
              <a:effectLst/>
              <a:latin typeface="Times-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031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yN6GcW5U6DgW4WMfHP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BfV6Bu5kuf8ipCUTvp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.aZJwkorUKoUko2E56VL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pQffNWUUeMVqiBTcaGqQ"/>
</p:tagLst>
</file>

<file path=ppt/theme/theme1.xml><?xml version="1.0" encoding="utf-8"?>
<a:theme xmlns:a="http://schemas.openxmlformats.org/drawingml/2006/main" name="1_Office Theme">
  <a:themeElements>
    <a:clrScheme name="Custom Main">
      <a:dk1>
        <a:srgbClr val="778899"/>
      </a:dk1>
      <a:lt1>
        <a:sysClr val="window" lastClr="FFFFFF"/>
      </a:lt1>
      <a:dk2>
        <a:srgbClr val="778899"/>
      </a:dk2>
      <a:lt2>
        <a:srgbClr val="FFFFFF"/>
      </a:lt2>
      <a:accent1>
        <a:srgbClr val="FDBB2D"/>
      </a:accent1>
      <a:accent2>
        <a:srgbClr val="191970"/>
      </a:accent2>
      <a:accent3>
        <a:srgbClr val="DCE0E4"/>
      </a:accent3>
      <a:accent4>
        <a:srgbClr val="FCF09F"/>
      </a:accent4>
      <a:accent5>
        <a:srgbClr val="ADD8E6"/>
      </a:accent5>
      <a:accent6>
        <a:srgbClr val="6495ED"/>
      </a:accent6>
      <a:hlink>
        <a:srgbClr val="FDBB2D"/>
      </a:hlink>
      <a:folHlink>
        <a:srgbClr val="6495ED"/>
      </a:folHlink>
    </a:clrScheme>
    <a:fontScheme name="Custom Mai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 (3)" id="{4C5171E9-E48E-4009-AED2-D4254FC52701}" vid="{802501F0-E87F-45E2-92E8-BFF97E4057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</TotalTime>
  <Words>1588</Words>
  <Application>Microsoft Office PowerPoint</Application>
  <PresentationFormat>Широкоэкранный</PresentationFormat>
  <Paragraphs>178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1" baseType="lpstr">
      <vt:lpstr>Arial</vt:lpstr>
      <vt:lpstr>Arial Black</vt:lpstr>
      <vt:lpstr>Calibri</vt:lpstr>
      <vt:lpstr>Cambria</vt:lpstr>
      <vt:lpstr>Symbol</vt:lpstr>
      <vt:lpstr>Tahoma</vt:lpstr>
      <vt:lpstr>Times New Roman</vt:lpstr>
      <vt:lpstr>Times-L</vt:lpstr>
      <vt:lpstr>Wingdings</vt:lpstr>
      <vt:lpstr>1_Office Theme</vt:lpstr>
      <vt:lpstr>think-cell Slide</vt:lpstr>
      <vt:lpstr>Презентация PowerPoint</vt:lpstr>
      <vt:lpstr>Що змінилося в новому стратегічному періоді  2021-2027</vt:lpstr>
      <vt:lpstr>Презентация PowerPoint</vt:lpstr>
      <vt:lpstr>Комплексний (Інтегрований) підхід</vt:lpstr>
      <vt:lpstr>СМАРТ - спеціалізація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Деякі глобальні тенденції</vt:lpstr>
      <vt:lpstr>Регіональний економічний розвиток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Shevchuk</dc:creator>
  <cp:lastModifiedBy>user</cp:lastModifiedBy>
  <cp:revision>205</cp:revision>
  <dcterms:created xsi:type="dcterms:W3CDTF">2017-10-11T11:50:21Z</dcterms:created>
  <dcterms:modified xsi:type="dcterms:W3CDTF">2019-10-27T16:56:26Z</dcterms:modified>
</cp:coreProperties>
</file>