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1"/>
  </p:sldMasterIdLst>
  <p:notesMasterIdLst>
    <p:notesMasterId r:id="rId27"/>
  </p:notesMasterIdLst>
  <p:sldIdLst>
    <p:sldId id="351" r:id="rId2"/>
    <p:sldId id="381" r:id="rId3"/>
    <p:sldId id="370" r:id="rId4"/>
    <p:sldId id="352" r:id="rId5"/>
    <p:sldId id="367" r:id="rId6"/>
    <p:sldId id="392" r:id="rId7"/>
    <p:sldId id="353" r:id="rId8"/>
    <p:sldId id="371" r:id="rId9"/>
    <p:sldId id="372" r:id="rId10"/>
    <p:sldId id="373" r:id="rId11"/>
    <p:sldId id="374" r:id="rId12"/>
    <p:sldId id="382" r:id="rId13"/>
    <p:sldId id="384" r:id="rId14"/>
    <p:sldId id="385" r:id="rId15"/>
    <p:sldId id="383" r:id="rId16"/>
    <p:sldId id="386" r:id="rId17"/>
    <p:sldId id="387" r:id="rId18"/>
    <p:sldId id="389" r:id="rId19"/>
    <p:sldId id="388" r:id="rId20"/>
    <p:sldId id="393" r:id="rId21"/>
    <p:sldId id="390" r:id="rId22"/>
    <p:sldId id="395" r:id="rId23"/>
    <p:sldId id="394" r:id="rId24"/>
    <p:sldId id="368" r:id="rId25"/>
    <p:sldId id="369" r:id="rId26"/>
  </p:sldIdLst>
  <p:sldSz cx="12192000" cy="6858000"/>
  <p:notesSz cx="666908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land Hackenberg" initials="RH" lastIdx="1" clrIdx="0"/>
  <p:cmAuthor id="1" name="David Brennan" initials="DB" lastIdx="1" clrIdx="1">
    <p:extLst/>
  </p:cmAuthor>
  <p:cmAuthor id="2" name="Alexandra Fehlinger" initials="AF" lastIdx="9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2B7D"/>
    <a:srgbClr val="3B207E"/>
    <a:srgbClr val="B9E5F4"/>
    <a:srgbClr val="58367E"/>
    <a:srgbClr val="FFFFFF"/>
    <a:srgbClr val="000000"/>
    <a:srgbClr val="778899"/>
    <a:srgbClr val="FDBB2D"/>
    <a:srgbClr val="6D91CB"/>
    <a:srgbClr val="515E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76" autoAdjust="0"/>
    <p:restoredTop sz="96370" autoAdjust="0"/>
  </p:normalViewPr>
  <p:slideViewPr>
    <p:cSldViewPr snapToGrid="0">
      <p:cViewPr varScale="1">
        <p:scale>
          <a:sx n="71" d="100"/>
          <a:sy n="71" d="100"/>
        </p:scale>
        <p:origin x="57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912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224BAC-6D32-48F8-B4E0-B94BE6C58354}" type="datetimeFigureOut">
              <a:rPr lang="ru-RU" smtClean="0"/>
              <a:t>30.10.2019</a:t>
            </a:fld>
            <a:endParaRPr lang="ru-R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41425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77194"/>
            <a:ext cx="533527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CC068C-43D5-4A42-888A-B76327F5D3C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8058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dirty="0">
                <a:latin typeface="+mn-lt"/>
              </a:defRPr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dirty="0">
                <a:latin typeface="+mn-lt"/>
              </a:defRPr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A741C66E-6C0E-426F-B216-342E2B884BA9}" type="slidenum">
              <a:rPr lang="uk-UA" altLang="uk-UA"/>
              <a:pPr>
                <a:defRPr/>
              </a:pPr>
              <a:t>‹#›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3821806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7BD9B05C-67E3-4ECC-805E-7BCDAA1B31A3}" type="datetimeFigureOut">
              <a:rPr lang="en-GB"/>
              <a:pPr>
                <a:defRPr/>
              </a:pPr>
              <a:t>30/10/2019</a:t>
            </a:fld>
            <a:endParaRPr lang="en-GB" dirty="0"/>
          </a:p>
        </p:txBody>
      </p:sp>
      <p:sp>
        <p:nvSpPr>
          <p:cNvPr id="3" name="Symbol zastępczy stopki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dirty="0">
                <a:latin typeface="+mn-lt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Symbol zastępczy numeru slajdu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C4F6E19F-4E46-4631-87A3-3F8CA067092E}" type="slidenum">
              <a:rPr lang="en-GB" altLang="uk-UA"/>
              <a:pPr>
                <a:defRPr/>
              </a:pPr>
              <a:t>‹#›</a:t>
            </a:fld>
            <a:endParaRPr lang="en-GB" altLang="uk-UA" dirty="0"/>
          </a:p>
        </p:txBody>
      </p:sp>
    </p:spTree>
    <p:extLst>
      <p:ext uri="{BB962C8B-B14F-4D97-AF65-F5344CB8AC3E}">
        <p14:creationId xmlns:p14="http://schemas.microsoft.com/office/powerpoint/2010/main" val="1273608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44A2F2-55E0-4987-A717-46C6281A5718}" type="datetimeFigureOut">
              <a:rPr lang="en-US"/>
              <a:pPr>
                <a:defRPr/>
              </a:pPr>
              <a:t>10/30/2019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6C3998-B63A-45CF-918A-2C72BFA5C63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922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63F13174-AA60-49F8-8D1C-2626DBCBB40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9353" y="5923307"/>
            <a:ext cx="7019028" cy="460372"/>
          </a:xfrm>
          <a:prstGeom prst="rect">
            <a:avLst/>
          </a:prstGeom>
        </p:spPr>
      </p:pic>
      <p:sp>
        <p:nvSpPr>
          <p:cNvPr id="10" name="Title Placeholder 1">
            <a:extLst>
              <a:ext uri="{FF2B5EF4-FFF2-40B4-BE49-F238E27FC236}">
                <a16:creationId xmlns:a16="http://schemas.microsoft.com/office/drawing/2014/main" xmlns="" id="{3EBC4B6D-0FF5-4F19-B114-7CC53E34CF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8728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xmlns="" id="{CA0B6C10-C520-42F6-8D29-2C3B1E45AB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352198"/>
            <a:ext cx="10515600" cy="4526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algn="ctr"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363496A-B0A9-4B48-A478-B7B40513329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36788" y="4584254"/>
            <a:ext cx="7766050" cy="4667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4876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293E16DF-F5BE-4DC1-BDFF-35FF556CB9B8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9675" y="5293454"/>
            <a:ext cx="1447416" cy="1041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0794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8AFA298A-EA02-4091-B747-9460F14F65F2}"/>
              </a:ext>
            </a:extLst>
          </p:cNvPr>
          <p:cNvSpPr/>
          <p:nvPr userDrawn="1"/>
        </p:nvSpPr>
        <p:spPr>
          <a:xfrm>
            <a:off x="0" y="0"/>
            <a:ext cx="12192000" cy="10412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800" dirty="0"/>
              <a:t>м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D96ED461-3CC3-4EEF-BB03-1929DA3185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1049" y="283729"/>
            <a:ext cx="8129902" cy="53323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22C64C10-3530-4651-8681-E166D2C3613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9675" y="5293454"/>
            <a:ext cx="1447416" cy="1041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996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78890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FCD952-E432-4C3D-9D06-F12339F90356}" type="datetimeFigureOut">
              <a:rPr lang="ru-RU"/>
              <a:pPr>
                <a:defRPr/>
              </a:pPr>
              <a:t>30.10.2019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75B24D-B92B-4849-ABEA-750356613CCD}" type="slidenum">
              <a:rPr lang="ru-RU" altLang="uk-UA"/>
              <a:pPr>
                <a:defRPr/>
              </a:pPr>
              <a:t>‹#›</a:t>
            </a:fld>
            <a:endParaRPr lang="ru-RU" altLang="uk-UA" dirty="0"/>
          </a:p>
        </p:txBody>
      </p:sp>
    </p:spTree>
    <p:extLst>
      <p:ext uri="{BB962C8B-B14F-4D97-AF65-F5344CB8AC3E}">
        <p14:creationId xmlns:p14="http://schemas.microsoft.com/office/powerpoint/2010/main" val="4158932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05444A1D-85D3-448C-B8A1-CFC2C323C0B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222" r="12031"/>
          <a:stretch/>
        </p:blipFill>
        <p:spPr>
          <a:xfrm>
            <a:off x="1466849" y="0"/>
            <a:ext cx="10725151" cy="4305300"/>
          </a:xfrm>
          <a:prstGeom prst="rect">
            <a:avLst/>
          </a:prstGeom>
        </p:spPr>
      </p:pic>
      <p:sp>
        <p:nvSpPr>
          <p:cNvPr id="6" name="Text Placeholder 2">
            <a:extLst>
              <a:ext uri="{FF2B5EF4-FFF2-40B4-BE49-F238E27FC236}">
                <a16:creationId xmlns:a16="http://schemas.microsoft.com/office/drawing/2014/main" xmlns="" id="{A666E87F-2ACF-4A9A-AD3C-61ED4529B83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50900" y="1402503"/>
            <a:ext cx="10758488" cy="5174404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Title 13">
            <a:extLst>
              <a:ext uri="{FF2B5EF4-FFF2-40B4-BE49-F238E27FC236}">
                <a16:creationId xmlns:a16="http://schemas.microsoft.com/office/drawing/2014/main" xmlns="" id="{D36C1FFF-71EB-4A31-A7B5-416085F41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3650" y="331371"/>
            <a:ext cx="9075738" cy="9061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4876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294" y="425375"/>
            <a:ext cx="1391690" cy="413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0321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http://www.gmd.center/wp-content/uploads/2018/09/USAID-logo-web.jpg"/>
          <p:cNvPicPr>
            <a:picLocks noChangeAspect="1" noChangeArrowheads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55" t="33260" r="7169" b="13406"/>
          <a:stretch>
            <a:fillRect/>
          </a:stretch>
        </p:blipFill>
        <p:spPr bwMode="auto">
          <a:xfrm>
            <a:off x="243419" y="106363"/>
            <a:ext cx="2658808" cy="75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2"/>
          <p:cNvSpPr>
            <a:spLocks noChangeArrowheads="1"/>
          </p:cNvSpPr>
          <p:nvPr userDrawn="1"/>
        </p:nvSpPr>
        <p:spPr bwMode="auto">
          <a:xfrm>
            <a:off x="106846" y="862013"/>
            <a:ext cx="7584016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uk-UA" altLang="uk-UA" sz="1600" b="1" dirty="0" smtClean="0">
                <a:solidFill>
                  <a:srgbClr val="1E288A"/>
                </a:solidFill>
              </a:rPr>
              <a:t>Проект </a:t>
            </a:r>
            <a:r>
              <a:rPr lang="en-US" altLang="uk-UA" sz="1600" b="1" dirty="0" smtClean="0">
                <a:solidFill>
                  <a:srgbClr val="1E288A"/>
                </a:solidFill>
              </a:rPr>
              <a:t>ERA</a:t>
            </a:r>
            <a:r>
              <a:rPr lang="uk-UA" altLang="uk-UA" sz="1600" b="1" dirty="0" smtClean="0">
                <a:solidFill>
                  <a:srgbClr val="1E288A"/>
                </a:solidFill>
              </a:rPr>
              <a:t> «Економічна підтримка  Східної України»  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uk-UA" altLang="uk-UA" sz="1600" b="1" dirty="0" smtClean="0">
                <a:solidFill>
                  <a:srgbClr val="1E288A"/>
                </a:solidFill>
              </a:rPr>
              <a:t>(</a:t>
            </a:r>
            <a:r>
              <a:rPr lang="en-US" altLang="uk-UA" sz="1600" b="1" dirty="0" smtClean="0">
                <a:solidFill>
                  <a:srgbClr val="1E288A"/>
                </a:solidFill>
              </a:rPr>
              <a:t>USAID</a:t>
            </a:r>
            <a:r>
              <a:rPr lang="uk-UA" altLang="uk-UA" sz="1600" b="1" dirty="0" smtClean="0">
                <a:solidFill>
                  <a:srgbClr val="1E288A"/>
                </a:solidFill>
              </a:rPr>
              <a:t>, виконавець  </a:t>
            </a:r>
            <a:r>
              <a:rPr lang="en-US" altLang="uk-UA" sz="1600" b="1" dirty="0" smtClean="0">
                <a:solidFill>
                  <a:srgbClr val="1E288A"/>
                </a:solidFill>
              </a:rPr>
              <a:t>DAI Global LLC</a:t>
            </a:r>
            <a:r>
              <a:rPr lang="uk-UA" altLang="uk-UA" sz="1600" b="1" dirty="0" smtClean="0">
                <a:solidFill>
                  <a:srgbClr val="1E288A"/>
                </a:solidFill>
              </a:rPr>
              <a:t>)</a:t>
            </a:r>
          </a:p>
        </p:txBody>
      </p:sp>
      <p:pic>
        <p:nvPicPr>
          <p:cNvPr id="6" name="Рисунок 5" descr="Рисунок2.png"/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10601739" y="106364"/>
            <a:ext cx="1412462" cy="12160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584919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5" r:id="rId5"/>
    <p:sldLayoutId id="2147483666" r:id="rId6"/>
    <p:sldLayoutId id="2147483667" r:id="rId7"/>
    <p:sldLayoutId id="2147483668" r:id="rId8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anose="020B0A04020102020204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anose="020B0A04020102020204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anose="020B0A04020102020204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anose="020B0A04020102020204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anose="020B0A04020102020204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anose="020B0A04020102020204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anose="020B0A04020102020204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anose="020B0A04020102020204" pitchFamily="34" charset="0"/>
        </a:defRPr>
      </a:lvl9pPr>
    </p:titleStyle>
    <p:bodyStyle>
      <a:lvl1pPr algn="ctr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tags" Target="../tags/tag2.xml"/><Relationship Id="rId7" Type="http://schemas.openxmlformats.org/officeDocument/2006/relationships/slideLayout" Target="../slideLayouts/slideLayout6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9" Type="http://schemas.openxmlformats.org/officeDocument/2006/relationships/image" Target="../media/image12.e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66FC4516-E3BE-429A-BE05-A6CF3609CFB2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447364" y="2421965"/>
            <a:ext cx="8444753" cy="703263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uk-UA" sz="2400" b="1" dirty="0" smtClean="0">
                <a:solidFill>
                  <a:srgbClr val="3B207E"/>
                </a:solidFill>
                <a:latin typeface="Calibri" panose="020F0502020204030204" pitchFamily="34" charset="0"/>
              </a:rPr>
              <a:t>Матеріали до засідань тематичних підгруп</a:t>
            </a:r>
            <a:br>
              <a:rPr lang="uk-UA" sz="2400" b="1" dirty="0" smtClean="0">
                <a:solidFill>
                  <a:srgbClr val="3B207E"/>
                </a:solidFill>
                <a:latin typeface="Calibri" panose="020F0502020204030204" pitchFamily="34" charset="0"/>
              </a:rPr>
            </a:br>
            <a:endParaRPr lang="uk-UA" sz="2400" b="1" dirty="0" smtClean="0">
              <a:solidFill>
                <a:srgbClr val="3B207E"/>
              </a:solidFill>
              <a:latin typeface="Calibri" panose="020F0502020204030204" pitchFamily="34" charset="0"/>
            </a:endParaRPr>
          </a:p>
          <a:p>
            <a:r>
              <a:rPr lang="uk-UA" sz="2400" b="1" dirty="0" smtClean="0">
                <a:solidFill>
                  <a:srgbClr val="3B207E"/>
                </a:solidFill>
                <a:latin typeface="Calibri" panose="020F0502020204030204" pitchFamily="34" charset="0"/>
              </a:rPr>
              <a:t>23 – 28 жовтня 2019 року</a:t>
            </a:r>
            <a:endParaRPr lang="uk-UA" sz="2400" b="1" dirty="0">
              <a:solidFill>
                <a:srgbClr val="3B207E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8534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710072" y="507253"/>
            <a:ext cx="1962460" cy="4921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2400" b="1" dirty="0">
                <a:solidFill>
                  <a:srgbClr val="312B7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SWOT- аналіз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28600" y="1441132"/>
            <a:ext cx="11766176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uk-UA" sz="2000" dirty="0">
                <a:solidFill>
                  <a:srgbClr val="3B207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SWOT-аналіз був вперше публічно представлений професором бізнес-адміністрування  Кеннетом Р. Ендрюсом з Гарвардської школи бізнесу</a:t>
            </a:r>
            <a:r>
              <a:rPr lang="uk-UA" sz="2000" dirty="0" smtClean="0">
                <a:solidFill>
                  <a:srgbClr val="3B207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endParaRPr lang="uk-UA" sz="2000" dirty="0">
              <a:solidFill>
                <a:srgbClr val="3B207E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uk-UA" sz="2000" dirty="0">
                <a:solidFill>
                  <a:srgbClr val="3B207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Термін (акронім)  </a:t>
            </a:r>
            <a:r>
              <a:rPr lang="uk-UA" sz="2000" b="1" dirty="0">
                <a:solidFill>
                  <a:srgbClr val="3B207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SWOT</a:t>
            </a:r>
            <a:r>
              <a:rPr lang="uk-UA" sz="2000" dirty="0">
                <a:solidFill>
                  <a:srgbClr val="3B207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створено першими літерами англійських слів: </a:t>
            </a:r>
            <a:endParaRPr lang="uk-UA" sz="2000" dirty="0" smtClean="0">
              <a:solidFill>
                <a:srgbClr val="3B207E"/>
              </a:solidFill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uk-UA" sz="2000" b="1" dirty="0" smtClean="0">
                <a:solidFill>
                  <a:srgbClr val="3B207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Внутрішні фактори: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uk-UA" sz="2000" dirty="0" smtClean="0">
                <a:solidFill>
                  <a:srgbClr val="3B207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uk-UA" sz="2000" b="1" dirty="0">
                <a:solidFill>
                  <a:srgbClr val="3B207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</a:t>
            </a:r>
            <a:r>
              <a:rPr lang="uk-UA" sz="2000" dirty="0">
                <a:solidFill>
                  <a:srgbClr val="3B207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trengths) сильні </a:t>
            </a:r>
            <a:r>
              <a:rPr lang="uk-UA" sz="2000" dirty="0" smtClean="0">
                <a:solidFill>
                  <a:srgbClr val="3B207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і </a:t>
            </a:r>
            <a:r>
              <a:rPr lang="uk-UA" sz="2000" dirty="0">
                <a:solidFill>
                  <a:srgbClr val="3B207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uk-UA" sz="2000" b="1" dirty="0">
                <a:solidFill>
                  <a:srgbClr val="3B207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</a:t>
            </a:r>
            <a:r>
              <a:rPr lang="uk-UA" sz="2000" dirty="0">
                <a:solidFill>
                  <a:srgbClr val="3B207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eaknesses) слабкі сторони</a:t>
            </a:r>
            <a:r>
              <a:rPr lang="uk-UA" sz="2000" dirty="0" smtClean="0">
                <a:solidFill>
                  <a:srgbClr val="3B207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uk-UA" sz="2000" b="1" dirty="0" smtClean="0">
                <a:solidFill>
                  <a:srgbClr val="3B207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Зовнішні фактори:</a:t>
            </a:r>
            <a:endParaRPr lang="uk-UA" sz="2000" b="1" dirty="0">
              <a:solidFill>
                <a:srgbClr val="3B207E"/>
              </a:solidFill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uk-UA" sz="2000" dirty="0" smtClean="0">
                <a:solidFill>
                  <a:srgbClr val="3B207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uk-UA" sz="2000" b="1" dirty="0">
                <a:solidFill>
                  <a:srgbClr val="3B207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</a:t>
            </a:r>
            <a:r>
              <a:rPr lang="uk-UA" sz="2000" dirty="0">
                <a:solidFill>
                  <a:srgbClr val="3B207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pportunities) можливості і (</a:t>
            </a:r>
            <a:r>
              <a:rPr lang="uk-UA" sz="2000" b="1" dirty="0">
                <a:solidFill>
                  <a:srgbClr val="3B207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</a:t>
            </a:r>
            <a:r>
              <a:rPr lang="uk-UA" sz="2000" dirty="0">
                <a:solidFill>
                  <a:srgbClr val="3B207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hreats) загрози. </a:t>
            </a:r>
            <a:endParaRPr lang="uk-UA" sz="2000" dirty="0" smtClean="0">
              <a:solidFill>
                <a:srgbClr val="3B207E"/>
              </a:solidFill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 hangingPunct="0">
              <a:spcAft>
                <a:spcPts val="0"/>
              </a:spcAft>
            </a:pPr>
            <a:endParaRPr lang="uk-UA" sz="2000" dirty="0" smtClean="0">
              <a:solidFill>
                <a:srgbClr val="3B207E"/>
              </a:solidFill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hangingPunct="0">
              <a:spcAft>
                <a:spcPts val="0"/>
              </a:spcAft>
            </a:pPr>
            <a:endParaRPr lang="uk-UA" sz="2000" dirty="0">
              <a:solidFill>
                <a:srgbClr val="3B207E"/>
              </a:solidFill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hangingPunct="0">
              <a:spcAft>
                <a:spcPts val="0"/>
              </a:spcAft>
            </a:pPr>
            <a:r>
              <a:rPr lang="uk-UA" sz="2000" dirty="0" smtClean="0">
                <a:solidFill>
                  <a:srgbClr val="3B207E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Теоретичне </a:t>
            </a:r>
            <a:r>
              <a:rPr lang="uk-UA" sz="2000" dirty="0">
                <a:solidFill>
                  <a:srgbClr val="3B207E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обґрунтування SWOT-матриці було вперше опубліковано колективом авторів у книзі „</a:t>
            </a:r>
            <a:r>
              <a:rPr lang="en-GB" sz="2000" dirty="0">
                <a:solidFill>
                  <a:srgbClr val="3B207E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Business policy</a:t>
            </a:r>
            <a:r>
              <a:rPr lang="uk-UA" sz="2000" dirty="0">
                <a:solidFill>
                  <a:srgbClr val="3B207E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000" dirty="0">
                <a:solidFill>
                  <a:srgbClr val="3B207E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theory and practice</a:t>
            </a:r>
            <a:r>
              <a:rPr lang="uk-UA" sz="2000" dirty="0">
                <a:solidFill>
                  <a:srgbClr val="3B207E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“, </a:t>
            </a:r>
            <a:r>
              <a:rPr lang="en-GB" sz="2000" dirty="0">
                <a:solidFill>
                  <a:srgbClr val="3B207E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Homewood</a:t>
            </a:r>
            <a:r>
              <a:rPr lang="uk-UA" sz="2000" dirty="0">
                <a:solidFill>
                  <a:srgbClr val="3B207E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000" dirty="0">
                <a:solidFill>
                  <a:srgbClr val="3B207E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IL</a:t>
            </a:r>
            <a:r>
              <a:rPr lang="uk-UA" sz="2000" dirty="0">
                <a:solidFill>
                  <a:srgbClr val="3B207E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2000" dirty="0">
                <a:solidFill>
                  <a:srgbClr val="3B207E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Irwin</a:t>
            </a:r>
            <a:r>
              <a:rPr lang="uk-UA" sz="2000" dirty="0">
                <a:solidFill>
                  <a:srgbClr val="3B207E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1969.</a:t>
            </a:r>
            <a:endParaRPr lang="uk-UA" sz="2000" dirty="0">
              <a:solidFill>
                <a:srgbClr val="3B207E"/>
              </a:solidFill>
              <a:effectLst/>
              <a:latin typeface="Times-L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70316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710072" y="507253"/>
            <a:ext cx="1962460" cy="4921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2400" b="1" dirty="0">
                <a:solidFill>
                  <a:srgbClr val="312B7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SWOT- аналіз</a:t>
            </a: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0024" y="1532965"/>
            <a:ext cx="9228137" cy="5002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24097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4052839"/>
              </p:ext>
            </p:extLst>
          </p:nvPr>
        </p:nvGraphicFramePr>
        <p:xfrm>
          <a:off x="215153" y="1465729"/>
          <a:ext cx="11672047" cy="4989449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1672047"/>
              </a:tblGrid>
              <a:tr h="4733365">
                <a:tc>
                  <a:txBody>
                    <a:bodyPr/>
                    <a:lstStyle/>
                    <a:p>
                      <a:pPr marL="342900" lvl="0" indent="-342900" rtl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en-US" sz="1800" b="1" dirty="0">
                          <a:solidFill>
                            <a:srgbClr val="312B7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Висока концентрація покладів мінерально-сировинних і паливно-енергетичних ресурсів</a:t>
                      </a:r>
                      <a:r>
                        <a:rPr lang="en-US" sz="1800" dirty="0">
                          <a:solidFill>
                            <a:srgbClr val="312B7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. </a:t>
                      </a:r>
                      <a:r>
                        <a:rPr lang="uk-UA" sz="1800" dirty="0">
                          <a:solidFill>
                            <a:srgbClr val="312B7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(о</a:t>
                      </a:r>
                      <a:r>
                        <a:rPr lang="en-US" sz="1800" dirty="0">
                          <a:solidFill>
                            <a:srgbClr val="312B7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бласть </a:t>
                      </a:r>
                      <a:r>
                        <a:rPr lang="uk-UA" sz="1800" dirty="0">
                          <a:solidFill>
                            <a:srgbClr val="312B7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займає друге місце в Україні з </a:t>
                      </a:r>
                      <a:r>
                        <a:rPr lang="en-US" sz="1800" dirty="0">
                          <a:solidFill>
                            <a:srgbClr val="312B7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часткою видів та кількості мінеральних ресурсів </a:t>
                      </a:r>
                      <a:r>
                        <a:rPr lang="uk-UA" sz="1800" dirty="0">
                          <a:solidFill>
                            <a:srgbClr val="312B7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) </a:t>
                      </a:r>
                      <a:endParaRPr lang="uk-UA" sz="1800" dirty="0">
                        <a:solidFill>
                          <a:srgbClr val="312B7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uk-UA" sz="1800" b="1" dirty="0">
                          <a:solidFill>
                            <a:srgbClr val="312B7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Перше місце в Україні щодо економічно активного населення працездатного віку</a:t>
                      </a:r>
                      <a:r>
                        <a:rPr lang="uk-UA" sz="1800" dirty="0">
                          <a:solidFill>
                            <a:srgbClr val="312B7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(78,8 %).</a:t>
                      </a:r>
                      <a:endParaRPr lang="uk-UA" sz="1800" dirty="0">
                        <a:solidFill>
                          <a:srgbClr val="312B7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uk-UA" sz="1800" b="1" dirty="0">
                          <a:solidFill>
                            <a:srgbClr val="312B7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На контрольованій українською владою території області залишились майже всі провідні підприємства хімічної промисловості, виробництво паперу, поліграфічна діяльність, газова промисловість та електроенергетика.</a:t>
                      </a:r>
                      <a:endParaRPr lang="uk-UA" sz="1800" dirty="0">
                        <a:solidFill>
                          <a:srgbClr val="312B7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uk-UA" sz="1800" b="1" dirty="0">
                          <a:solidFill>
                            <a:srgbClr val="312B7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Ріст непромислового виробництва</a:t>
                      </a:r>
                      <a:r>
                        <a:rPr lang="uk-UA" sz="1800" dirty="0">
                          <a:solidFill>
                            <a:srgbClr val="312B7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, зокрема сільське господарство (ріст питомої ваги обсягів реалізованої продукції від 6,8% до 21,4%).</a:t>
                      </a:r>
                      <a:endParaRPr lang="uk-UA" sz="1800" dirty="0">
                        <a:solidFill>
                          <a:srgbClr val="312B7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uk-UA" sz="1800" b="1" dirty="0">
                          <a:solidFill>
                            <a:srgbClr val="312B7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ФОП демонструють стабільність, зберігаючи найманих працівників та середній рівень їх заробітної плати</a:t>
                      </a:r>
                      <a:r>
                        <a:rPr lang="uk-UA" sz="1800" dirty="0">
                          <a:solidFill>
                            <a:srgbClr val="312B7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на фоні різкого скорочення виробництва великих і середніх підприємств малі підприємства та </a:t>
                      </a:r>
                      <a:endParaRPr lang="uk-UA" sz="1800" dirty="0">
                        <a:solidFill>
                          <a:srgbClr val="312B7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uk-UA" sz="1800" b="1" dirty="0">
                          <a:solidFill>
                            <a:srgbClr val="312B7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З</a:t>
                      </a:r>
                      <a:r>
                        <a:rPr lang="en-US" sz="1800" b="1" dirty="0">
                          <a:solidFill>
                            <a:srgbClr val="312B7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більшується кількість </a:t>
                      </a:r>
                      <a:r>
                        <a:rPr lang="uk-UA" sz="1800" b="1" dirty="0">
                          <a:solidFill>
                            <a:srgbClr val="312B7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та потенціал </a:t>
                      </a:r>
                      <a:r>
                        <a:rPr lang="en-US" sz="1800" b="1" dirty="0">
                          <a:solidFill>
                            <a:srgbClr val="312B7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об’єднаних територіальних громад,</a:t>
                      </a:r>
                      <a:r>
                        <a:rPr lang="en-US" sz="1800" dirty="0">
                          <a:solidFill>
                            <a:srgbClr val="312B7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що дозволяє їм самостійно вирішувати низку соціально-економічних проблем територій </a:t>
                      </a:r>
                      <a:endParaRPr lang="uk-UA" sz="1800" dirty="0">
                        <a:solidFill>
                          <a:srgbClr val="312B7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en-US" sz="1800" b="1" dirty="0">
                          <a:solidFill>
                            <a:srgbClr val="312B7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Наявність достатньо</a:t>
                      </a:r>
                      <a:r>
                        <a:rPr lang="uk-UA" sz="1800" b="1" dirty="0">
                          <a:solidFill>
                            <a:srgbClr val="312B7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ї</a:t>
                      </a:r>
                      <a:r>
                        <a:rPr lang="en-US" sz="1800" b="1" dirty="0">
                          <a:solidFill>
                            <a:srgbClr val="312B7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кільк</a:t>
                      </a:r>
                      <a:r>
                        <a:rPr lang="uk-UA" sz="1800" b="1" dirty="0">
                          <a:solidFill>
                            <a:srgbClr val="312B7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ості  </a:t>
                      </a:r>
                      <a:r>
                        <a:rPr lang="en-US" sz="1800" b="1" dirty="0">
                          <a:solidFill>
                            <a:srgbClr val="312B7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промислових майданчиків,</a:t>
                      </a:r>
                      <a:r>
                        <a:rPr lang="en-US" sz="1800" dirty="0">
                          <a:solidFill>
                            <a:srgbClr val="312B7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логістично привабливих для створення індустріальних </a:t>
                      </a:r>
                      <a:r>
                        <a:rPr lang="uk-UA" sz="1800" dirty="0">
                          <a:solidFill>
                            <a:srgbClr val="312B7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і</a:t>
                      </a:r>
                      <a:r>
                        <a:rPr lang="en-US" sz="1800" dirty="0">
                          <a:solidFill>
                            <a:srgbClr val="312B7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технологічних парків</a:t>
                      </a:r>
                      <a:r>
                        <a:rPr lang="uk-UA" sz="1800" dirty="0">
                          <a:solidFill>
                            <a:srgbClr val="312B7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(зона міст </a:t>
                      </a:r>
                      <a:r>
                        <a:rPr lang="en-US" sz="1800" dirty="0">
                          <a:solidFill>
                            <a:srgbClr val="312B7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Сєвєродонецьк, Лисичанськ, Рубіжне</a:t>
                      </a:r>
                      <a:r>
                        <a:rPr lang="uk-UA" sz="1800" dirty="0">
                          <a:solidFill>
                            <a:srgbClr val="312B7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) </a:t>
                      </a:r>
                      <a:endParaRPr lang="uk-UA" sz="1800" dirty="0">
                        <a:solidFill>
                          <a:srgbClr val="312B7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uk-UA" sz="1800" b="1" dirty="0">
                          <a:solidFill>
                            <a:srgbClr val="312B7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Наявність якісних стратегічних документів розвитку території</a:t>
                      </a:r>
                      <a:r>
                        <a:rPr lang="uk-UA" sz="1800" dirty="0">
                          <a:solidFill>
                            <a:srgbClr val="312B7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(стратегій розвитку, регіональних програм), а також їх економічна спрямованість </a:t>
                      </a:r>
                      <a:endParaRPr lang="uk-UA" sz="1800" dirty="0">
                        <a:solidFill>
                          <a:srgbClr val="312B7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uk-UA" sz="1800" b="1" dirty="0">
                          <a:solidFill>
                            <a:srgbClr val="312B7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Посилення ролі та економічного потенціалу сільськогосподарських районів північної частини області </a:t>
                      </a:r>
                      <a:r>
                        <a:rPr lang="uk-UA" sz="1800" dirty="0">
                          <a:solidFill>
                            <a:srgbClr val="312B7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uk-UA" sz="1800" dirty="0">
                        <a:solidFill>
                          <a:srgbClr val="312B7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80340" indent="-18034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312B7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uk-UA" sz="1800" dirty="0">
                        <a:solidFill>
                          <a:srgbClr val="312B7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49" marR="339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7494309" y="463624"/>
            <a:ext cx="2409634" cy="4875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80340" algn="ctr">
              <a:lnSpc>
                <a:spcPct val="107000"/>
              </a:lnSpc>
              <a:spcAft>
                <a:spcPts val="0"/>
              </a:spcAft>
            </a:pPr>
            <a:r>
              <a:rPr lang="en-US" sz="2400" b="1" dirty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Сильні сторони</a:t>
            </a:r>
            <a:endParaRPr lang="uk-UA" sz="2400" dirty="0">
              <a:solidFill>
                <a:srgbClr val="312B7D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81507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3553816"/>
              </p:ext>
            </p:extLst>
          </p:nvPr>
        </p:nvGraphicFramePr>
        <p:xfrm>
          <a:off x="0" y="1506070"/>
          <a:ext cx="12070977" cy="525780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2070977"/>
              </a:tblGrid>
              <a:tr h="4414731">
                <a:tc>
                  <a:txBody>
                    <a:bodyPr/>
                    <a:lstStyle/>
                    <a:p>
                      <a:pPr marL="342900" lvl="0" indent="-342900" rtl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uk-UA" sz="1500" b="1" dirty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Тимчасова окупація 30% території області та  обласного центру - міста Луганськ</a:t>
                      </a:r>
                      <a:r>
                        <a:rPr lang="uk-UA" sz="1500" dirty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, як стратегічного центру регіону</a:t>
                      </a:r>
                      <a:endParaRPr lang="uk-UA" sz="1500" dirty="0">
                        <a:solidFill>
                          <a:srgbClr val="312B7D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uk-UA" sz="1500" dirty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Значні руйнування інфраструктуру території по зоні розмежування в результаті бойових дій, що тривають</a:t>
                      </a:r>
                      <a:endParaRPr lang="uk-UA" sz="1500" dirty="0">
                        <a:solidFill>
                          <a:srgbClr val="312B7D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uk-UA" sz="1500" b="1" dirty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Негативні демографічні тенденції</a:t>
                      </a:r>
                      <a:r>
                        <a:rPr lang="uk-UA" sz="1500" dirty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.  Кількість населення на підконтрольній території області активно скорочується. </a:t>
                      </a:r>
                      <a:endParaRPr lang="uk-UA" sz="1500" dirty="0">
                        <a:solidFill>
                          <a:srgbClr val="312B7D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uk-UA" sz="1500" b="1" dirty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Наявний дохід у розрахунку на одну особу в області втричі менший ніж по Україні.</a:t>
                      </a:r>
                      <a:r>
                        <a:rPr lang="uk-UA" sz="1500" dirty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 Незважаючи на високий відсоток економічно активного населення</a:t>
                      </a:r>
                      <a:r>
                        <a:rPr lang="uk-UA" sz="1500" dirty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500" dirty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більша його частина ніде не облікована і не отримує жодних доходів офіційно (це і особи, які зайняті нелегально, і трудові мігранти). </a:t>
                      </a:r>
                      <a:endParaRPr lang="uk-UA" sz="1500" dirty="0">
                        <a:solidFill>
                          <a:srgbClr val="312B7D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uk-UA" sz="1500" b="1" dirty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Різкий зріст кількості внутрішньо переміщених осіб (ВПО)</a:t>
                      </a:r>
                      <a:r>
                        <a:rPr lang="uk-UA" sz="1500" dirty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, призвів до надмірного соціального і адміністративного навантаження на локальні ринки праці, соціальну інфраструктуру регіонів вселення (в окремих містах та районах області кількість ВПО дорівнює кількості населення цих територій або перевищує його)</a:t>
                      </a:r>
                      <a:endParaRPr lang="uk-UA" sz="1500" dirty="0">
                        <a:solidFill>
                          <a:srgbClr val="312B7D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uk-UA" sz="1500" b="1" dirty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Із 2014 року область належить до найбідніших регіонів України</a:t>
                      </a:r>
                      <a:r>
                        <a:rPr lang="uk-UA" sz="1500" dirty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, в основному за рахунок різкого падіння промислового виробництва та втрати таких галузей як металургія, виробництво коксу та продуктів нафтопереробки, машинобудування. З 2017 року додатковим обмежувальним чинником економічного розвитку стало тимчасове припинення переміщення вантажів залізничними та автомобільними шляхами через лінію розмежування. </a:t>
                      </a:r>
                      <a:endParaRPr lang="uk-UA" sz="1500" dirty="0">
                        <a:solidFill>
                          <a:srgbClr val="312B7D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uk-UA" sz="1500" b="1" dirty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Луганська область - єдина в Україні з дефіцитним бюджетом.</a:t>
                      </a:r>
                      <a:r>
                        <a:rPr lang="uk-UA" sz="1500" dirty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 Власні доходи становлять 34% загального доходу області, зберігається тенденція до зростання обсягу офіційних державних трансфертів, основна частина яких спрямовується в соціальну сферу</a:t>
                      </a:r>
                      <a:endParaRPr lang="uk-UA" sz="1500" dirty="0">
                        <a:solidFill>
                          <a:srgbClr val="312B7D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uk-UA" sz="1500" dirty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На фоні можливостей розвитку сільського господарства гостро стоїть </a:t>
                      </a:r>
                      <a:r>
                        <a:rPr lang="uk-UA" sz="1500" b="1" dirty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проблема відсутності достатньої кількості виробничих потужностей переробної промисловості</a:t>
                      </a:r>
                      <a:r>
                        <a:rPr lang="uk-UA" sz="1500" dirty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, відсутності агропродовольчої інфраструктури, підготовки кваліфікованих кадрів, виходу на зовнішні ринки.</a:t>
                      </a:r>
                      <a:endParaRPr lang="uk-UA" sz="1500" dirty="0">
                        <a:solidFill>
                          <a:srgbClr val="312B7D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uk-UA" sz="1500" dirty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Незважаючи на високий відсоток використання земель у сільськогосподарському виробництві (73,3% від загальної території області) </a:t>
                      </a:r>
                      <a:r>
                        <a:rPr lang="uk-UA" sz="1500" b="1" dirty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наявний високий показник «порушених земель», малопридатних для сільськогосподарського використання</a:t>
                      </a:r>
                      <a:endParaRPr lang="uk-UA" sz="1500" dirty="0">
                        <a:solidFill>
                          <a:srgbClr val="312B7D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uk-UA" sz="1500" b="1" dirty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В області наявний дефіцит кваліфікованих кадрів у найбільш затребуваних галузях та сферах виробництва</a:t>
                      </a:r>
                      <a:r>
                        <a:rPr lang="uk-UA" sz="1500" dirty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 (особливо у сільськогосподарському виробництві). При цьому різко скоротилася мережа професійно-технічних та вищих навчальних закладів</a:t>
                      </a:r>
                      <a:r>
                        <a:rPr lang="uk-UA" sz="15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uk-UA" sz="1500" dirty="0">
                        <a:solidFill>
                          <a:srgbClr val="312B7D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430" marR="23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6887581" y="476605"/>
            <a:ext cx="2385589" cy="4875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80340" algn="ctr">
              <a:lnSpc>
                <a:spcPct val="107000"/>
              </a:lnSpc>
              <a:spcAft>
                <a:spcPts val="0"/>
              </a:spcAft>
            </a:pPr>
            <a:r>
              <a:rPr lang="en-US" sz="2400" b="1" dirty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Слабкі сторони</a:t>
            </a:r>
            <a:endParaRPr lang="uk-UA" sz="2400" dirty="0">
              <a:solidFill>
                <a:srgbClr val="312B7D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45260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7961786"/>
              </p:ext>
            </p:extLst>
          </p:nvPr>
        </p:nvGraphicFramePr>
        <p:xfrm>
          <a:off x="0" y="1494536"/>
          <a:ext cx="12070977" cy="5381244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2070977"/>
              </a:tblGrid>
              <a:tr h="4414731">
                <a:tc>
                  <a:txBody>
                    <a:bodyPr/>
                    <a:lstStyle/>
                    <a:p>
                      <a:pPr marL="342900" lvl="0" indent="-342900" rtl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uk-UA" sz="1500" b="1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Науковий потенціал області зазнав значних втрат, особливо в питанні наукових кадрів</a:t>
                      </a:r>
                      <a:r>
                        <a:rPr lang="uk-UA" sz="15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. Значно скоротилась інноваційна активність, фінансування якої здійснюється виключно за рахунок власних коштів підприємств і повної відсутності інвесторів.</a:t>
                      </a:r>
                      <a:endParaRPr lang="uk-UA" sz="1500" dirty="0" smtClean="0">
                        <a:solidFill>
                          <a:srgbClr val="312B7D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uk-UA" sz="1500" b="1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Р</a:t>
                      </a:r>
                      <a:r>
                        <a:rPr lang="en-US" sz="1500" b="1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ів</a:t>
                      </a:r>
                      <a:r>
                        <a:rPr lang="uk-UA" sz="1500" b="1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ень</a:t>
                      </a:r>
                      <a:r>
                        <a:rPr lang="en-US" sz="1500" b="1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 ефективності енергоспоживання област</a:t>
                      </a:r>
                      <a:r>
                        <a:rPr lang="uk-UA" sz="1500" b="1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і один із найнижчих в</a:t>
                      </a:r>
                      <a:r>
                        <a:rPr lang="en-US" sz="1500" b="1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 Україн</a:t>
                      </a:r>
                      <a:r>
                        <a:rPr lang="uk-UA" sz="1500" b="1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і</a:t>
                      </a:r>
                      <a:r>
                        <a:rPr lang="uk-UA" sz="15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з огляду на незбалансован</a:t>
                      </a:r>
                      <a:r>
                        <a:rPr lang="uk-UA" sz="15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у </a:t>
                      </a:r>
                      <a:r>
                        <a:rPr lang="en-US" sz="15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структур</a:t>
                      </a:r>
                      <a:r>
                        <a:rPr lang="uk-UA" sz="15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у </a:t>
                      </a:r>
                      <a:r>
                        <a:rPr lang="en-US" sz="15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енергоспоживання та нераціональн</a:t>
                      </a:r>
                      <a:r>
                        <a:rPr lang="uk-UA" sz="15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е</a:t>
                      </a:r>
                      <a:r>
                        <a:rPr lang="en-US" sz="15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 використання енергетичних ресурсів через застосування застарілих технологій</a:t>
                      </a:r>
                      <a:endParaRPr lang="uk-UA" sz="1500" dirty="0" smtClean="0">
                        <a:solidFill>
                          <a:srgbClr val="312B7D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en-US" sz="15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Через бойові дії частина Луганщини опинилася </a:t>
                      </a:r>
                      <a:r>
                        <a:rPr lang="uk-UA" sz="15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en-US" sz="15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 «енергетичному острові» – </a:t>
                      </a:r>
                      <a:r>
                        <a:rPr lang="en-US" sz="1500" b="1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усі магістральні лінії електропередач залишилися на окупованій території.</a:t>
                      </a:r>
                      <a:endParaRPr lang="uk-UA" sz="1500" dirty="0" smtClean="0">
                        <a:solidFill>
                          <a:srgbClr val="312B7D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ru-RU" sz="1500" b="1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Кардинально порушена логістика перевезень</a:t>
                      </a:r>
                      <a:r>
                        <a:rPr lang="ru-RU" sz="15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 – </a:t>
                      </a:r>
                      <a:r>
                        <a:rPr lang="uk-UA" sz="15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відсутність а</a:t>
                      </a:r>
                      <a:r>
                        <a:rPr lang="ru-RU" sz="15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віаційн</a:t>
                      </a:r>
                      <a:r>
                        <a:rPr lang="uk-UA" sz="15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ого</a:t>
                      </a:r>
                      <a:r>
                        <a:rPr lang="ru-RU" sz="15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 сполучення</a:t>
                      </a:r>
                      <a:r>
                        <a:rPr lang="uk-UA" sz="15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, порушення залізничного</a:t>
                      </a:r>
                      <a:r>
                        <a:rPr lang="ru-RU" sz="15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. Залишається невирішеним питання забезпечення залізничним сполученням </a:t>
                      </a:r>
                      <a:r>
                        <a:rPr lang="uk-UA" sz="15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50% </a:t>
                      </a:r>
                      <a:r>
                        <a:rPr lang="ru-RU" sz="15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області.  Основне навантаження перевезень йде через автомобільний транспорт</a:t>
                      </a:r>
                      <a:r>
                        <a:rPr lang="uk-UA" sz="15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 (94%)</a:t>
                      </a:r>
                      <a:r>
                        <a:rPr lang="ru-RU" sz="15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, що передбачає значні видатки на  утримання та ремонт автодоріг, значна частина яких зруйнована</a:t>
                      </a:r>
                      <a:endParaRPr lang="uk-UA" sz="1500" dirty="0" smtClean="0">
                        <a:solidFill>
                          <a:srgbClr val="312B7D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en-US" sz="1500" b="1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Житловий фонд області після 2014 року скоротився втричі. При цьому нове будівництво майже не проводиться</a:t>
                      </a:r>
                      <a:r>
                        <a:rPr lang="en-US" sz="15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 – основна робота направлена на ремонт та відновлення пошкоджених об’єктів</a:t>
                      </a:r>
                      <a:endParaRPr lang="uk-UA" sz="1500" dirty="0" smtClean="0">
                        <a:solidFill>
                          <a:srgbClr val="312B7D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en-US" sz="15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Основною проблемою системи водопостачання населених пунктів області, окрім застарілого та  аварійного стану мережі є </a:t>
                      </a:r>
                      <a:r>
                        <a:rPr lang="en-US" sz="1500" b="1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забезпечення гуманітарної місії з постачання питної води населенню, що знаходиться на </a:t>
                      </a:r>
                      <a:r>
                        <a:rPr lang="uk-UA" sz="1500" b="1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окупованій </a:t>
                      </a:r>
                      <a:r>
                        <a:rPr lang="en-US" sz="1500" b="1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території</a:t>
                      </a:r>
                      <a:r>
                        <a:rPr lang="en-US" sz="15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5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(до</a:t>
                      </a:r>
                      <a:r>
                        <a:rPr lang="en-US" sz="15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 90 % видобутої води </a:t>
                      </a:r>
                      <a:r>
                        <a:rPr lang="uk-UA" sz="15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постачається</a:t>
                      </a:r>
                      <a:r>
                        <a:rPr lang="en-US" sz="15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 на </a:t>
                      </a:r>
                      <a:r>
                        <a:rPr lang="uk-UA" sz="15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цю </a:t>
                      </a:r>
                      <a:r>
                        <a:rPr lang="en-US" sz="15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територію</a:t>
                      </a:r>
                      <a:r>
                        <a:rPr lang="uk-UA" sz="15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en-US" sz="15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uk-UA" sz="1500" dirty="0" smtClean="0">
                        <a:solidFill>
                          <a:srgbClr val="312B7D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uk-UA" sz="1500" b="1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Недостатність </a:t>
                      </a:r>
                      <a:r>
                        <a:rPr lang="en-US" sz="1500" b="1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ресурсного забезпечення </a:t>
                      </a:r>
                      <a:r>
                        <a:rPr lang="uk-UA" sz="1500" b="1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обласних програм розвитку</a:t>
                      </a:r>
                      <a:r>
                        <a:rPr lang="en-US" sz="15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 (фактичний обсяг фінансування у 2018 році склав лише 22,5 % від задекларованого обсягу).</a:t>
                      </a:r>
                      <a:r>
                        <a:rPr lang="uk-UA" sz="15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 Відсутність конкретних цільових проектів, орієнтованих на розвиток області в державних цільових програмах та стратегіях. </a:t>
                      </a:r>
                      <a:endParaRPr lang="uk-UA" sz="1500" dirty="0" smtClean="0">
                        <a:solidFill>
                          <a:srgbClr val="312B7D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uk-UA" sz="1500" b="1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Значні порушення інформаційного простору області.</a:t>
                      </a:r>
                      <a:r>
                        <a:rPr lang="uk-UA" sz="15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 Інформаційна ізольованість та низький рівень обізнаності населення (особливо вздовж лінії розмежування)</a:t>
                      </a:r>
                      <a:endParaRPr lang="uk-UA" sz="1500" dirty="0" smtClean="0">
                        <a:solidFill>
                          <a:srgbClr val="312B7D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uk-UA" sz="1500" b="1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Відсутність цілісної трирівневої системи надання медичної допомоги</a:t>
                      </a:r>
                      <a:r>
                        <a:rPr lang="uk-UA" sz="15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Система надання високоспеціалізованої медичної допомоги населенню в області практично перестала існувати. Гострий дефіцит з медичними кадрами</a:t>
                      </a:r>
                      <a:endParaRPr lang="uk-UA" sz="1500" dirty="0" smtClean="0">
                        <a:solidFill>
                          <a:srgbClr val="312B7D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430" marR="23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6887581" y="476605"/>
            <a:ext cx="2385589" cy="4875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80340" algn="ctr">
              <a:lnSpc>
                <a:spcPct val="107000"/>
              </a:lnSpc>
              <a:spcAft>
                <a:spcPts val="0"/>
              </a:spcAft>
            </a:pPr>
            <a:r>
              <a:rPr lang="en-US" sz="2400" b="1" dirty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Слабкі сторони</a:t>
            </a:r>
            <a:endParaRPr lang="uk-UA" sz="2400" dirty="0">
              <a:solidFill>
                <a:srgbClr val="312B7D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44580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6555758"/>
              </p:ext>
            </p:extLst>
          </p:nvPr>
        </p:nvGraphicFramePr>
        <p:xfrm>
          <a:off x="121023" y="1748116"/>
          <a:ext cx="12070977" cy="4414731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2070977"/>
              </a:tblGrid>
              <a:tr h="4414731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en-US" sz="2000" b="1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Значн</a:t>
                      </a:r>
                      <a:r>
                        <a:rPr lang="uk-UA" sz="2000" b="1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е</a:t>
                      </a:r>
                      <a:r>
                        <a:rPr lang="en-US" sz="2000" b="1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 погірш</a:t>
                      </a:r>
                      <a:r>
                        <a:rPr lang="uk-UA" sz="2000" b="1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ення </a:t>
                      </a:r>
                      <a:r>
                        <a:rPr lang="en-US" sz="2000" b="1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ситуаці</a:t>
                      </a:r>
                      <a:r>
                        <a:rPr lang="uk-UA" sz="2000" b="1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ї</a:t>
                      </a:r>
                      <a:r>
                        <a:rPr lang="en-US" sz="2000" b="1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 з надання соціальних послуг</a:t>
                      </a:r>
                      <a:r>
                        <a:rPr lang="en-US" sz="20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 – скорочення кількості об’єктів соціального захисту населення, часткова або повна втрата поточної та архівної інформації</a:t>
                      </a:r>
                      <a:endParaRPr lang="uk-UA" sz="2000" dirty="0" smtClean="0">
                        <a:solidFill>
                          <a:srgbClr val="312B7D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uk-UA" sz="2000" b="1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Р</a:t>
                      </a:r>
                      <a:r>
                        <a:rPr lang="en-US" sz="2000" b="1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ізк</a:t>
                      </a:r>
                      <a:r>
                        <a:rPr lang="uk-UA" sz="2000" b="1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е</a:t>
                      </a:r>
                      <a:r>
                        <a:rPr lang="en-US" sz="2000" b="1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 скорочення кількості закладів культури </a:t>
                      </a:r>
                      <a:r>
                        <a:rPr lang="uk-UA" sz="2000" b="1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і спорту</a:t>
                      </a:r>
                      <a:r>
                        <a:rPr lang="en-US" sz="20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 (більше ніж на 50%)</a:t>
                      </a:r>
                      <a:endParaRPr lang="uk-UA" sz="2000" dirty="0" smtClean="0">
                        <a:solidFill>
                          <a:srgbClr val="312B7D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ru-RU" sz="20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За час індустріальної історії в області принципово змінилися екологічні параметри навколишнього середовища. </a:t>
                      </a:r>
                      <a:r>
                        <a:rPr lang="ru-RU" sz="2000" b="1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Техногенне навантаження на воду, повітря, надра</a:t>
                      </a:r>
                      <a:r>
                        <a:rPr lang="uk-UA" sz="2000" b="1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 (особливо </a:t>
                      </a:r>
                      <a:r>
                        <a:rPr lang="ru-RU" sz="2000" b="1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в районі Лисичано-Рубіжанського виробничого регіону та м. Щастя</a:t>
                      </a:r>
                      <a:r>
                        <a:rPr lang="uk-UA" sz="2000" b="1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ru-RU" sz="2000" b="1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.в 5-10 разів більше, ніж в середньому по Україні.</a:t>
                      </a:r>
                      <a:endParaRPr lang="uk-UA" sz="2000" dirty="0" smtClean="0">
                        <a:solidFill>
                          <a:srgbClr val="312B7D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uk-UA" sz="2000" b="1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Т</a:t>
                      </a:r>
                      <a:r>
                        <a:rPr lang="en-US" sz="2000" b="1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верді побутов</a:t>
                      </a:r>
                      <a:r>
                        <a:rPr lang="uk-UA" sz="2000" b="1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і</a:t>
                      </a:r>
                      <a:r>
                        <a:rPr lang="en-US" sz="2000" b="1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 відходи  не переробляються, а захороняються на легальних і нелегальних звалищах.</a:t>
                      </a:r>
                      <a:endParaRPr lang="uk-UA" sz="2000" dirty="0">
                        <a:solidFill>
                          <a:srgbClr val="312B7D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430" marR="23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6887581" y="476605"/>
            <a:ext cx="2385589" cy="4875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80340" algn="ctr">
              <a:lnSpc>
                <a:spcPct val="107000"/>
              </a:lnSpc>
              <a:spcAft>
                <a:spcPts val="0"/>
              </a:spcAft>
            </a:pPr>
            <a:r>
              <a:rPr lang="en-US" sz="2400" b="1" dirty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Слабкі сторони</a:t>
            </a:r>
            <a:endParaRPr lang="uk-UA" sz="2400" dirty="0">
              <a:solidFill>
                <a:srgbClr val="312B7D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6805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8709641"/>
              </p:ext>
            </p:extLst>
          </p:nvPr>
        </p:nvGraphicFramePr>
        <p:xfrm>
          <a:off x="107576" y="1848643"/>
          <a:ext cx="11914095" cy="403860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1914095"/>
              </a:tblGrid>
              <a:tr h="4038600">
                <a:tc>
                  <a:txBody>
                    <a:bodyPr/>
                    <a:lstStyle/>
                    <a:p>
                      <a:pPr marL="18034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rtl="0">
                        <a:lnSpc>
                          <a:spcPct val="114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uk-UA" sz="1800" b="1" kern="1200" dirty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Завершення військових дій на Сході України</a:t>
                      </a:r>
                      <a:r>
                        <a:rPr lang="uk-UA" sz="1800" kern="1200" dirty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, відновлення зруйнованої інфраструктури області та повернення жителів до нормального життя  </a:t>
                      </a:r>
                    </a:p>
                    <a:p>
                      <a:pPr marL="342900" lvl="0" indent="-342900">
                        <a:lnSpc>
                          <a:spcPct val="114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ru-RU" sz="1800" b="1" kern="1200" dirty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У зв’язку із зростаючим попитом на електроенергію її  виробництво вугільними ТЕС зростатиме</a:t>
                      </a:r>
                      <a:r>
                        <a:rPr lang="ru-RU" sz="1800" kern="1200" dirty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, що сприятиме  збільшенн</a:t>
                      </a:r>
                      <a:r>
                        <a:rPr lang="uk-UA" sz="1800" kern="1200" dirty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ю</a:t>
                      </a:r>
                      <a:r>
                        <a:rPr lang="ru-RU" sz="1800" kern="1200" dirty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 обсягів видобування енергетичного вугілля</a:t>
                      </a:r>
                      <a:r>
                        <a:rPr lang="uk-UA" sz="1800" kern="1200" dirty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 в області</a:t>
                      </a:r>
                    </a:p>
                    <a:p>
                      <a:pPr marL="342900" lvl="0" indent="-342900">
                        <a:lnSpc>
                          <a:spcPct val="114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uk-UA" sz="1800" b="1" kern="1200" dirty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Збільшення попиту на продукцію</a:t>
                      </a:r>
                      <a:r>
                        <a:rPr lang="en-US" sz="1800" b="1" kern="1200" dirty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 сільського господарства зокрема </a:t>
                      </a:r>
                      <a:r>
                        <a:rPr lang="uk-UA" sz="1800" kern="1200" dirty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з </a:t>
                      </a:r>
                      <a:r>
                        <a:rPr lang="en-US" sz="1800" kern="1200" dirty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країн Азії </a:t>
                      </a:r>
                      <a:r>
                        <a:rPr lang="uk-UA" sz="1800" kern="1200" dirty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дає можливості</a:t>
                      </a:r>
                      <a:r>
                        <a:rPr lang="en-US" sz="1800" kern="1200" dirty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 географічного перерозподілу експорту області,.</a:t>
                      </a:r>
                      <a:endParaRPr lang="uk-UA" sz="1800" kern="1200" dirty="0">
                        <a:solidFill>
                          <a:srgbClr val="312B7D"/>
                        </a:solidFill>
                        <a:effectLst/>
                        <a:latin typeface="PF Square Sans Pro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4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en-US" sz="1800" b="1" kern="1200" dirty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Диверсифікація ринків збуту через реалізацію положень Угоди </a:t>
                      </a:r>
                      <a:r>
                        <a:rPr lang="en-US" sz="1800" kern="1200" dirty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про асоціацію з Європейським Союзом</a:t>
                      </a:r>
                      <a:endParaRPr lang="uk-UA" sz="1800" kern="1200" dirty="0">
                        <a:solidFill>
                          <a:srgbClr val="312B7D"/>
                        </a:solidFill>
                        <a:effectLst/>
                        <a:latin typeface="PF Square Sans Pro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4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uk-UA" sz="1800" b="1" kern="1200" dirty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Відкриті можливості по </a:t>
                      </a:r>
                      <a:r>
                        <a:rPr lang="en-US" sz="1800" b="1" kern="1200" dirty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форму</a:t>
                      </a:r>
                      <a:r>
                        <a:rPr lang="uk-UA" sz="1800" b="1" kern="1200" dirty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ванню </a:t>
                      </a:r>
                      <a:r>
                        <a:rPr lang="en-US" sz="1800" b="1" kern="1200" dirty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нової системи партнерства </a:t>
                      </a:r>
                      <a:r>
                        <a:rPr lang="en-US" sz="1800" kern="1200" dirty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з іншими регіонами України</a:t>
                      </a:r>
                      <a:r>
                        <a:rPr lang="uk-UA" sz="1800" kern="1200" dirty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, країнами Європейського Союзу та Азії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kern="1200" dirty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7081483" y="476605"/>
            <a:ext cx="1997791" cy="470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80340" algn="ctr">
              <a:lnSpc>
                <a:spcPct val="107000"/>
              </a:lnSpc>
              <a:spcAft>
                <a:spcPts val="0"/>
              </a:spcAft>
            </a:pPr>
            <a:r>
              <a:rPr lang="uk-UA" sz="2400" b="1" dirty="0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Можливості</a:t>
            </a:r>
            <a:endParaRPr lang="uk-UA" sz="2400" dirty="0">
              <a:solidFill>
                <a:srgbClr val="312B7D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23496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8454862"/>
              </p:ext>
            </p:extLst>
          </p:nvPr>
        </p:nvGraphicFramePr>
        <p:xfrm>
          <a:off x="107576" y="1848643"/>
          <a:ext cx="11914095" cy="4593336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1914095"/>
              </a:tblGrid>
              <a:tr h="4038600">
                <a:tc>
                  <a:txBody>
                    <a:bodyPr/>
                    <a:lstStyle/>
                    <a:p>
                      <a:pPr marL="285750" lvl="0" indent="-285750" rtl="0">
                        <a:buFont typeface="Wingdings" panose="05000000000000000000" pitchFamily="2" charset="2"/>
                        <a:buChar char="§"/>
                      </a:pPr>
                      <a:r>
                        <a:rPr lang="uk-UA" sz="2000" b="1" kern="12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Ескалація бойових дій чи «заморожування» військового конфлікту на Сході України</a:t>
                      </a:r>
                      <a:r>
                        <a:rPr lang="uk-UA" sz="2000" kern="12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, що посилить наявні негативні тенденції - падіння інвестиційної привабливості регіону, наростання соціальної напруженості, відтік найбільш активного населення </a:t>
                      </a: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§"/>
                      </a:pPr>
                      <a:r>
                        <a:rPr lang="uk-UA" sz="2000" b="1" kern="12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Дія </a:t>
                      </a:r>
                      <a:r>
                        <a:rPr lang="uk-UA" sz="2000" b="1" kern="1200" noProof="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Угоди</a:t>
                      </a:r>
                      <a:r>
                        <a:rPr lang="en-US" sz="2000" b="1" kern="12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 про </a:t>
                      </a:r>
                      <a:r>
                        <a:rPr lang="uk-UA" sz="2000" b="1" kern="12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асоціацію Україна-ЄС</a:t>
                      </a:r>
                      <a:r>
                        <a:rPr lang="en-US" sz="2000" b="1" kern="12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2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може призвести до значних структурних змін у вітчизняному мінерально-сировинному комплексі, консервації і закриття багатьох гірничовидобувних підприємств.</a:t>
                      </a:r>
                      <a:endParaRPr lang="uk-UA" sz="2000" kern="1200" dirty="0" smtClean="0">
                        <a:solidFill>
                          <a:srgbClr val="312B7D"/>
                        </a:solidFill>
                        <a:effectLst/>
                        <a:latin typeface="PF Square Sans Pro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§"/>
                      </a:pPr>
                      <a:r>
                        <a:rPr lang="uk-UA" sz="2000" b="1" kern="12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Відсутність державної політики </a:t>
                      </a:r>
                      <a:r>
                        <a:rPr lang="en-US" sz="2000" kern="12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щодо прифронтових та окупованих територій області </a:t>
                      </a:r>
                      <a:r>
                        <a:rPr lang="uk-UA" sz="2000" kern="12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та</a:t>
                      </a:r>
                      <a:r>
                        <a:rPr lang="en-US" sz="2000" kern="12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 їх </a:t>
                      </a:r>
                      <a:r>
                        <a:rPr lang="uk-UA" sz="2000" kern="12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деокупації/</a:t>
                      </a:r>
                      <a:r>
                        <a:rPr lang="en-US" sz="2000" kern="12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реінтеграції</a:t>
                      </a:r>
                      <a:endParaRPr lang="uk-UA" sz="2000" kern="1200" dirty="0" smtClean="0">
                        <a:solidFill>
                          <a:srgbClr val="312B7D"/>
                        </a:solidFill>
                        <a:effectLst/>
                        <a:latin typeface="PF Square Sans Pro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2000" b="1" kern="12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Збільшення кількості аварій на об’єктах інфраструктури</a:t>
                      </a:r>
                      <a:r>
                        <a:rPr lang="en-US" sz="2000" kern="12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, обумовлених наростаючим зносом основних фондів та бойовими діями</a:t>
                      </a:r>
                      <a:endParaRPr lang="uk-UA" sz="2000" kern="1200" dirty="0" smtClean="0">
                        <a:solidFill>
                          <a:srgbClr val="312B7D"/>
                        </a:solidFill>
                        <a:effectLst/>
                        <a:latin typeface="PF Square Sans Pro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§"/>
                      </a:pPr>
                      <a:r>
                        <a:rPr lang="ru-RU" sz="2000" b="1" kern="12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Екологічн</a:t>
                      </a:r>
                      <a:r>
                        <a:rPr lang="uk-UA" sz="2000" b="1" kern="12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і</a:t>
                      </a:r>
                      <a:r>
                        <a:rPr lang="ru-RU" sz="2000" b="1" kern="12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 загрози від окупованих територій</a:t>
                      </a:r>
                      <a:r>
                        <a:rPr lang="ru-RU" sz="2000" kern="12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, де масово йде закриття шахт. без дотримання відповідних технологій. </a:t>
                      </a:r>
                      <a:r>
                        <a:rPr lang="en-US" sz="2000" kern="12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За оцінкою експертів  через п’ять років настане неминуча катастрофа</a:t>
                      </a:r>
                      <a:r>
                        <a:rPr lang="uk-UA" sz="2000" kern="12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2000" b="0" kern="12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Скорочення </a:t>
                      </a:r>
                      <a:r>
                        <a:rPr lang="uk-UA" sz="2000" b="0" kern="12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міжнародної технічної допомоги</a:t>
                      </a:r>
                      <a:r>
                        <a:rPr lang="uk-UA" sz="2000" kern="12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 з</a:t>
                      </a:r>
                      <a:r>
                        <a:rPr lang="en-US" sz="2000" kern="1200" dirty="0" smtClean="0">
                          <a:solidFill>
                            <a:srgbClr val="312B7D"/>
                          </a:solidFill>
                          <a:effectLst/>
                          <a:latin typeface="PF Square Sans Pro"/>
                          <a:ea typeface="+mn-ea"/>
                          <a:cs typeface="Times New Roman" panose="02020603050405020304" pitchFamily="18" charset="0"/>
                        </a:rPr>
                        <a:t> підтримки заходів з відновлення інфраструктури регіону</a:t>
                      </a:r>
                      <a:endParaRPr lang="uk-UA" sz="2000" kern="1200" dirty="0" smtClean="0">
                        <a:solidFill>
                          <a:srgbClr val="312B7D"/>
                        </a:solidFill>
                        <a:effectLst/>
                        <a:latin typeface="PF Square Sans Pro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endParaRPr lang="uk-UA" sz="2000" kern="1200" dirty="0">
                        <a:solidFill>
                          <a:srgbClr val="312B7D"/>
                        </a:solidFill>
                        <a:effectLst/>
                        <a:latin typeface="PF Square Sans Pro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7375218" y="476605"/>
            <a:ext cx="1410322" cy="470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80340" algn="ctr">
              <a:lnSpc>
                <a:spcPct val="107000"/>
              </a:lnSpc>
              <a:spcAft>
                <a:spcPts val="0"/>
              </a:spcAft>
            </a:pPr>
            <a:r>
              <a:rPr lang="uk-UA" sz="2400" b="1" dirty="0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Загрози</a:t>
            </a:r>
            <a:endParaRPr lang="uk-UA" sz="2400" dirty="0">
              <a:solidFill>
                <a:srgbClr val="312B7D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11228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" y="1610834"/>
            <a:ext cx="1157791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312B7D"/>
                </a:solidFill>
                <a:latin typeface="Calibri" panose="020F0502020204030204" pitchFamily="34" charset="0"/>
              </a:rPr>
              <a:t>Загальна </a:t>
            </a:r>
            <a:r>
              <a:rPr lang="ru-RU" sz="2000" b="1" dirty="0">
                <a:solidFill>
                  <a:srgbClr val="312B7D"/>
                </a:solidFill>
                <a:latin typeface="Calibri" panose="020F0502020204030204" pitchFamily="34" charset="0"/>
              </a:rPr>
              <a:t>кількість </a:t>
            </a:r>
            <a:r>
              <a:rPr lang="ru-RU" sz="2000" dirty="0">
                <a:solidFill>
                  <a:srgbClr val="312B7D"/>
                </a:solidFill>
                <a:latin typeface="Calibri" panose="020F0502020204030204" pitchFamily="34" charset="0"/>
              </a:rPr>
              <a:t>учасників фокус-груп: 106 осіб </a:t>
            </a:r>
          </a:p>
          <a:p>
            <a:endParaRPr lang="uk-UA" sz="2000" dirty="0" smtClean="0">
              <a:solidFill>
                <a:srgbClr val="312B7D"/>
              </a:solidFill>
              <a:latin typeface="Calibri" panose="020F0502020204030204" pitchFamily="34" charset="0"/>
            </a:endParaRPr>
          </a:p>
          <a:p>
            <a:r>
              <a:rPr lang="uk-UA" sz="2000" dirty="0" smtClean="0">
                <a:solidFill>
                  <a:srgbClr val="312B7D"/>
                </a:solidFill>
                <a:latin typeface="Calibri" panose="020F0502020204030204" pitchFamily="34" charset="0"/>
              </a:rPr>
              <a:t>Жінки/чоловіки </a:t>
            </a:r>
            <a:r>
              <a:rPr lang="uk-UA" sz="2000" dirty="0">
                <a:solidFill>
                  <a:srgbClr val="312B7D"/>
                </a:solidFill>
                <a:latin typeface="Calibri" panose="020F0502020204030204" pitchFamily="34" charset="0"/>
              </a:rPr>
              <a:t>– 25/81 </a:t>
            </a:r>
            <a:endParaRPr lang="uk-UA" sz="2000" dirty="0" smtClean="0">
              <a:solidFill>
                <a:srgbClr val="312B7D"/>
              </a:solidFill>
              <a:latin typeface="Calibri" panose="020F0502020204030204" pitchFamily="34" charset="0"/>
            </a:endParaRPr>
          </a:p>
          <a:p>
            <a:endParaRPr lang="uk-UA" sz="2000" dirty="0" smtClean="0">
              <a:solidFill>
                <a:srgbClr val="312B7D"/>
              </a:solidFill>
              <a:latin typeface="Calibri" panose="020F0502020204030204" pitchFamily="34" charset="0"/>
            </a:endParaRPr>
          </a:p>
          <a:p>
            <a:r>
              <a:rPr lang="uk-UA" sz="2000" b="1" dirty="0">
                <a:solidFill>
                  <a:srgbClr val="312B7D"/>
                </a:solidFill>
                <a:latin typeface="Calibri" panose="020F0502020204030204" pitchFamily="34" charset="0"/>
              </a:rPr>
              <a:t>Локації</a:t>
            </a:r>
            <a:r>
              <a:rPr lang="uk-UA" sz="2000" dirty="0">
                <a:solidFill>
                  <a:srgbClr val="312B7D"/>
                </a:solidFill>
                <a:latin typeface="Calibri" panose="020F0502020204030204" pitchFamily="34" charset="0"/>
              </a:rPr>
              <a:t> проведення фокус-груп були визначені з метою максимального охоплення бізнесу та зручності логістики: місто Сєвєродонецьк, місто Лисичанськ, місто Старобільськ, місто Сватове, смт.Біловодськ, смт.Станиця Луганська.</a:t>
            </a:r>
          </a:p>
          <a:p>
            <a:endParaRPr lang="uk-UA" sz="2000" dirty="0" smtClean="0">
              <a:solidFill>
                <a:srgbClr val="312B7D"/>
              </a:solidFill>
              <a:latin typeface="Calibri" panose="020F0502020204030204" pitchFamily="34" charset="0"/>
            </a:endParaRPr>
          </a:p>
          <a:p>
            <a:r>
              <a:rPr lang="uk-UA" sz="2000" b="1" dirty="0" smtClean="0">
                <a:solidFill>
                  <a:srgbClr val="312B7D"/>
                </a:solidFill>
                <a:latin typeface="Calibri" panose="020F0502020204030204" pitchFamily="34" charset="0"/>
              </a:rPr>
              <a:t>Учасники від громад</a:t>
            </a:r>
            <a:r>
              <a:rPr lang="uk-UA" sz="2000" dirty="0" smtClean="0">
                <a:solidFill>
                  <a:srgbClr val="312B7D"/>
                </a:solidFill>
                <a:latin typeface="Calibri" panose="020F0502020204030204" pitchFamily="34" charset="0"/>
              </a:rPr>
              <a:t>: Сєвєродонецька, Лисичанська, Попаснянська, Новодружевська, Привільська, Старобільська, Сватівська міська рада, Троїцька селищна ОТГ, Новопсковська селищна ОТГ, Білокуракинська селищна , Біловодська селищна ОТГ, Марківська селищна ОТГ, Нижньо-Дуванська  сільська ОТГ, Привільська сільська ОТГ, Лозно-Олександрівська сільська ОТГ, Шульгинська сільська ОТГ, Веселівська сільська ОТГ, Підгорівська сільська ОТГ, Чмирівська сільська ОТГ, Міловська, Станично-Луганська селищні ради, Великочернігівська сільська ОТГ, Нижньотеплівська сільська рада, Широківська сільська рада, Красноталівська сільська ОТГ</a:t>
            </a:r>
          </a:p>
          <a:p>
            <a:endParaRPr lang="uk-UA" sz="2000" dirty="0">
              <a:solidFill>
                <a:srgbClr val="312B7D"/>
              </a:solidFill>
              <a:latin typeface="Calibri" panose="020F050202020403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12036" y="476605"/>
            <a:ext cx="5249194" cy="4875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80340" algn="ctr">
              <a:lnSpc>
                <a:spcPct val="107000"/>
              </a:lnSpc>
              <a:spcAft>
                <a:spcPts val="0"/>
              </a:spcAft>
            </a:pPr>
            <a:r>
              <a:rPr lang="uk-UA" sz="2400" b="1" dirty="0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Фокус-групи з представниками ОМС</a:t>
            </a:r>
            <a:endParaRPr lang="uk-UA" sz="2400" dirty="0">
              <a:solidFill>
                <a:srgbClr val="312B7D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40264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12036" y="476605"/>
            <a:ext cx="5249194" cy="4875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80340" algn="ctr">
              <a:lnSpc>
                <a:spcPct val="107000"/>
              </a:lnSpc>
              <a:spcAft>
                <a:spcPts val="0"/>
              </a:spcAft>
            </a:pPr>
            <a:r>
              <a:rPr lang="uk-UA" sz="2400" b="1" dirty="0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Фокус-групи з представниками ОМС</a:t>
            </a:r>
            <a:endParaRPr lang="uk-UA" sz="2400" dirty="0">
              <a:solidFill>
                <a:srgbClr val="312B7D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12376" y="1516413"/>
            <a:ext cx="11326906" cy="54107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uk-UA" b="1" i="1" dirty="0">
                <a:solidFill>
                  <a:srgbClr val="312B7D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ПАРАМЕТР 1.  Визначення  пріоритетних бізнесів та виробництв (видів економічної діяльності), найбільш пріоритетних для перспективного розвитку  регіону та визначення перспектив  їх росту в </a:t>
            </a:r>
            <a:r>
              <a:rPr lang="uk-UA" b="1" i="1" dirty="0" smtClean="0">
                <a:solidFill>
                  <a:srgbClr val="312B7D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регіоні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endParaRPr lang="uk-UA" b="1" i="1" dirty="0">
              <a:solidFill>
                <a:srgbClr val="312B7D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uk-UA" b="1" i="1" dirty="0">
                <a:solidFill>
                  <a:srgbClr val="312B7D"/>
                </a:solidFill>
              </a:rPr>
              <a:t>ПАРАМЕТР 2. Які переваги бачить бізнес, що працює на території </a:t>
            </a:r>
            <a:r>
              <a:rPr lang="uk-UA" b="1" i="1" dirty="0" smtClean="0">
                <a:solidFill>
                  <a:srgbClr val="312B7D"/>
                </a:solidFill>
              </a:rPr>
              <a:t>регіону</a:t>
            </a:r>
          </a:p>
          <a:p>
            <a:pPr>
              <a:lnSpc>
                <a:spcPct val="120000"/>
              </a:lnSpc>
            </a:pPr>
            <a:endParaRPr lang="uk-UA" dirty="0">
              <a:solidFill>
                <a:srgbClr val="312B7D"/>
              </a:solidFill>
            </a:endParaRPr>
          </a:p>
          <a:p>
            <a:pPr>
              <a:lnSpc>
                <a:spcPct val="120000"/>
              </a:lnSpc>
            </a:pPr>
            <a:r>
              <a:rPr lang="uk-UA" b="1" i="1" dirty="0">
                <a:solidFill>
                  <a:srgbClr val="312B7D"/>
                </a:solidFill>
              </a:rPr>
              <a:t>ПАРАМЕТР 3. Які перешкоди для розвитку бізнесу </a:t>
            </a:r>
            <a:endParaRPr lang="uk-UA" dirty="0">
              <a:solidFill>
                <a:srgbClr val="312B7D"/>
              </a:solidFill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endParaRPr lang="uk-UA" dirty="0" smtClean="0">
              <a:solidFill>
                <a:srgbClr val="312B7D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uk-UA" b="1" i="1" dirty="0">
                <a:solidFill>
                  <a:srgbClr val="312B7D"/>
                </a:solidFill>
              </a:rPr>
              <a:t>ПАРАМЕТР 4. Визначення критичних питань, ключових для розвитку  регіону</a:t>
            </a:r>
            <a:endParaRPr lang="uk-UA" dirty="0">
              <a:solidFill>
                <a:srgbClr val="312B7D"/>
              </a:solidFill>
            </a:endParaRPr>
          </a:p>
          <a:p>
            <a:pPr>
              <a:lnSpc>
                <a:spcPct val="120000"/>
              </a:lnSpc>
            </a:pPr>
            <a:endParaRPr lang="uk-UA" b="1" i="1" dirty="0" smtClean="0">
              <a:solidFill>
                <a:srgbClr val="312B7D"/>
              </a:solidFill>
            </a:endParaRPr>
          </a:p>
          <a:p>
            <a:pPr>
              <a:lnSpc>
                <a:spcPct val="120000"/>
              </a:lnSpc>
            </a:pPr>
            <a:r>
              <a:rPr lang="uk-UA" b="1" i="1" dirty="0" smtClean="0">
                <a:solidFill>
                  <a:srgbClr val="312B7D"/>
                </a:solidFill>
              </a:rPr>
              <a:t>ПАРАМЕТР </a:t>
            </a:r>
            <a:r>
              <a:rPr lang="uk-UA" b="1" i="1" dirty="0">
                <a:solidFill>
                  <a:srgbClr val="312B7D"/>
                </a:solidFill>
              </a:rPr>
              <a:t>5. Як влада (місцева, регіональна) може допомогти розвиватись бізнесу і які інструменти може </a:t>
            </a:r>
            <a:r>
              <a:rPr lang="uk-UA" b="1" i="1" dirty="0" smtClean="0">
                <a:solidFill>
                  <a:srgbClr val="312B7D"/>
                </a:solidFill>
              </a:rPr>
              <a:t>запропонувати</a:t>
            </a:r>
            <a:endParaRPr lang="uk-UA" dirty="0">
              <a:solidFill>
                <a:srgbClr val="312B7D"/>
              </a:solidFill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endParaRPr lang="uk-UA" dirty="0" smtClean="0">
              <a:solidFill>
                <a:srgbClr val="312B7D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uk-UA" b="1" i="1" dirty="0">
                <a:solidFill>
                  <a:srgbClr val="312B7D"/>
                </a:solidFill>
              </a:rPr>
              <a:t>ПАРАМЕТР 6. Які завдання (проекти) слід включити в регіональну стратегію, щоб змінити вектор </a:t>
            </a:r>
            <a:r>
              <a:rPr lang="uk-UA" b="1" i="1" dirty="0" smtClean="0">
                <a:solidFill>
                  <a:srgbClr val="312B7D"/>
                </a:solidFill>
              </a:rPr>
              <a:t>економічного </a:t>
            </a:r>
            <a:r>
              <a:rPr lang="uk-UA" b="1" i="1" dirty="0">
                <a:solidFill>
                  <a:srgbClr val="312B7D"/>
                </a:solidFill>
              </a:rPr>
              <a:t>розвитку в області</a:t>
            </a:r>
            <a:endParaRPr lang="uk-UA" dirty="0">
              <a:solidFill>
                <a:srgbClr val="312B7D"/>
              </a:solidFill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endParaRPr lang="uk-UA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8640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B759C788-3C0B-4D12-9BDE-4794FA65A3BD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908636" y="1966319"/>
            <a:ext cx="10758487" cy="5175250"/>
          </a:xfrm>
          <a:prstGeom prst="rect">
            <a:avLst/>
          </a:prstGeom>
        </p:spPr>
        <p:txBody>
          <a:bodyPr/>
          <a:lstStyle/>
          <a:p>
            <a:pPr algn="l">
              <a:lnSpc>
                <a:spcPct val="130000"/>
              </a:lnSpc>
            </a:pPr>
            <a:r>
              <a:rPr lang="uk-UA" sz="2400" dirty="0">
                <a:solidFill>
                  <a:srgbClr val="58367E"/>
                </a:solidFill>
                <a:latin typeface="Calibri" panose="020F0502020204030204" pitchFamily="34" charset="0"/>
              </a:rPr>
              <a:t>1) Державна стратегія регіонального розвитку України;</a:t>
            </a:r>
          </a:p>
          <a:p>
            <a:pPr algn="l">
              <a:lnSpc>
                <a:spcPct val="130000"/>
              </a:lnSpc>
            </a:pPr>
            <a:r>
              <a:rPr lang="uk-UA" sz="2400" dirty="0">
                <a:solidFill>
                  <a:srgbClr val="58367E"/>
                </a:solidFill>
                <a:latin typeface="Calibri" panose="020F0502020204030204" pitchFamily="34" charset="0"/>
              </a:rPr>
              <a:t>2) План заходів з реалізації Державної стратегії регіонального розвитку України;</a:t>
            </a:r>
          </a:p>
          <a:p>
            <a:pPr algn="l">
              <a:lnSpc>
                <a:spcPct val="130000"/>
              </a:lnSpc>
            </a:pPr>
            <a:r>
              <a:rPr lang="uk-UA" sz="2400" dirty="0">
                <a:solidFill>
                  <a:srgbClr val="58367E"/>
                </a:solidFill>
                <a:latin typeface="Calibri" panose="020F0502020204030204" pitchFamily="34" charset="0"/>
              </a:rPr>
              <a:t>3) </a:t>
            </a:r>
            <a:r>
              <a:rPr lang="uk-UA" sz="2400" dirty="0" smtClean="0">
                <a:solidFill>
                  <a:srgbClr val="58367E"/>
                </a:solidFill>
                <a:latin typeface="Calibri" panose="020F0502020204030204" pitchFamily="34" charset="0"/>
              </a:rPr>
              <a:t>П</a:t>
            </a:r>
            <a:r>
              <a:rPr lang="ru-RU" sz="2400" dirty="0" smtClean="0">
                <a:solidFill>
                  <a:srgbClr val="58367E"/>
                </a:solidFill>
                <a:latin typeface="Calibri" panose="020F0502020204030204" pitchFamily="34" charset="0"/>
              </a:rPr>
              <a:t>орядок </a:t>
            </a:r>
            <a:r>
              <a:rPr lang="ru-RU" sz="2400" dirty="0">
                <a:solidFill>
                  <a:srgbClr val="58367E"/>
                </a:solidFill>
                <a:latin typeface="Calibri" panose="020F0502020204030204" pitchFamily="34" charset="0"/>
              </a:rPr>
              <a:t>розроблення державної та регіональних стратегій розвитку і планів заходів з їх реалізації, а також проведення моніторингу та оцінки результативності їх реалізації з урахуванням досвіду та методики ЄС із «СМАРТ-спеціалізації» (зміни </a:t>
            </a:r>
            <a:r>
              <a:rPr lang="ru-RU" sz="2400" dirty="0">
                <a:solidFill>
                  <a:srgbClr val="FF0000"/>
                </a:solidFill>
                <a:latin typeface="Calibri" panose="020F0502020204030204" pitchFamily="34" charset="0"/>
              </a:rPr>
              <a:t>до ПКМУ</a:t>
            </a:r>
            <a:r>
              <a:rPr lang="uk-UA" sz="2400" dirty="0">
                <a:solidFill>
                  <a:srgbClr val="FF0000"/>
                </a:solidFill>
                <a:latin typeface="Calibri" panose="020F0502020204030204" pitchFamily="34" charset="0"/>
              </a:rPr>
              <a:t> № 931та 932</a:t>
            </a:r>
            <a:r>
              <a:rPr lang="uk-UA" sz="2400" dirty="0">
                <a:solidFill>
                  <a:srgbClr val="58367E"/>
                </a:solidFill>
                <a:latin typeface="Calibri" panose="020F0502020204030204" pitchFamily="34" charset="0"/>
              </a:rPr>
              <a:t>)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xmlns="" id="{FA496A3A-2860-42CA-8DEC-10C1E9DBB41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820428" y="304893"/>
            <a:ext cx="9075737" cy="906462"/>
          </a:xfrm>
          <a:prstGeom prst="rect">
            <a:avLst/>
          </a:prstGeom>
        </p:spPr>
        <p:txBody>
          <a:bodyPr/>
          <a:lstStyle/>
          <a:p>
            <a:r>
              <a:rPr lang="ru-RU" sz="2400" b="1" dirty="0">
                <a:solidFill>
                  <a:srgbClr val="312B7D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Що </a:t>
            </a:r>
            <a:r>
              <a:rPr lang="ru-RU" sz="2400" b="1" dirty="0" smtClean="0">
                <a:solidFill>
                  <a:srgbClr val="312B7D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змінилося </a:t>
            </a:r>
            <a:r>
              <a:rPr lang="ru-RU" sz="2400" b="1" dirty="0">
                <a:solidFill>
                  <a:srgbClr val="312B7D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в новому стратегічному періоді </a:t>
            </a:r>
            <a:r>
              <a:rPr lang="ru-RU" sz="2400" b="1" dirty="0" smtClean="0">
                <a:solidFill>
                  <a:srgbClr val="312B7D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lang="ru-RU" sz="2400" b="1" dirty="0" smtClean="0">
                <a:solidFill>
                  <a:srgbClr val="312B7D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</a:br>
            <a:r>
              <a:rPr lang="ru-RU" sz="2400" b="1" dirty="0" smtClean="0">
                <a:solidFill>
                  <a:srgbClr val="312B7D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2021-2027</a:t>
            </a:r>
            <a:endParaRPr lang="uk-UA" sz="2400" b="1" dirty="0">
              <a:solidFill>
                <a:srgbClr val="312B7D"/>
              </a:solidFill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83293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513699" y="490518"/>
            <a:ext cx="3698513" cy="4875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80340" algn="ctr">
              <a:lnSpc>
                <a:spcPct val="107000"/>
              </a:lnSpc>
              <a:spcAft>
                <a:spcPts val="0"/>
              </a:spcAft>
            </a:pPr>
            <a:r>
              <a:rPr lang="uk-UA" sz="2400" b="1" dirty="0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Управління - можливості</a:t>
            </a:r>
            <a:endParaRPr lang="uk-UA" sz="2400" dirty="0">
              <a:solidFill>
                <a:srgbClr val="312B7D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1761670"/>
            <a:ext cx="11919575" cy="45409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23240" indent="-342900">
              <a:lnSpc>
                <a:spcPct val="11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uk-UA" sz="2200" dirty="0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Деокупація та реінтеграція території Луганської та Донецької областей;</a:t>
            </a:r>
          </a:p>
          <a:p>
            <a:pPr marL="523240" indent="-342900">
              <a:lnSpc>
                <a:spcPct val="11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ru-RU" sz="2200" dirty="0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Відкриття додаткових </a:t>
            </a:r>
            <a:r>
              <a:rPr lang="uk-UA" sz="2200" dirty="0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КПП із автомобільним переміщенням людей та товарів (Золоте, Щастя);</a:t>
            </a:r>
          </a:p>
          <a:p>
            <a:pPr marL="523240" indent="-342900">
              <a:lnSpc>
                <a:spcPct val="11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uk-UA" sz="2200" dirty="0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Подальше відновлення інфраструктури Луганської області;</a:t>
            </a:r>
          </a:p>
          <a:p>
            <a:pPr marL="523240" indent="-342900">
              <a:lnSpc>
                <a:spcPct val="11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uk-UA" sz="2200" dirty="0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Будівництво залізничної ділянки Рубіжне – Старобільськ, </a:t>
            </a:r>
            <a:r>
              <a:rPr lang="uk-UA" sz="2200" dirty="0" err="1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Білокуракине</a:t>
            </a:r>
            <a:r>
              <a:rPr lang="uk-UA" sz="2200" dirty="0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Сватове;</a:t>
            </a:r>
          </a:p>
          <a:p>
            <a:pPr marL="523240" indent="-342900">
              <a:lnSpc>
                <a:spcPct val="11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uk-UA" sz="2200" dirty="0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Електрифікація залізничної ділянки  Куп'янськ – </a:t>
            </a:r>
            <a:r>
              <a:rPr lang="uk-UA" sz="2200" dirty="0" err="1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Попасна</a:t>
            </a:r>
            <a:r>
              <a:rPr lang="uk-UA" sz="2200" dirty="0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523240" indent="-342900">
              <a:lnSpc>
                <a:spcPct val="11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uk-UA" sz="2200" dirty="0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Будівництво обласної лікарні (третинний рівень);</a:t>
            </a:r>
          </a:p>
          <a:p>
            <a:pPr marL="523240" indent="-342900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uk-UA" sz="2200" dirty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Співпраця із донорськими організаціями </a:t>
            </a:r>
            <a:r>
              <a:rPr lang="en-US" sz="2200" dirty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USAID</a:t>
            </a:r>
            <a:r>
              <a:rPr lang="uk-UA" sz="2200" dirty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ПРООН та інша;</a:t>
            </a:r>
          </a:p>
          <a:p>
            <a:pPr marL="523240" indent="-342900">
              <a:lnSpc>
                <a:spcPct val="11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uk-UA" sz="2200" dirty="0" smtClean="0">
              <a:solidFill>
                <a:srgbClr val="312B7D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23240" indent="-342900">
              <a:lnSpc>
                <a:spcPct val="11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uk-UA" sz="2200" dirty="0" smtClean="0">
              <a:solidFill>
                <a:srgbClr val="312B7D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23240" indent="-342900">
              <a:lnSpc>
                <a:spcPct val="11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uk-UA" sz="2200" dirty="0">
              <a:solidFill>
                <a:srgbClr val="312B7D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23240" indent="-34290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uk-UA" sz="2000" dirty="0">
              <a:solidFill>
                <a:srgbClr val="312B7D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23240" indent="-34290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uk-UA" sz="2400" dirty="0" smtClean="0">
              <a:solidFill>
                <a:srgbClr val="312B7D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26287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791402" y="490518"/>
            <a:ext cx="3143105" cy="4875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80340" algn="ctr">
              <a:lnSpc>
                <a:spcPct val="107000"/>
              </a:lnSpc>
              <a:spcAft>
                <a:spcPts val="0"/>
              </a:spcAft>
            </a:pPr>
            <a:r>
              <a:rPr lang="uk-UA" sz="2400" b="1" dirty="0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Управління - загрози</a:t>
            </a:r>
            <a:endParaRPr lang="uk-UA" sz="2400" dirty="0">
              <a:solidFill>
                <a:srgbClr val="312B7D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161365" y="1371705"/>
            <a:ext cx="12353365" cy="9483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23240" indent="-342900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uk-UA" sz="2000" b="1" dirty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400 км </a:t>
            </a:r>
            <a:r>
              <a:rPr lang="uk-UA" sz="2000" dirty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кордону із Російською </a:t>
            </a:r>
            <a:r>
              <a:rPr lang="uk-UA" sz="2000" dirty="0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Федерацією</a:t>
            </a:r>
            <a:r>
              <a:rPr lang="uk-UA" sz="2000" dirty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яка здійснює збройну агресію проти України;</a:t>
            </a:r>
          </a:p>
          <a:p>
            <a:pPr marL="523240" indent="-342900">
              <a:lnSpc>
                <a:spcPct val="11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uk-UA" sz="2000" dirty="0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Не проведено </a:t>
            </a:r>
            <a:r>
              <a:rPr lang="uk-UA" sz="2000" b="1" dirty="0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адміністративно-територіальний устрій </a:t>
            </a:r>
            <a:r>
              <a:rPr lang="uk-UA" sz="2000" dirty="0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України;</a:t>
            </a:r>
          </a:p>
          <a:p>
            <a:pPr marL="523240" indent="-342900">
              <a:lnSpc>
                <a:spcPct val="11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uk-UA" sz="2000" dirty="0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Не проведені місцеві вибори в </a:t>
            </a:r>
            <a:r>
              <a:rPr lang="uk-UA" sz="2000" b="1" dirty="0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 ОТГ </a:t>
            </a:r>
            <a:r>
              <a:rPr lang="uk-UA" sz="2000" dirty="0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на лінії розмежування: Щастинська міська, Нижнєтеплівська сільська, Широківська сільська, Гірська міська, Новоайдарська селищна ОТГ;</a:t>
            </a:r>
          </a:p>
          <a:p>
            <a:pPr marL="523240" indent="-342900">
              <a:lnSpc>
                <a:spcPct val="11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Втрата </a:t>
            </a:r>
            <a:r>
              <a:rPr lang="ru-RU" sz="2000" dirty="0" err="1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регіоном</a:t>
            </a:r>
            <a:r>
              <a:rPr lang="ru-RU" sz="2000" dirty="0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ru-RU" sz="2000" dirty="0" err="1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коштів</a:t>
            </a:r>
            <a:r>
              <a:rPr lang="ru-RU" sz="2000" dirty="0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ru-RU" sz="2000" dirty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через економічну блокаду окупованої території Луганської області (</a:t>
            </a:r>
            <a:r>
              <a:rPr lang="ru-RU" sz="2000" dirty="0" err="1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понад</a:t>
            </a:r>
            <a:r>
              <a:rPr lang="ru-RU" sz="2000" dirty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600 млн </a:t>
            </a:r>
            <a:r>
              <a:rPr lang="ru-RU" sz="2000" dirty="0" err="1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грн</a:t>
            </a:r>
            <a:r>
              <a:rPr lang="ru-RU" sz="2000" dirty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у 2017 </a:t>
            </a:r>
            <a:r>
              <a:rPr lang="ru-RU" sz="2000" dirty="0" err="1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році</a:t>
            </a:r>
            <a:r>
              <a:rPr lang="ru-RU" sz="2000" dirty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750 млн </a:t>
            </a:r>
            <a:r>
              <a:rPr lang="ru-RU" sz="2000" dirty="0" err="1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грн</a:t>
            </a:r>
            <a:r>
              <a:rPr lang="ru-RU" sz="2000" dirty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у 2018 </a:t>
            </a:r>
            <a:r>
              <a:rPr lang="ru-RU" sz="2000" dirty="0" err="1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році</a:t>
            </a:r>
            <a:r>
              <a:rPr lang="ru-RU" sz="2000" dirty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та, за прогнозами, </a:t>
            </a:r>
            <a:r>
              <a:rPr lang="ru-RU" sz="2000" dirty="0" err="1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близько</a:t>
            </a:r>
            <a:r>
              <a:rPr lang="ru-RU" sz="2000" dirty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800 млн </a:t>
            </a:r>
            <a:r>
              <a:rPr lang="ru-RU" sz="2000" dirty="0" err="1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грн</a:t>
            </a:r>
            <a:r>
              <a:rPr lang="ru-RU" sz="2000" dirty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у поточному </a:t>
            </a:r>
            <a:r>
              <a:rPr lang="ru-RU" sz="2000" dirty="0" err="1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році</a:t>
            </a:r>
            <a:r>
              <a:rPr lang="ru-RU" sz="2000" dirty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);</a:t>
            </a:r>
          </a:p>
          <a:p>
            <a:pPr marL="523240" indent="-342900">
              <a:lnSpc>
                <a:spcPct val="11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ru-RU" sz="2000" dirty="0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Регіон </a:t>
            </a:r>
            <a:r>
              <a:rPr lang="ru-RU" sz="2000" b="1" dirty="0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приєднаний </a:t>
            </a:r>
            <a:r>
              <a:rPr lang="ru-RU" sz="2000" dirty="0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 єдиної </a:t>
            </a:r>
            <a:r>
              <a:rPr lang="uk-UA" sz="2000" dirty="0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енергетичної системи України, залежність від </a:t>
            </a:r>
            <a:r>
              <a:rPr lang="uk-UA" sz="2000" dirty="0" err="1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Щастинської</a:t>
            </a:r>
            <a:r>
              <a:rPr lang="uk-UA" sz="2000" dirty="0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ТЕС;</a:t>
            </a:r>
          </a:p>
          <a:p>
            <a:pPr marL="523240" indent="-342900">
              <a:lnSpc>
                <a:spcPct val="11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uk-UA" sz="2000" b="1" dirty="0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Обмеженість</a:t>
            </a:r>
            <a:r>
              <a:rPr lang="uk-UA" sz="2000" dirty="0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залізничного сполучення та перевезення товарів залізницею (залізниця проходить через 3 райони із 12), відсутність </a:t>
            </a:r>
            <a:r>
              <a:rPr lang="uk-UA" sz="2000" dirty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швидкісних потягів;</a:t>
            </a:r>
          </a:p>
          <a:p>
            <a:pPr marL="523240" indent="-342900">
              <a:lnSpc>
                <a:spcPct val="11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uk-UA" sz="2000" b="1" dirty="0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Заборгованість по заробітній платі </a:t>
            </a:r>
            <a:r>
              <a:rPr lang="uk-UA" sz="2000" dirty="0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uk-UA" sz="2000" dirty="0" err="1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двух</a:t>
            </a:r>
            <a:r>
              <a:rPr lang="uk-UA" sz="2000" dirty="0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державних підприємствах </a:t>
            </a:r>
            <a:r>
              <a:rPr lang="uk-UA" sz="2000" dirty="0" err="1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Первомайськвугілля</a:t>
            </a:r>
            <a:r>
              <a:rPr lang="uk-UA" sz="2000" dirty="0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uk-UA" sz="2000" dirty="0" err="1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Лисичанськвугілля</a:t>
            </a:r>
            <a:r>
              <a:rPr lang="uk-UA" sz="2000" dirty="0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000" dirty="0" err="1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аборгованість</a:t>
            </a:r>
            <a:r>
              <a:rPr lang="ru-RU" sz="2000" dirty="0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000" dirty="0" err="1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заробітній</a:t>
            </a:r>
            <a:r>
              <a:rPr lang="ru-RU" sz="2000" dirty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платі</a:t>
            </a:r>
            <a:r>
              <a:rPr lang="ru-RU" sz="2000" dirty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складає</a:t>
            </a:r>
            <a:r>
              <a:rPr lang="ru-RU" sz="2000" dirty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348 млн </a:t>
            </a:r>
            <a:r>
              <a:rPr lang="ru-RU" sz="2000" dirty="0" err="1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sz="2000" dirty="0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uk-UA" sz="2000" dirty="0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523240" indent="-342900">
              <a:lnSpc>
                <a:spcPct val="11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uk-UA" sz="2000" b="1" dirty="0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Перебої із водопостачанням </a:t>
            </a:r>
            <a:r>
              <a:rPr lang="uk-UA" sz="2000" dirty="0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через заборгованість міськводоканалу </a:t>
            </a:r>
            <a:r>
              <a:rPr lang="uk-UA" sz="2000" dirty="0" err="1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м.Лисичанська</a:t>
            </a:r>
            <a:r>
              <a:rPr lang="uk-UA" sz="2000" dirty="0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електроенергію та за поставлену воду на непідконтрольну територію перед </a:t>
            </a:r>
            <a:r>
              <a:rPr lang="uk-UA" sz="2000" dirty="0" err="1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Попаснянським</a:t>
            </a:r>
            <a:r>
              <a:rPr lang="uk-UA" sz="2000" dirty="0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водоканалом;</a:t>
            </a:r>
          </a:p>
          <a:p>
            <a:pPr marL="523240" indent="-342900">
              <a:lnSpc>
                <a:spcPct val="11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uk-UA" sz="2000" dirty="0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Відсутність </a:t>
            </a:r>
            <a:r>
              <a:rPr lang="uk-UA" sz="2000" b="1" dirty="0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антикорупційного Комітету </a:t>
            </a:r>
            <a:r>
              <a:rPr lang="uk-UA" sz="2000" dirty="0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регіоні;</a:t>
            </a:r>
          </a:p>
          <a:p>
            <a:pPr marL="523240" indent="-342900">
              <a:lnSpc>
                <a:spcPct val="11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uk-UA" sz="2000" dirty="0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Поганий </a:t>
            </a:r>
            <a:r>
              <a:rPr lang="uk-UA" sz="2000" b="1" dirty="0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стан доріг </a:t>
            </a:r>
            <a:r>
              <a:rPr lang="uk-UA" sz="2000" dirty="0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(80% зруйновано);</a:t>
            </a:r>
          </a:p>
          <a:p>
            <a:pPr marL="523240" indent="-342900">
              <a:lnSpc>
                <a:spcPct val="11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uk-UA" sz="2000" dirty="0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Відсутність контрольно-вимірювальних комплексів на території Луганської області</a:t>
            </a:r>
          </a:p>
          <a:p>
            <a:pPr marL="523240" indent="-342900">
              <a:lnSpc>
                <a:spcPct val="11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uk-UA" sz="2000" dirty="0" smtClean="0">
              <a:solidFill>
                <a:srgbClr val="312B7D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23240" indent="-342900">
              <a:lnSpc>
                <a:spcPct val="11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uk-UA" sz="2000" dirty="0" smtClean="0">
              <a:solidFill>
                <a:srgbClr val="312B7D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23240" indent="-342900">
              <a:lnSpc>
                <a:spcPct val="11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uk-UA" sz="2000" dirty="0" smtClean="0">
              <a:solidFill>
                <a:srgbClr val="312B7D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23240" indent="-342900">
              <a:lnSpc>
                <a:spcPct val="11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uk-UA" sz="2200" dirty="0" smtClean="0">
              <a:solidFill>
                <a:srgbClr val="312B7D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23240" indent="-342900">
              <a:lnSpc>
                <a:spcPct val="11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uk-UA" sz="2200" dirty="0" smtClean="0">
              <a:solidFill>
                <a:srgbClr val="312B7D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23240" indent="-342900">
              <a:lnSpc>
                <a:spcPct val="11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uk-UA" sz="2200" dirty="0" smtClean="0">
              <a:solidFill>
                <a:srgbClr val="312B7D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23240" indent="-342900">
              <a:lnSpc>
                <a:spcPct val="11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ru-RU" sz="2200" dirty="0" smtClean="0">
              <a:solidFill>
                <a:srgbClr val="312B7D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23240" indent="-342900">
              <a:lnSpc>
                <a:spcPct val="11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ru-RU" sz="2200" dirty="0" smtClean="0">
              <a:solidFill>
                <a:srgbClr val="312B7D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23240" indent="-342900">
              <a:lnSpc>
                <a:spcPct val="11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uk-UA" sz="2200" dirty="0">
              <a:solidFill>
                <a:srgbClr val="312B7D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23240" indent="-34290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uk-UA" sz="2000" dirty="0">
              <a:solidFill>
                <a:srgbClr val="312B7D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23240" indent="-34290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uk-UA" sz="2400" dirty="0" smtClean="0">
              <a:solidFill>
                <a:srgbClr val="312B7D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11153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282933" y="490518"/>
            <a:ext cx="4160050" cy="470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80340" algn="ctr">
              <a:lnSpc>
                <a:spcPct val="107000"/>
              </a:lnSpc>
              <a:spcAft>
                <a:spcPts val="0"/>
              </a:spcAft>
            </a:pPr>
            <a:r>
              <a:rPr lang="uk-UA" sz="2400" b="1" dirty="0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Управління – слабкі сторони</a:t>
            </a:r>
            <a:endParaRPr lang="uk-UA" sz="2400" dirty="0">
              <a:solidFill>
                <a:srgbClr val="312B7D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90973" y="1506176"/>
            <a:ext cx="12747812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23240" indent="-342900">
              <a:buFont typeface="Wingdings" panose="05000000000000000000" pitchFamily="2" charset="2"/>
              <a:buChar char="§"/>
            </a:pPr>
            <a:r>
              <a:rPr lang="uk-UA" sz="2000" dirty="0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новостворених ОТГ відсутні Стратегії розвитку громад;</a:t>
            </a:r>
          </a:p>
          <a:p>
            <a:pPr marL="523240" indent="-342900">
              <a:buFont typeface="Wingdings" panose="05000000000000000000" pitchFamily="2" charset="2"/>
              <a:buChar char="§"/>
            </a:pPr>
            <a:r>
              <a:rPr lang="uk-UA" sz="2000" dirty="0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Неефективні мережі освіти, охорони здоров'я, культури та спорту в громадах;</a:t>
            </a:r>
          </a:p>
          <a:p>
            <a:pPr marL="523240" indent="-342900">
              <a:buFont typeface="Wingdings" panose="05000000000000000000" pitchFamily="2" charset="2"/>
              <a:buChar char="§"/>
            </a:pPr>
            <a:r>
              <a:rPr lang="uk-UA" sz="2000" dirty="0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Дефіцит кадрів в ОМС, комунальних закладах та підприємствах;</a:t>
            </a:r>
          </a:p>
          <a:p>
            <a:pPr marL="523240" indent="-342900">
              <a:buFont typeface="Wingdings" panose="05000000000000000000" pitchFamily="2" charset="2"/>
              <a:buChar char="§"/>
            </a:pPr>
            <a:r>
              <a:rPr lang="uk-UA" sz="2000" dirty="0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Низький рівень знань працівників ОМС;</a:t>
            </a:r>
          </a:p>
          <a:p>
            <a:pPr marL="523240" indent="-342900">
              <a:buFont typeface="Wingdings" panose="05000000000000000000" pitchFamily="2" charset="2"/>
              <a:buChar char="§"/>
            </a:pPr>
            <a:r>
              <a:rPr lang="uk-UA" sz="2000" dirty="0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Неефективна управлінська структура ОМС, дублювання функцій, великі обсяги паперової роботи, низький </a:t>
            </a:r>
            <a:r>
              <a:rPr lang="uk-UA" sz="2000" dirty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рівень автоматизації сервісів;</a:t>
            </a:r>
          </a:p>
          <a:p>
            <a:pPr marL="523240" indent="-342900">
              <a:buFont typeface="Wingdings" panose="05000000000000000000" pitchFamily="2" charset="2"/>
              <a:buChar char="§"/>
            </a:pPr>
            <a:r>
              <a:rPr lang="uk-UA" sz="2000" dirty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Низький рівень впровадження електронних сервісів </a:t>
            </a:r>
            <a:r>
              <a:rPr lang="ru-RU" sz="2000" dirty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(реєстри громад, </a:t>
            </a:r>
            <a:r>
              <a:rPr lang="ru-RU" sz="2000" dirty="0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комунального </a:t>
            </a:r>
            <a:r>
              <a:rPr lang="ru-RU" sz="2000" dirty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майна, адрес, ГІС, Громадський бюджет, Сервіс петицій, Картка жителя та інші</a:t>
            </a:r>
            <a:r>
              <a:rPr lang="ru-RU" sz="2000" dirty="0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523240" indent="-342900"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Відсутні затверджені правила корпоративної етики в ОМС, комунальних закладах та </a:t>
            </a:r>
            <a:r>
              <a:rPr lang="ru-RU" sz="2000" dirty="0" err="1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підприємствах</a:t>
            </a:r>
            <a:r>
              <a:rPr lang="ru-RU" sz="2000" dirty="0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523240" indent="-342900"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Неефективні внутрішні та зовнішні комунікації ОМС, відсутні ефективні партнерства;</a:t>
            </a:r>
          </a:p>
          <a:p>
            <a:pPr marL="523240" indent="-342900"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Відсутні клієнтські сервіси орієнтовані на потреби громадян;</a:t>
            </a:r>
          </a:p>
          <a:p>
            <a:pPr marL="523240" indent="-342900"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Відсутні прозорі та доступні простори рецепцій;</a:t>
            </a:r>
          </a:p>
          <a:p>
            <a:pPr marL="523240" indent="-342900"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Вісутність </a:t>
            </a:r>
            <a:r>
              <a:rPr lang="uk-UA" altLang="uk-UA" sz="2000" dirty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гендерної актуалізації (мейнстрімінг) - включення гендерних питань до ключових напрямків розвитку громади</a:t>
            </a:r>
            <a:r>
              <a:rPr lang="uk-UA" altLang="uk-UA" sz="2000" dirty="0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;</a:t>
            </a:r>
          </a:p>
          <a:p>
            <a:pPr marL="523240" indent="-342900">
              <a:buFont typeface="Wingdings" panose="05000000000000000000" pitchFamily="2" charset="2"/>
              <a:buChar char="§"/>
            </a:pPr>
            <a:r>
              <a:rPr lang="uk-UA" sz="2000" dirty="0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Більше 5000 зруйнованих будівель;</a:t>
            </a:r>
          </a:p>
          <a:p>
            <a:pPr marL="523240" indent="-342900">
              <a:buFont typeface="Wingdings" panose="05000000000000000000" pitchFamily="2" charset="2"/>
              <a:buChar char="§"/>
            </a:pPr>
            <a:r>
              <a:rPr lang="uk-UA" sz="2000" dirty="0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Відсутні українські канали в Станиці Луганській;</a:t>
            </a:r>
          </a:p>
          <a:p>
            <a:pPr marL="523240" indent="-342900">
              <a:buFont typeface="Wingdings" panose="05000000000000000000" pitchFamily="2" charset="2"/>
              <a:buChar char="§"/>
            </a:pPr>
            <a:endParaRPr lang="ru-RU" sz="2000" dirty="0">
              <a:solidFill>
                <a:srgbClr val="312B7D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48777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202252" y="596978"/>
            <a:ext cx="4160050" cy="4875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80340" algn="ctr">
              <a:lnSpc>
                <a:spcPct val="107000"/>
              </a:lnSpc>
              <a:spcAft>
                <a:spcPts val="0"/>
              </a:spcAft>
            </a:pPr>
            <a:r>
              <a:rPr lang="uk-UA" sz="2400" b="1" dirty="0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Управління – слабкі сторони</a:t>
            </a:r>
            <a:endParaRPr lang="uk-UA" sz="2400" dirty="0">
              <a:solidFill>
                <a:srgbClr val="312B7D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1398599"/>
            <a:ext cx="11919575" cy="31220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23240" indent="-34290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uk-UA" sz="2000" dirty="0" smtClean="0">
              <a:solidFill>
                <a:srgbClr val="312B7D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23240" indent="-34290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uk-UA" sz="2000" dirty="0" smtClean="0">
              <a:solidFill>
                <a:srgbClr val="312B7D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23240" indent="-34290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uk-UA" sz="2000" dirty="0" smtClean="0">
              <a:solidFill>
                <a:srgbClr val="312B7D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23240" indent="-34290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uk-UA" sz="2000" dirty="0" smtClean="0">
              <a:solidFill>
                <a:srgbClr val="312B7D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23240" indent="-34290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ru-RU" sz="2000" dirty="0">
              <a:solidFill>
                <a:srgbClr val="312B7D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23240" indent="-34290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ru-RU" sz="2000" dirty="0" smtClean="0">
              <a:solidFill>
                <a:srgbClr val="312B7D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23240" indent="-34290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uk-UA" sz="2000" dirty="0">
              <a:solidFill>
                <a:srgbClr val="312B7D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23240" indent="-34290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uk-UA" sz="2000" dirty="0">
              <a:solidFill>
                <a:srgbClr val="312B7D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23240" indent="-34290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uk-UA" sz="2400" dirty="0" smtClean="0">
              <a:solidFill>
                <a:srgbClr val="312B7D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1539324"/>
            <a:ext cx="11174506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23240" indent="-342900">
              <a:buFont typeface="Wingdings" panose="05000000000000000000" pitchFamily="2" charset="2"/>
              <a:buChar char="§"/>
            </a:pPr>
            <a:r>
              <a:rPr lang="uk-UA" sz="2400" dirty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Низький рівень активності громадян;</a:t>
            </a:r>
          </a:p>
          <a:p>
            <a:pPr marL="523240" indent="-342900">
              <a:buFont typeface="Wingdings" panose="05000000000000000000" pitchFamily="2" charset="2"/>
              <a:buChar char="§"/>
            </a:pPr>
            <a:r>
              <a:rPr lang="uk-UA" sz="2400" dirty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Низький рівень знань населення щодо реформ, ролі громадськості в системі управління громадою;</a:t>
            </a:r>
          </a:p>
          <a:p>
            <a:pPr marL="523240" indent="-342900">
              <a:buFont typeface="Wingdings" panose="05000000000000000000" pitchFamily="2" charset="2"/>
              <a:buChar char="§"/>
            </a:pPr>
            <a:r>
              <a:rPr lang="uk-UA" sz="2400" dirty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Відсутні функціонуючі громадські організації в сільській місцевості;</a:t>
            </a:r>
          </a:p>
          <a:p>
            <a:pPr marL="523240" indent="-342900">
              <a:buFont typeface="Wingdings" panose="05000000000000000000" pitchFamily="2" charset="2"/>
              <a:buChar char="§"/>
            </a:pPr>
            <a:r>
              <a:rPr lang="uk-UA" sz="2400" dirty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Гендерна нерівність в системі зайнятості в сільській місцевості;</a:t>
            </a:r>
          </a:p>
          <a:p>
            <a:pPr marL="523240" indent="-342900">
              <a:buFont typeface="Wingdings" panose="05000000000000000000" pitchFamily="2" charset="2"/>
              <a:buChar char="§"/>
            </a:pPr>
            <a:r>
              <a:rPr lang="uk-UA" sz="2400" dirty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Відсутність гендерно-орієнтованого планування та бюджетування;</a:t>
            </a:r>
          </a:p>
          <a:p>
            <a:pPr marL="523240" indent="-342900">
              <a:buFont typeface="Wingdings" panose="05000000000000000000" pitchFamily="2" charset="2"/>
              <a:buChar char="§"/>
            </a:pPr>
            <a:r>
              <a:rPr lang="uk-UA" sz="2400" dirty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Недостатність ЗМІ в сільській місцевості;</a:t>
            </a:r>
          </a:p>
          <a:p>
            <a:pPr marL="523240" indent="-342900">
              <a:buFont typeface="Wingdings" panose="05000000000000000000" pitchFamily="2" charset="2"/>
              <a:buChar char="§"/>
            </a:pPr>
            <a:r>
              <a:rPr lang="uk-UA" sz="2400" dirty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Наявні випадки гендерно-зумовленого насилля;</a:t>
            </a:r>
          </a:p>
          <a:p>
            <a:pPr marL="523240" indent="-342900">
              <a:buFont typeface="Wingdings" panose="05000000000000000000" pitchFamily="2" charset="2"/>
              <a:buChar char="§"/>
            </a:pPr>
            <a:r>
              <a:rPr lang="uk-UA" sz="2400" dirty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Недостатність модернових просторів для творчого розвитку в сільській місцевості</a:t>
            </a:r>
            <a:r>
              <a:rPr lang="uk-UA" sz="2400" dirty="0" smtClean="0">
                <a:solidFill>
                  <a:srgbClr val="312B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523240" indent="-342900">
              <a:buFont typeface="Wingdings" panose="05000000000000000000" pitchFamily="2" charset="2"/>
              <a:buChar char="§"/>
            </a:pPr>
            <a:endParaRPr lang="uk-UA" sz="2400" dirty="0">
              <a:solidFill>
                <a:srgbClr val="312B7D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23240" indent="-342900">
              <a:lnSpc>
                <a:spcPct val="11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ru-RU" sz="2000" dirty="0">
              <a:solidFill>
                <a:srgbClr val="312B7D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01401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58" name="Object 13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668589" y="85883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think-cell Slide" r:id="rId8" imgW="360" imgH="360" progId="">
                  <p:embed/>
                </p:oleObj>
              </mc:Choice>
              <mc:Fallback>
                <p:oleObj name="think-cell Slide" r:id="rId8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8589" y="858839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59" name="TextBox 33"/>
          <p:cNvSpPr txBox="1">
            <a:spLocks noChangeArrowheads="1"/>
          </p:cNvSpPr>
          <p:nvPr/>
        </p:nvSpPr>
        <p:spPr bwMode="auto">
          <a:xfrm>
            <a:off x="6995518" y="695885"/>
            <a:ext cx="21717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uk-UA" altLang="uk-UA" sz="2400" b="1" dirty="0" smtClean="0">
                <a:solidFill>
                  <a:srgbClr val="1F497D"/>
                </a:solidFill>
                <a:cs typeface="Tahoma" panose="020B0604030504040204" pitchFamily="34" charset="0"/>
              </a:rPr>
              <a:t>Питання</a:t>
            </a:r>
            <a:endParaRPr lang="uk-UA" altLang="uk-UA" sz="2400" b="1" dirty="0">
              <a:solidFill>
                <a:srgbClr val="1F497D"/>
              </a:solidFill>
              <a:cs typeface="Tahoma" panose="020B0604030504040204" pitchFamily="34" charset="0"/>
            </a:endParaRPr>
          </a:p>
        </p:txBody>
      </p:sp>
      <p:sp>
        <p:nvSpPr>
          <p:cNvPr id="19460" name="Freeform 300"/>
          <p:cNvSpPr>
            <a:spLocks noEditPoints="1"/>
          </p:cNvSpPr>
          <p:nvPr/>
        </p:nvSpPr>
        <p:spPr bwMode="auto">
          <a:xfrm>
            <a:off x="5695950" y="3028951"/>
            <a:ext cx="793750" cy="1203325"/>
          </a:xfrm>
          <a:custGeom>
            <a:avLst/>
            <a:gdLst>
              <a:gd name="T0" fmla="*/ 2147483646 w 913"/>
              <a:gd name="T1" fmla="*/ 2147483646 h 1382"/>
              <a:gd name="T2" fmla="*/ 2147483646 w 913"/>
              <a:gd name="T3" fmla="*/ 2147483646 h 1382"/>
              <a:gd name="T4" fmla="*/ 2147483646 w 913"/>
              <a:gd name="T5" fmla="*/ 2147483646 h 1382"/>
              <a:gd name="T6" fmla="*/ 2147483646 w 913"/>
              <a:gd name="T7" fmla="*/ 2147483646 h 1382"/>
              <a:gd name="T8" fmla="*/ 2147483646 w 913"/>
              <a:gd name="T9" fmla="*/ 2147483646 h 1382"/>
              <a:gd name="T10" fmla="*/ 2147483646 w 913"/>
              <a:gd name="T11" fmla="*/ 2147483646 h 1382"/>
              <a:gd name="T12" fmla="*/ 2147483646 w 913"/>
              <a:gd name="T13" fmla="*/ 2147483646 h 1382"/>
              <a:gd name="T14" fmla="*/ 2147483646 w 913"/>
              <a:gd name="T15" fmla="*/ 0 h 1382"/>
              <a:gd name="T16" fmla="*/ 2147483646 w 913"/>
              <a:gd name="T17" fmla="*/ 2147483646 h 1382"/>
              <a:gd name="T18" fmla="*/ 2147483646 w 913"/>
              <a:gd name="T19" fmla="*/ 2147483646 h 1382"/>
              <a:gd name="T20" fmla="*/ 2147483646 w 913"/>
              <a:gd name="T21" fmla="*/ 2147483646 h 1382"/>
              <a:gd name="T22" fmla="*/ 2147483646 w 913"/>
              <a:gd name="T23" fmla="*/ 2147483646 h 1382"/>
              <a:gd name="T24" fmla="*/ 2147483646 w 913"/>
              <a:gd name="T25" fmla="*/ 2147483646 h 1382"/>
              <a:gd name="T26" fmla="*/ 2147483646 w 913"/>
              <a:gd name="T27" fmla="*/ 2147483646 h 1382"/>
              <a:gd name="T28" fmla="*/ 2147483646 w 913"/>
              <a:gd name="T29" fmla="*/ 2147483646 h 1382"/>
              <a:gd name="T30" fmla="*/ 2147483646 w 913"/>
              <a:gd name="T31" fmla="*/ 2147483646 h 1382"/>
              <a:gd name="T32" fmla="*/ 2147483646 w 913"/>
              <a:gd name="T33" fmla="*/ 2147483646 h 1382"/>
              <a:gd name="T34" fmla="*/ 2147483646 w 913"/>
              <a:gd name="T35" fmla="*/ 2147483646 h 1382"/>
              <a:gd name="T36" fmla="*/ 2147483646 w 913"/>
              <a:gd name="T37" fmla="*/ 2147483646 h 1382"/>
              <a:gd name="T38" fmla="*/ 2147483646 w 913"/>
              <a:gd name="T39" fmla="*/ 2147483646 h 1382"/>
              <a:gd name="T40" fmla="*/ 2147483646 w 913"/>
              <a:gd name="T41" fmla="*/ 2147483646 h 1382"/>
              <a:gd name="T42" fmla="*/ 2147483646 w 913"/>
              <a:gd name="T43" fmla="*/ 2147483646 h 1382"/>
              <a:gd name="T44" fmla="*/ 2147483646 w 913"/>
              <a:gd name="T45" fmla="*/ 2147483646 h 1382"/>
              <a:gd name="T46" fmla="*/ 2147483646 w 913"/>
              <a:gd name="T47" fmla="*/ 2147483646 h 1382"/>
              <a:gd name="T48" fmla="*/ 2147483646 w 913"/>
              <a:gd name="T49" fmla="*/ 2147483646 h 1382"/>
              <a:gd name="T50" fmla="*/ 2147483646 w 913"/>
              <a:gd name="T51" fmla="*/ 2147483646 h 1382"/>
              <a:gd name="T52" fmla="*/ 2147483646 w 913"/>
              <a:gd name="T53" fmla="*/ 2147483646 h 1382"/>
              <a:gd name="T54" fmla="*/ 2147483646 w 913"/>
              <a:gd name="T55" fmla="*/ 2147483646 h 1382"/>
              <a:gd name="T56" fmla="*/ 2147483646 w 913"/>
              <a:gd name="T57" fmla="*/ 2147483646 h 1382"/>
              <a:gd name="T58" fmla="*/ 2147483646 w 913"/>
              <a:gd name="T59" fmla="*/ 2147483646 h 1382"/>
              <a:gd name="T60" fmla="*/ 2147483646 w 913"/>
              <a:gd name="T61" fmla="*/ 2147483646 h 1382"/>
              <a:gd name="T62" fmla="*/ 2147483646 w 913"/>
              <a:gd name="T63" fmla="*/ 2147483646 h 1382"/>
              <a:gd name="T64" fmla="*/ 2147483646 w 913"/>
              <a:gd name="T65" fmla="*/ 2147483646 h 1382"/>
              <a:gd name="T66" fmla="*/ 2147483646 w 913"/>
              <a:gd name="T67" fmla="*/ 2147483646 h 1382"/>
              <a:gd name="T68" fmla="*/ 2147483646 w 913"/>
              <a:gd name="T69" fmla="*/ 2147483646 h 1382"/>
              <a:gd name="T70" fmla="*/ 2147483646 w 913"/>
              <a:gd name="T71" fmla="*/ 2147483646 h 1382"/>
              <a:gd name="T72" fmla="*/ 2147483646 w 913"/>
              <a:gd name="T73" fmla="*/ 2147483646 h 1382"/>
              <a:gd name="T74" fmla="*/ 2147483646 w 913"/>
              <a:gd name="T75" fmla="*/ 2147483646 h 1382"/>
              <a:gd name="T76" fmla="*/ 2147483646 w 913"/>
              <a:gd name="T77" fmla="*/ 2147483646 h 1382"/>
              <a:gd name="T78" fmla="*/ 2147483646 w 913"/>
              <a:gd name="T79" fmla="*/ 2147483646 h 1382"/>
              <a:gd name="T80" fmla="*/ 2147483646 w 913"/>
              <a:gd name="T81" fmla="*/ 2147483646 h 1382"/>
              <a:gd name="T82" fmla="*/ 2147483646 w 913"/>
              <a:gd name="T83" fmla="*/ 2147483646 h 1382"/>
              <a:gd name="T84" fmla="*/ 2147483646 w 913"/>
              <a:gd name="T85" fmla="*/ 2147483646 h 1382"/>
              <a:gd name="T86" fmla="*/ 2147483646 w 913"/>
              <a:gd name="T87" fmla="*/ 2147483646 h 1382"/>
              <a:gd name="T88" fmla="*/ 2147483646 w 913"/>
              <a:gd name="T89" fmla="*/ 2147483646 h 1382"/>
              <a:gd name="T90" fmla="*/ 2147483646 w 913"/>
              <a:gd name="T91" fmla="*/ 2147483646 h 1382"/>
              <a:gd name="T92" fmla="*/ 2147483646 w 913"/>
              <a:gd name="T93" fmla="*/ 2147483646 h 1382"/>
              <a:gd name="T94" fmla="*/ 2147483646 w 913"/>
              <a:gd name="T95" fmla="*/ 2147483646 h 1382"/>
              <a:gd name="T96" fmla="*/ 2147483646 w 913"/>
              <a:gd name="T97" fmla="*/ 2147483646 h 1382"/>
              <a:gd name="T98" fmla="*/ 0 w 913"/>
              <a:gd name="T99" fmla="*/ 2147483646 h 1382"/>
              <a:gd name="T100" fmla="*/ 2147483646 w 913"/>
              <a:gd name="T101" fmla="*/ 2147483646 h 1382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0" t="0" r="r" b="b"/>
            <a:pathLst>
              <a:path w="913" h="1382">
                <a:moveTo>
                  <a:pt x="0" y="451"/>
                </a:moveTo>
                <a:lnTo>
                  <a:pt x="0" y="451"/>
                </a:lnTo>
                <a:lnTo>
                  <a:pt x="5" y="402"/>
                </a:lnTo>
                <a:lnTo>
                  <a:pt x="16" y="352"/>
                </a:lnTo>
                <a:lnTo>
                  <a:pt x="28" y="308"/>
                </a:lnTo>
                <a:lnTo>
                  <a:pt x="46" y="264"/>
                </a:lnTo>
                <a:lnTo>
                  <a:pt x="67" y="225"/>
                </a:lnTo>
                <a:lnTo>
                  <a:pt x="90" y="187"/>
                </a:lnTo>
                <a:lnTo>
                  <a:pt x="115" y="154"/>
                </a:lnTo>
                <a:lnTo>
                  <a:pt x="145" y="122"/>
                </a:lnTo>
                <a:lnTo>
                  <a:pt x="175" y="95"/>
                </a:lnTo>
                <a:lnTo>
                  <a:pt x="211" y="71"/>
                </a:lnTo>
                <a:lnTo>
                  <a:pt x="246" y="49"/>
                </a:lnTo>
                <a:lnTo>
                  <a:pt x="285" y="32"/>
                </a:lnTo>
                <a:lnTo>
                  <a:pt x="306" y="25"/>
                </a:lnTo>
                <a:lnTo>
                  <a:pt x="326" y="18"/>
                </a:lnTo>
                <a:lnTo>
                  <a:pt x="347" y="12"/>
                </a:lnTo>
                <a:lnTo>
                  <a:pt x="370" y="9"/>
                </a:lnTo>
                <a:lnTo>
                  <a:pt x="414" y="2"/>
                </a:lnTo>
                <a:lnTo>
                  <a:pt x="460" y="0"/>
                </a:lnTo>
                <a:lnTo>
                  <a:pt x="510" y="2"/>
                </a:lnTo>
                <a:lnTo>
                  <a:pt x="557" y="7"/>
                </a:lnTo>
                <a:lnTo>
                  <a:pt x="602" y="16"/>
                </a:lnTo>
                <a:lnTo>
                  <a:pt x="644" y="30"/>
                </a:lnTo>
                <a:lnTo>
                  <a:pt x="685" y="46"/>
                </a:lnTo>
                <a:lnTo>
                  <a:pt x="722" y="64"/>
                </a:lnTo>
                <a:lnTo>
                  <a:pt x="757" y="85"/>
                </a:lnTo>
                <a:lnTo>
                  <a:pt x="787" y="110"/>
                </a:lnTo>
                <a:lnTo>
                  <a:pt x="816" y="138"/>
                </a:lnTo>
                <a:lnTo>
                  <a:pt x="841" y="166"/>
                </a:lnTo>
                <a:lnTo>
                  <a:pt x="862" y="198"/>
                </a:lnTo>
                <a:lnTo>
                  <a:pt x="881" y="233"/>
                </a:lnTo>
                <a:lnTo>
                  <a:pt x="888" y="251"/>
                </a:lnTo>
                <a:lnTo>
                  <a:pt x="895" y="271"/>
                </a:lnTo>
                <a:lnTo>
                  <a:pt x="901" y="288"/>
                </a:lnTo>
                <a:lnTo>
                  <a:pt x="906" y="308"/>
                </a:lnTo>
                <a:lnTo>
                  <a:pt x="910" y="327"/>
                </a:lnTo>
                <a:lnTo>
                  <a:pt x="911" y="348"/>
                </a:lnTo>
                <a:lnTo>
                  <a:pt x="913" y="389"/>
                </a:lnTo>
                <a:lnTo>
                  <a:pt x="913" y="414"/>
                </a:lnTo>
                <a:lnTo>
                  <a:pt x="911" y="437"/>
                </a:lnTo>
                <a:lnTo>
                  <a:pt x="908" y="460"/>
                </a:lnTo>
                <a:lnTo>
                  <a:pt x="902" y="481"/>
                </a:lnTo>
                <a:lnTo>
                  <a:pt x="897" y="504"/>
                </a:lnTo>
                <a:lnTo>
                  <a:pt x="888" y="525"/>
                </a:lnTo>
                <a:lnTo>
                  <a:pt x="879" y="547"/>
                </a:lnTo>
                <a:lnTo>
                  <a:pt x="869" y="566"/>
                </a:lnTo>
                <a:lnTo>
                  <a:pt x="858" y="586"/>
                </a:lnTo>
                <a:lnTo>
                  <a:pt x="844" y="607"/>
                </a:lnTo>
                <a:lnTo>
                  <a:pt x="828" y="628"/>
                </a:lnTo>
                <a:lnTo>
                  <a:pt x="810" y="651"/>
                </a:lnTo>
                <a:lnTo>
                  <a:pt x="789" y="672"/>
                </a:lnTo>
                <a:lnTo>
                  <a:pt x="766" y="695"/>
                </a:lnTo>
                <a:lnTo>
                  <a:pt x="741" y="718"/>
                </a:lnTo>
                <a:lnTo>
                  <a:pt x="713" y="741"/>
                </a:lnTo>
                <a:lnTo>
                  <a:pt x="669" y="780"/>
                </a:lnTo>
                <a:lnTo>
                  <a:pt x="634" y="814"/>
                </a:lnTo>
                <a:lnTo>
                  <a:pt x="619" y="830"/>
                </a:lnTo>
                <a:lnTo>
                  <a:pt x="609" y="844"/>
                </a:lnTo>
                <a:lnTo>
                  <a:pt x="600" y="856"/>
                </a:lnTo>
                <a:lnTo>
                  <a:pt x="593" y="869"/>
                </a:lnTo>
                <a:lnTo>
                  <a:pt x="589" y="881"/>
                </a:lnTo>
                <a:lnTo>
                  <a:pt x="584" y="899"/>
                </a:lnTo>
                <a:lnTo>
                  <a:pt x="580" y="918"/>
                </a:lnTo>
                <a:lnTo>
                  <a:pt x="579" y="941"/>
                </a:lnTo>
                <a:lnTo>
                  <a:pt x="573" y="998"/>
                </a:lnTo>
                <a:lnTo>
                  <a:pt x="573" y="1067"/>
                </a:lnTo>
                <a:lnTo>
                  <a:pt x="334" y="1067"/>
                </a:lnTo>
                <a:lnTo>
                  <a:pt x="336" y="1017"/>
                </a:lnTo>
                <a:lnTo>
                  <a:pt x="338" y="970"/>
                </a:lnTo>
                <a:lnTo>
                  <a:pt x="342" y="927"/>
                </a:lnTo>
                <a:lnTo>
                  <a:pt x="345" y="888"/>
                </a:lnTo>
                <a:lnTo>
                  <a:pt x="350" y="855"/>
                </a:lnTo>
                <a:lnTo>
                  <a:pt x="357" y="823"/>
                </a:lnTo>
                <a:lnTo>
                  <a:pt x="366" y="796"/>
                </a:lnTo>
                <a:lnTo>
                  <a:pt x="377" y="773"/>
                </a:lnTo>
                <a:lnTo>
                  <a:pt x="388" y="752"/>
                </a:lnTo>
                <a:lnTo>
                  <a:pt x="402" y="731"/>
                </a:lnTo>
                <a:lnTo>
                  <a:pt x="416" y="708"/>
                </a:lnTo>
                <a:lnTo>
                  <a:pt x="434" y="686"/>
                </a:lnTo>
                <a:lnTo>
                  <a:pt x="455" y="665"/>
                </a:lnTo>
                <a:lnTo>
                  <a:pt x="476" y="642"/>
                </a:lnTo>
                <a:lnTo>
                  <a:pt x="499" y="621"/>
                </a:lnTo>
                <a:lnTo>
                  <a:pt x="526" y="598"/>
                </a:lnTo>
                <a:lnTo>
                  <a:pt x="568" y="561"/>
                </a:lnTo>
                <a:lnTo>
                  <a:pt x="600" y="531"/>
                </a:lnTo>
                <a:lnTo>
                  <a:pt x="623" y="504"/>
                </a:lnTo>
                <a:lnTo>
                  <a:pt x="641" y="481"/>
                </a:lnTo>
                <a:lnTo>
                  <a:pt x="651" y="460"/>
                </a:lnTo>
                <a:lnTo>
                  <a:pt x="655" y="451"/>
                </a:lnTo>
                <a:lnTo>
                  <a:pt x="657" y="441"/>
                </a:lnTo>
                <a:lnTo>
                  <a:pt x="660" y="421"/>
                </a:lnTo>
                <a:lnTo>
                  <a:pt x="660" y="400"/>
                </a:lnTo>
                <a:lnTo>
                  <a:pt x="660" y="380"/>
                </a:lnTo>
                <a:lnTo>
                  <a:pt x="657" y="361"/>
                </a:lnTo>
                <a:lnTo>
                  <a:pt x="653" y="341"/>
                </a:lnTo>
                <a:lnTo>
                  <a:pt x="646" y="324"/>
                </a:lnTo>
                <a:lnTo>
                  <a:pt x="637" y="308"/>
                </a:lnTo>
                <a:lnTo>
                  <a:pt x="628" y="292"/>
                </a:lnTo>
                <a:lnTo>
                  <a:pt x="618" y="278"/>
                </a:lnTo>
                <a:lnTo>
                  <a:pt x="605" y="264"/>
                </a:lnTo>
                <a:lnTo>
                  <a:pt x="591" y="253"/>
                </a:lnTo>
                <a:lnTo>
                  <a:pt x="577" y="242"/>
                </a:lnTo>
                <a:lnTo>
                  <a:pt x="561" y="232"/>
                </a:lnTo>
                <a:lnTo>
                  <a:pt x="543" y="225"/>
                </a:lnTo>
                <a:lnTo>
                  <a:pt x="524" y="218"/>
                </a:lnTo>
                <a:lnTo>
                  <a:pt x="504" y="214"/>
                </a:lnTo>
                <a:lnTo>
                  <a:pt x="485" y="210"/>
                </a:lnTo>
                <a:lnTo>
                  <a:pt x="462" y="210"/>
                </a:lnTo>
                <a:lnTo>
                  <a:pt x="441" y="210"/>
                </a:lnTo>
                <a:lnTo>
                  <a:pt x="421" y="214"/>
                </a:lnTo>
                <a:lnTo>
                  <a:pt x="402" y="219"/>
                </a:lnTo>
                <a:lnTo>
                  <a:pt x="384" y="225"/>
                </a:lnTo>
                <a:lnTo>
                  <a:pt x="368" y="233"/>
                </a:lnTo>
                <a:lnTo>
                  <a:pt x="352" y="244"/>
                </a:lnTo>
                <a:lnTo>
                  <a:pt x="336" y="256"/>
                </a:lnTo>
                <a:lnTo>
                  <a:pt x="324" y="271"/>
                </a:lnTo>
                <a:lnTo>
                  <a:pt x="311" y="287"/>
                </a:lnTo>
                <a:lnTo>
                  <a:pt x="299" y="304"/>
                </a:lnTo>
                <a:lnTo>
                  <a:pt x="288" y="324"/>
                </a:lnTo>
                <a:lnTo>
                  <a:pt x="280" y="347"/>
                </a:lnTo>
                <a:lnTo>
                  <a:pt x="271" y="370"/>
                </a:lnTo>
                <a:lnTo>
                  <a:pt x="264" y="394"/>
                </a:lnTo>
                <a:lnTo>
                  <a:pt x="258" y="423"/>
                </a:lnTo>
                <a:lnTo>
                  <a:pt x="253" y="451"/>
                </a:lnTo>
                <a:lnTo>
                  <a:pt x="0" y="451"/>
                </a:lnTo>
                <a:close/>
                <a:moveTo>
                  <a:pt x="591" y="1382"/>
                </a:moveTo>
                <a:lnTo>
                  <a:pt x="327" y="1382"/>
                </a:lnTo>
                <a:lnTo>
                  <a:pt x="327" y="1122"/>
                </a:lnTo>
                <a:lnTo>
                  <a:pt x="591" y="1122"/>
                </a:lnTo>
                <a:lnTo>
                  <a:pt x="591" y="1382"/>
                </a:lnTo>
                <a:close/>
              </a:path>
            </a:pathLst>
          </a:custGeom>
          <a:gradFill rotWithShape="1">
            <a:gsLst>
              <a:gs pos="0">
                <a:srgbClr val="00386A"/>
              </a:gs>
              <a:gs pos="5000">
                <a:srgbClr val="00386A"/>
              </a:gs>
              <a:gs pos="100000">
                <a:srgbClr val="0D65AC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68580" tIns="34290" rIns="68580" bIns="34290"/>
          <a:lstStyle/>
          <a:p>
            <a:endParaRPr lang="uk-UA" dirty="0"/>
          </a:p>
        </p:txBody>
      </p:sp>
      <p:grpSp>
        <p:nvGrpSpPr>
          <p:cNvPr id="29" name="Group 10"/>
          <p:cNvGrpSpPr>
            <a:grpSpLocks/>
          </p:cNvGrpSpPr>
          <p:nvPr/>
        </p:nvGrpSpPr>
        <p:grpSpPr bwMode="auto">
          <a:xfrm>
            <a:off x="4667251" y="2171700"/>
            <a:ext cx="2925763" cy="2908300"/>
            <a:chOff x="2531217" y="1465942"/>
            <a:chExt cx="3901708" cy="3877503"/>
          </a:xfrm>
        </p:grpSpPr>
        <p:sp>
          <p:nvSpPr>
            <p:cNvPr id="30" name="Circular Arrow 17"/>
            <p:cNvSpPr/>
            <p:nvPr>
              <p:custDataLst>
                <p:tags r:id="rId3"/>
              </p:custDataLst>
            </p:nvPr>
          </p:nvSpPr>
          <p:spPr>
            <a:xfrm rot="3819789">
              <a:off x="2558396" y="1468915"/>
              <a:ext cx="3874528" cy="3874530"/>
            </a:xfrm>
            <a:prstGeom prst="circularArrow">
              <a:avLst>
                <a:gd name="adj1" fmla="val 18242"/>
                <a:gd name="adj2" fmla="val 1142319"/>
                <a:gd name="adj3" fmla="val 20457687"/>
                <a:gd name="adj4" fmla="val 14422437"/>
                <a:gd name="adj5" fmla="val 12500"/>
              </a:avLst>
            </a:prstGeom>
            <a:gradFill flip="none" rotWithShape="1">
              <a:gsLst>
                <a:gs pos="0">
                  <a:srgbClr val="C00000"/>
                </a:gs>
                <a:gs pos="83000">
                  <a:schemeClr val="accent1">
                    <a:tint val="23500"/>
                    <a:satMod val="160000"/>
                    <a:alpha val="0"/>
                  </a:schemeClr>
                </a:gs>
              </a:gsLst>
              <a:lin ang="114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1" name="Circular Arrow 19"/>
            <p:cNvSpPr/>
            <p:nvPr>
              <p:custDataLst>
                <p:tags r:id="rId4"/>
              </p:custDataLst>
            </p:nvPr>
          </p:nvSpPr>
          <p:spPr>
            <a:xfrm rot="14076805">
              <a:off x="2538751" y="1466763"/>
              <a:ext cx="3874528" cy="3874530"/>
            </a:xfrm>
            <a:prstGeom prst="circularArrow">
              <a:avLst>
                <a:gd name="adj1" fmla="val 18242"/>
                <a:gd name="adj2" fmla="val 1142319"/>
                <a:gd name="adj3" fmla="val 20457687"/>
                <a:gd name="adj4" fmla="val 14422437"/>
                <a:gd name="adj5" fmla="val 12500"/>
              </a:avLst>
            </a:prstGeom>
            <a:gradFill flip="none" rotWithShape="1">
              <a:gsLst>
                <a:gs pos="0">
                  <a:srgbClr val="C00000"/>
                </a:gs>
                <a:gs pos="83000">
                  <a:schemeClr val="accent1">
                    <a:tint val="23500"/>
                    <a:satMod val="160000"/>
                    <a:alpha val="0"/>
                  </a:schemeClr>
                </a:gs>
              </a:gsLst>
              <a:lin ang="114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2" name="Circular Arrow 20"/>
            <p:cNvSpPr/>
            <p:nvPr>
              <p:custDataLst>
                <p:tags r:id="rId5"/>
              </p:custDataLst>
            </p:nvPr>
          </p:nvSpPr>
          <p:spPr>
            <a:xfrm rot="19551636">
              <a:off x="2558395" y="1468917"/>
              <a:ext cx="3874530" cy="3874528"/>
            </a:xfrm>
            <a:prstGeom prst="circularArrow">
              <a:avLst>
                <a:gd name="adj1" fmla="val 18242"/>
                <a:gd name="adj2" fmla="val 1142319"/>
                <a:gd name="adj3" fmla="val 20457687"/>
                <a:gd name="adj4" fmla="val 14422437"/>
                <a:gd name="adj5" fmla="val 12500"/>
              </a:avLst>
            </a:prstGeom>
            <a:gradFill flip="none" rotWithShape="1">
              <a:gsLst>
                <a:gs pos="0">
                  <a:srgbClr val="C00000"/>
                </a:gs>
                <a:gs pos="83000">
                  <a:schemeClr val="accent1">
                    <a:tint val="23500"/>
                    <a:satMod val="160000"/>
                    <a:alpha val="0"/>
                  </a:schemeClr>
                </a:gs>
              </a:gsLst>
              <a:lin ang="114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3" name="Circular Arrow 18"/>
            <p:cNvSpPr/>
            <p:nvPr>
              <p:custDataLst>
                <p:tags r:id="rId6"/>
              </p:custDataLst>
            </p:nvPr>
          </p:nvSpPr>
          <p:spPr>
            <a:xfrm rot="9139184">
              <a:off x="2531217" y="1465942"/>
              <a:ext cx="3874530" cy="3874528"/>
            </a:xfrm>
            <a:prstGeom prst="circularArrow">
              <a:avLst>
                <a:gd name="adj1" fmla="val 18242"/>
                <a:gd name="adj2" fmla="val 1142319"/>
                <a:gd name="adj3" fmla="val 20457687"/>
                <a:gd name="adj4" fmla="val 14422437"/>
                <a:gd name="adj5" fmla="val 12500"/>
              </a:avLst>
            </a:prstGeom>
            <a:gradFill flip="none" rotWithShape="1">
              <a:gsLst>
                <a:gs pos="0">
                  <a:srgbClr val="C00000"/>
                </a:gs>
                <a:gs pos="83000">
                  <a:schemeClr val="accent1">
                    <a:tint val="23500"/>
                    <a:satMod val="160000"/>
                    <a:alpha val="0"/>
                  </a:schemeClr>
                </a:gs>
              </a:gsLst>
              <a:lin ang="114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19462" name="Slide Number Placeholder 4"/>
          <p:cNvSpPr txBox="1">
            <a:spLocks/>
          </p:cNvSpPr>
          <p:nvPr/>
        </p:nvSpPr>
        <p:spPr bwMode="auto">
          <a:xfrm>
            <a:off x="8839200" y="5715000"/>
            <a:ext cx="6858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fld id="{BF1C54EE-A42E-4A1B-A5C5-7049C3E51491}" type="slidenum">
              <a:rPr lang="en-US" altLang="uk-UA" sz="900">
                <a:solidFill>
                  <a:srgbClr val="F2F2F2"/>
                </a:solidFill>
              </a:rPr>
              <a:pPr algn="ctr">
                <a:spcBef>
                  <a:spcPct val="0"/>
                </a:spcBef>
                <a:buFontTx/>
                <a:buNone/>
              </a:pPr>
              <a:t>24</a:t>
            </a:fld>
            <a:endParaRPr lang="en-US" altLang="uk-UA" sz="900" dirty="0">
              <a:solidFill>
                <a:srgbClr val="F2F2F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063649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3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4156586" y="2514601"/>
            <a:ext cx="5073120" cy="1177245"/>
          </a:xfrm>
          <a:prstGeom prst="rect">
            <a:avLst/>
          </a:prstGeom>
          <a:noFill/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divot"/>
            <a:bevelB w="82550" h="44450" prst="angle"/>
            <a:contourClr>
              <a:srgbClr val="FFFFFF"/>
            </a:contourClr>
          </a:sp3d>
        </p:spPr>
        <p:txBody>
          <a:bodyPr wrap="none" lIns="68580" tIns="34290" rIns="68580" bIns="34290">
            <a:spAutoFit/>
            <a:scene3d>
              <a:camera prst="perspectiveContrastingRightFacing"/>
              <a:lightRig rig="flat" dir="tl">
                <a:rot lat="0" lon="0" rev="6600000"/>
              </a:lightRig>
            </a:scene3d>
            <a:sp3d extrusionH="25400" contourW="8890">
              <a:bevelT w="38100" h="31750" prst="angle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>
                <a:ln w="11430"/>
                <a:solidFill>
                  <a:srgbClr val="312B7D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Arial" panose="020B0604020202020204" pitchFamily="34" charset="0"/>
              </a:rPr>
              <a:t>ДЯКУЄМО!</a:t>
            </a:r>
          </a:p>
        </p:txBody>
      </p:sp>
    </p:spTree>
    <p:extLst>
      <p:ext uri="{BB962C8B-B14F-4D97-AF65-F5344CB8AC3E}">
        <p14:creationId xmlns:p14="http://schemas.microsoft.com/office/powerpoint/2010/main" val="2872955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xmlns="" id="{FA496A3A-2860-42CA-8DEC-10C1E9DBB41E}"/>
              </a:ext>
            </a:extLst>
          </p:cNvPr>
          <p:cNvSpPr txBox="1">
            <a:spLocks/>
          </p:cNvSpPr>
          <p:nvPr/>
        </p:nvSpPr>
        <p:spPr>
          <a:xfrm>
            <a:off x="2755425" y="406602"/>
            <a:ext cx="9075737" cy="90646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4572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9144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13716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18288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r>
              <a:rPr lang="uk-UA" sz="2400" b="1" dirty="0" smtClean="0">
                <a:solidFill>
                  <a:srgbClr val="312B7D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Управлінська структура розробки Стратегії</a:t>
            </a:r>
            <a:endParaRPr lang="uk-UA" sz="2400" b="1" dirty="0">
              <a:solidFill>
                <a:srgbClr val="312B7D"/>
              </a:solidFill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Прямокутник: округлені кути 14">
            <a:extLst>
              <a:ext uri="{FF2B5EF4-FFF2-40B4-BE49-F238E27FC236}">
                <a16:creationId xmlns="" xmlns:a16="http://schemas.microsoft.com/office/drawing/2014/main" id="{7AEE4812-9D57-425D-AE5E-8CED9921B3D1}"/>
              </a:ext>
            </a:extLst>
          </p:cNvPr>
          <p:cNvSpPr/>
          <p:nvPr/>
        </p:nvSpPr>
        <p:spPr>
          <a:xfrm>
            <a:off x="3040962" y="1352356"/>
            <a:ext cx="4773706" cy="1112323"/>
          </a:xfrm>
          <a:prstGeom prst="roundRect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uk-UA" sz="2000" b="1" dirty="0" smtClean="0">
                <a:solidFill>
                  <a:srgbClr val="312B7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Керівний Комітет</a:t>
            </a:r>
          </a:p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uk-UA" sz="2000" b="1" dirty="0" smtClean="0">
                <a:solidFill>
                  <a:srgbClr val="312B7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15 осіб</a:t>
            </a:r>
            <a:endParaRPr lang="uk-UA" sz="2000" b="1" dirty="0">
              <a:solidFill>
                <a:srgbClr val="312B7D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кутник: округлені кути 14">
            <a:extLst>
              <a:ext uri="{FF2B5EF4-FFF2-40B4-BE49-F238E27FC236}">
                <a16:creationId xmlns="" xmlns:a16="http://schemas.microsoft.com/office/drawing/2014/main" id="{7AEE4812-9D57-425D-AE5E-8CED9921B3D1}"/>
              </a:ext>
            </a:extLst>
          </p:cNvPr>
          <p:cNvSpPr/>
          <p:nvPr/>
        </p:nvSpPr>
        <p:spPr>
          <a:xfrm>
            <a:off x="3904728" y="2834368"/>
            <a:ext cx="3046177" cy="800821"/>
          </a:xfrm>
          <a:prstGeom prst="roundRect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uk-UA" sz="2000" b="1" dirty="0" smtClean="0">
                <a:solidFill>
                  <a:srgbClr val="312B7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Робоча група</a:t>
            </a:r>
          </a:p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uk-UA" sz="2000" b="1" dirty="0" smtClean="0">
                <a:solidFill>
                  <a:srgbClr val="312B7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70 – 100 осіб</a:t>
            </a:r>
            <a:endParaRPr lang="uk-UA" sz="2000" b="1" dirty="0">
              <a:solidFill>
                <a:srgbClr val="312B7D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кутник: округлені кути 14">
            <a:extLst>
              <a:ext uri="{FF2B5EF4-FFF2-40B4-BE49-F238E27FC236}">
                <a16:creationId xmlns="" xmlns:a16="http://schemas.microsoft.com/office/drawing/2014/main" id="{7AEE4812-9D57-425D-AE5E-8CED9921B3D1}"/>
              </a:ext>
            </a:extLst>
          </p:cNvPr>
          <p:cNvSpPr/>
          <p:nvPr/>
        </p:nvSpPr>
        <p:spPr>
          <a:xfrm>
            <a:off x="1339911" y="3717180"/>
            <a:ext cx="3046177" cy="800821"/>
          </a:xfrm>
          <a:prstGeom prst="roundRect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uk-UA" sz="2000" b="1" dirty="0" smtClean="0">
                <a:solidFill>
                  <a:srgbClr val="312B7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Тематичні підгрупи</a:t>
            </a:r>
            <a:endParaRPr lang="uk-UA" sz="2000" b="1" dirty="0">
              <a:solidFill>
                <a:srgbClr val="312B7D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кутник: округлені кути 14">
            <a:extLst>
              <a:ext uri="{FF2B5EF4-FFF2-40B4-BE49-F238E27FC236}">
                <a16:creationId xmlns="" xmlns:a16="http://schemas.microsoft.com/office/drawing/2014/main" id="{7AEE4812-9D57-425D-AE5E-8CED9921B3D1}"/>
              </a:ext>
            </a:extLst>
          </p:cNvPr>
          <p:cNvSpPr/>
          <p:nvPr/>
        </p:nvSpPr>
        <p:spPr>
          <a:xfrm>
            <a:off x="6416981" y="3726496"/>
            <a:ext cx="3046177" cy="800821"/>
          </a:xfrm>
          <a:prstGeom prst="roundRect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uk-UA" sz="2000" b="1" dirty="0" smtClean="0">
                <a:solidFill>
                  <a:srgbClr val="312B7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Фокус-групи</a:t>
            </a:r>
            <a:endParaRPr lang="uk-UA" sz="2000" b="1" dirty="0">
              <a:solidFill>
                <a:srgbClr val="312B7D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904728" y="1048871"/>
            <a:ext cx="2845696" cy="2519207"/>
          </a:xfrm>
          <a:prstGeom prst="ellipse">
            <a:avLst/>
          </a:prstGeom>
          <a:solidFill>
            <a:srgbClr val="FF0000">
              <a:alpha val="32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uk-UA" sz="14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ctr" eaLnBrk="1" hangingPunct="1">
              <a:defRPr/>
            </a:pPr>
            <a:r>
              <a:rPr lang="en-US" sz="1400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</a:p>
          <a:p>
            <a:pPr algn="ctr" eaLnBrk="1" hangingPunct="1">
              <a:defRPr/>
            </a:pPr>
            <a:r>
              <a:rPr lang="uk-UA" sz="1400" b="1" dirty="0" smtClean="0">
                <a:solidFill>
                  <a:srgbClr val="C00000"/>
                </a:solidFill>
              </a:rPr>
              <a:t>Орган прийняття рішень</a:t>
            </a:r>
            <a:endParaRPr lang="uk-UA" sz="1400" b="1" dirty="0">
              <a:solidFill>
                <a:srgbClr val="C0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142128" y="4456558"/>
            <a:ext cx="7844118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4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Органи державної влади та місцевого </a:t>
            </a:r>
            <a:r>
              <a:rPr lang="uk-UA" sz="1400" dirty="0" smtClean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самоврядування, комунальні служби 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400" dirty="0" smtClean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Громадські організації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400" dirty="0" smtClean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Підприємці</a:t>
            </a:r>
            <a:r>
              <a:rPr lang="uk-UA" sz="14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підприємства, у т.ч. </a:t>
            </a:r>
            <a:r>
              <a:rPr lang="uk-UA" sz="1400" dirty="0" smtClean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комунальні</a:t>
            </a:r>
            <a:endParaRPr lang="uk-UA" sz="1400" dirty="0">
              <a:solidFill>
                <a:schemeClr val="accent3">
                  <a:lumMod val="50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4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Регіональні підрозділи державних </a:t>
            </a:r>
            <a:r>
              <a:rPr lang="uk-UA" sz="1400" dirty="0" smtClean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установ</a:t>
            </a:r>
            <a:endParaRPr lang="uk-UA" sz="1400" dirty="0">
              <a:solidFill>
                <a:schemeClr val="accent3">
                  <a:lumMod val="50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4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Науково-дослідницькі </a:t>
            </a:r>
            <a:r>
              <a:rPr lang="uk-UA" sz="1400" dirty="0" smtClean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установи</a:t>
            </a:r>
            <a:endParaRPr lang="uk-UA" sz="1400" dirty="0">
              <a:solidFill>
                <a:schemeClr val="accent3">
                  <a:lumMod val="50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4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Навчальні заклади різних </a:t>
            </a:r>
            <a:r>
              <a:rPr lang="uk-UA" sz="1400" dirty="0" smtClean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рівнів</a:t>
            </a:r>
            <a:endParaRPr lang="uk-UA" sz="1400" dirty="0">
              <a:solidFill>
                <a:schemeClr val="accent3">
                  <a:lumMod val="50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4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Представники місцевих осередків політичних </a:t>
            </a:r>
            <a:r>
              <a:rPr lang="uk-UA" sz="1400" dirty="0" smtClean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партій</a:t>
            </a:r>
            <a:endParaRPr lang="uk-UA" sz="1400" dirty="0">
              <a:solidFill>
                <a:schemeClr val="accent3">
                  <a:lumMod val="50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4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Релігійні та етнічні </a:t>
            </a:r>
            <a:r>
              <a:rPr lang="uk-UA" sz="1400" dirty="0" smtClean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групи</a:t>
            </a:r>
            <a:endParaRPr lang="uk-UA" sz="1400" dirty="0">
              <a:solidFill>
                <a:schemeClr val="accent3">
                  <a:lumMod val="50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4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Професійні спілки та інші організації </a:t>
            </a:r>
            <a:r>
              <a:rPr lang="uk-UA" sz="1400" dirty="0" smtClean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працівників</a:t>
            </a:r>
            <a:endParaRPr lang="uk-UA" sz="1400" dirty="0">
              <a:solidFill>
                <a:schemeClr val="accent3">
                  <a:lumMod val="50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4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Активні місцеві </a:t>
            </a:r>
            <a:r>
              <a:rPr lang="uk-UA" sz="1400" dirty="0" smtClean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жителі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400" dirty="0" smtClean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Засоби </a:t>
            </a:r>
            <a:r>
              <a:rPr lang="uk-UA" sz="14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масової </a:t>
            </a:r>
            <a:r>
              <a:rPr lang="uk-UA" sz="1400" dirty="0" smtClean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інформації</a:t>
            </a:r>
            <a:endParaRPr lang="uk-UA" sz="1400" dirty="0">
              <a:solidFill>
                <a:schemeClr val="accent3">
                  <a:lumMod val="50000"/>
                </a:schemeClr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трілка: вправо 27">
            <a:extLst>
              <a:ext uri="{FF2B5EF4-FFF2-40B4-BE49-F238E27FC236}">
                <a16:creationId xmlns="" xmlns:a16="http://schemas.microsoft.com/office/drawing/2014/main" id="{2EC79E32-DB3C-4D59-A0EF-65DC9A2C639A}"/>
              </a:ext>
            </a:extLst>
          </p:cNvPr>
          <p:cNvSpPr/>
          <p:nvPr/>
        </p:nvSpPr>
        <p:spPr>
          <a:xfrm rot="5400000">
            <a:off x="5244545" y="2499673"/>
            <a:ext cx="366541" cy="282388"/>
          </a:xfrm>
          <a:prstGeom prst="rightArrow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675" dirty="0"/>
          </a:p>
        </p:txBody>
      </p:sp>
      <p:sp>
        <p:nvSpPr>
          <p:cNvPr id="11" name="Овал 10"/>
          <p:cNvSpPr/>
          <p:nvPr/>
        </p:nvSpPr>
        <p:spPr>
          <a:xfrm>
            <a:off x="3932775" y="2457596"/>
            <a:ext cx="3095625" cy="2853297"/>
          </a:xfrm>
          <a:prstGeom prst="ellipse">
            <a:avLst/>
          </a:prstGeom>
          <a:solidFill>
            <a:srgbClr val="B9E5F4">
              <a:alpha val="32000"/>
            </a:srgb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uk-UA" sz="14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ctr" eaLnBrk="1" hangingPunct="1">
              <a:defRPr/>
            </a:pPr>
            <a:r>
              <a:rPr lang="uk-UA" sz="1400" b="1" dirty="0" smtClean="0">
                <a:solidFill>
                  <a:srgbClr val="FF0000"/>
                </a:solidFill>
              </a:rPr>
              <a:t>Координатор</a:t>
            </a:r>
            <a:r>
              <a:rPr lang="en-US" sz="1400" b="1" dirty="0" smtClean="0">
                <a:solidFill>
                  <a:srgbClr val="FF0000"/>
                </a:solidFill>
              </a:rPr>
              <a:t> </a:t>
            </a:r>
          </a:p>
          <a:p>
            <a:pPr algn="ctr" eaLnBrk="1" hangingPunct="1">
              <a:defRPr/>
            </a:pPr>
            <a:r>
              <a:rPr lang="uk-UA" sz="1400" b="1" dirty="0" smtClean="0">
                <a:solidFill>
                  <a:schemeClr val="accent3">
                    <a:lumMod val="50000"/>
                  </a:schemeClr>
                </a:solidFill>
              </a:rPr>
              <a:t>Головний оперативний орган </a:t>
            </a:r>
            <a:endParaRPr lang="uk-UA" sz="1400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9626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xmlns="" id="{FA496A3A-2860-42CA-8DEC-10C1E9DBB41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279861" y="582370"/>
            <a:ext cx="9075737" cy="906462"/>
          </a:xfrm>
          <a:prstGeom prst="rect">
            <a:avLst/>
          </a:prstGeom>
        </p:spPr>
        <p:txBody>
          <a:bodyPr/>
          <a:lstStyle/>
          <a:p>
            <a:r>
              <a:rPr lang="uk-UA" sz="2400" b="1" dirty="0" smtClean="0">
                <a:solidFill>
                  <a:srgbClr val="312B7D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Комплексний (Інтегрований) підхід</a:t>
            </a:r>
            <a:endParaRPr lang="uk-UA" sz="2400" b="1" dirty="0">
              <a:solidFill>
                <a:srgbClr val="312B7D"/>
              </a:solidFill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Прямокутник: округлені кути 14">
            <a:extLst>
              <a:ext uri="{FF2B5EF4-FFF2-40B4-BE49-F238E27FC236}">
                <a16:creationId xmlns="" xmlns:a16="http://schemas.microsoft.com/office/drawing/2014/main" id="{7AEE4812-9D57-425D-AE5E-8CED9921B3D1}"/>
              </a:ext>
            </a:extLst>
          </p:cNvPr>
          <p:cNvSpPr/>
          <p:nvPr/>
        </p:nvSpPr>
        <p:spPr>
          <a:xfrm>
            <a:off x="973270" y="2130638"/>
            <a:ext cx="3046177" cy="972861"/>
          </a:xfrm>
          <a:prstGeom prst="roundRect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uk-UA" sz="2000" b="1" dirty="0">
                <a:solidFill>
                  <a:srgbClr val="312B7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Горизонтальна інтегрованість</a:t>
            </a:r>
          </a:p>
        </p:txBody>
      </p:sp>
      <p:sp>
        <p:nvSpPr>
          <p:cNvPr id="6" name="Прямокутник: округлені кути 15">
            <a:extLst>
              <a:ext uri="{FF2B5EF4-FFF2-40B4-BE49-F238E27FC236}">
                <a16:creationId xmlns="" xmlns:a16="http://schemas.microsoft.com/office/drawing/2014/main" id="{352B7BB1-9EBF-4956-971C-AE18F252A646}"/>
              </a:ext>
            </a:extLst>
          </p:cNvPr>
          <p:cNvSpPr/>
          <p:nvPr/>
        </p:nvSpPr>
        <p:spPr>
          <a:xfrm>
            <a:off x="5400377" y="1303722"/>
            <a:ext cx="6233200" cy="1955914"/>
          </a:xfrm>
          <a:prstGeom prst="roundRect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1600" b="1" dirty="0">
                <a:solidFill>
                  <a:srgbClr val="312B7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інтегрованість компонентів стратегії </a:t>
            </a:r>
            <a:r>
              <a:rPr lang="uk-UA" sz="1600" dirty="0">
                <a:solidFill>
                  <a:srgbClr val="312B7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(економічний розвиток, соціальний розвиток плюс надання публічних послуг  та інфраструктура, захист навколишнього середовища та природних ресурсів</a:t>
            </a:r>
            <a:r>
              <a:rPr lang="uk-UA" sz="1600" dirty="0" smtClean="0">
                <a:solidFill>
                  <a:srgbClr val="312B7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uk-UA" sz="1600" dirty="0">
              <a:solidFill>
                <a:srgbClr val="312B7D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1600" b="1" dirty="0">
                <a:solidFill>
                  <a:srgbClr val="312B7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інтегрованість галузей</a:t>
            </a:r>
            <a:r>
              <a:rPr lang="uk-UA" sz="1600" dirty="0">
                <a:solidFill>
                  <a:srgbClr val="312B7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(міжгалузевий підхід замість галузевого підходу)</a:t>
            </a:r>
          </a:p>
        </p:txBody>
      </p:sp>
      <p:sp>
        <p:nvSpPr>
          <p:cNvPr id="7" name="Стрілка: вправо 16">
            <a:extLst>
              <a:ext uri="{FF2B5EF4-FFF2-40B4-BE49-F238E27FC236}">
                <a16:creationId xmlns="" xmlns:a16="http://schemas.microsoft.com/office/drawing/2014/main" id="{41CE68EC-91B5-4BA8-A897-A11F7E661384}"/>
              </a:ext>
            </a:extLst>
          </p:cNvPr>
          <p:cNvSpPr/>
          <p:nvPr/>
        </p:nvSpPr>
        <p:spPr>
          <a:xfrm>
            <a:off x="4054813" y="2482362"/>
            <a:ext cx="1321375" cy="269411"/>
          </a:xfrm>
          <a:prstGeom prst="rightArrow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675" dirty="0"/>
          </a:p>
        </p:txBody>
      </p:sp>
      <p:sp>
        <p:nvSpPr>
          <p:cNvPr id="10" name="Прямокутник: округлені кути 24">
            <a:extLst>
              <a:ext uri="{FF2B5EF4-FFF2-40B4-BE49-F238E27FC236}">
                <a16:creationId xmlns="" xmlns:a16="http://schemas.microsoft.com/office/drawing/2014/main" id="{A9D2809F-D4C0-46E9-A860-6344682C72A8}"/>
              </a:ext>
            </a:extLst>
          </p:cNvPr>
          <p:cNvSpPr/>
          <p:nvPr/>
        </p:nvSpPr>
        <p:spPr>
          <a:xfrm>
            <a:off x="1058456" y="4987515"/>
            <a:ext cx="2996357" cy="1124360"/>
          </a:xfrm>
          <a:prstGeom prst="roundRect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312B7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Вертикальна інтегрованість</a:t>
            </a:r>
          </a:p>
        </p:txBody>
      </p:sp>
      <p:sp>
        <p:nvSpPr>
          <p:cNvPr id="11" name="Прямокутник: округлені кути 25">
            <a:extLst>
              <a:ext uri="{FF2B5EF4-FFF2-40B4-BE49-F238E27FC236}">
                <a16:creationId xmlns="" xmlns:a16="http://schemas.microsoft.com/office/drawing/2014/main" id="{94360300-C8F8-4D3C-8002-D9FA3740BA22}"/>
              </a:ext>
            </a:extLst>
          </p:cNvPr>
          <p:cNvSpPr/>
          <p:nvPr/>
        </p:nvSpPr>
        <p:spPr>
          <a:xfrm>
            <a:off x="5639312" y="4383741"/>
            <a:ext cx="5952206" cy="1803725"/>
          </a:xfrm>
          <a:prstGeom prst="roundRect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uk-UA" sz="1600" dirty="0">
                <a:solidFill>
                  <a:srgbClr val="312B7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У</a:t>
            </a:r>
            <a:r>
              <a:rPr lang="uk-UA" sz="1600" dirty="0" smtClean="0">
                <a:solidFill>
                  <a:srgbClr val="312B7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згодження </a:t>
            </a:r>
            <a:r>
              <a:rPr lang="uk-UA" sz="1600" dirty="0">
                <a:solidFill>
                  <a:srgbClr val="312B7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регіональних планів розвитку з </a:t>
            </a:r>
            <a:r>
              <a:rPr lang="uk-UA" sz="1600" b="1" dirty="0">
                <a:solidFill>
                  <a:srgbClr val="312B7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ієрархічно </a:t>
            </a:r>
            <a:r>
              <a:rPr lang="uk-UA" sz="1600" b="1" dirty="0" smtClean="0">
                <a:solidFill>
                  <a:srgbClr val="312B7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вищими </a:t>
            </a:r>
            <a:r>
              <a:rPr lang="uk-UA" sz="1600" b="1" dirty="0">
                <a:solidFill>
                  <a:srgbClr val="312B7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системами</a:t>
            </a:r>
            <a:r>
              <a:rPr lang="uk-UA" sz="1600" dirty="0">
                <a:solidFill>
                  <a:srgbClr val="312B7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– державними стратегіями і програмами: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1600" dirty="0">
                <a:solidFill>
                  <a:srgbClr val="312B7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державна стратегія регіонального розвитку,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1600" dirty="0">
                <a:solidFill>
                  <a:srgbClr val="312B7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галузеві стратегії і плани,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1600" dirty="0">
                <a:solidFill>
                  <a:srgbClr val="312B7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державні цільові програми,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1600" dirty="0">
                <a:solidFill>
                  <a:srgbClr val="312B7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бюджетні </a:t>
            </a:r>
            <a:r>
              <a:rPr lang="uk-UA" sz="1600" dirty="0" smtClean="0">
                <a:solidFill>
                  <a:srgbClr val="312B7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програми</a:t>
            </a:r>
            <a:endParaRPr lang="uk-UA" sz="2400" dirty="0"/>
          </a:p>
        </p:txBody>
      </p:sp>
      <p:sp>
        <p:nvSpPr>
          <p:cNvPr id="12" name="Стрілка: вправо 27">
            <a:extLst>
              <a:ext uri="{FF2B5EF4-FFF2-40B4-BE49-F238E27FC236}">
                <a16:creationId xmlns="" xmlns:a16="http://schemas.microsoft.com/office/drawing/2014/main" id="{2EC79E32-DB3C-4D59-A0EF-65DC9A2C639A}"/>
              </a:ext>
            </a:extLst>
          </p:cNvPr>
          <p:cNvSpPr/>
          <p:nvPr/>
        </p:nvSpPr>
        <p:spPr>
          <a:xfrm>
            <a:off x="4113925" y="5318332"/>
            <a:ext cx="1466275" cy="294262"/>
          </a:xfrm>
          <a:prstGeom prst="rightArrow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675" dirty="0"/>
          </a:p>
        </p:txBody>
      </p:sp>
      <p:sp>
        <p:nvSpPr>
          <p:cNvPr id="15" name="Прямокутник: округлені кути 17">
            <a:extLst>
              <a:ext uri="{FF2B5EF4-FFF2-40B4-BE49-F238E27FC236}">
                <a16:creationId xmlns="" xmlns:a16="http://schemas.microsoft.com/office/drawing/2014/main" id="{315E740F-95FE-46CA-BA4D-4EEE514EB2D0}"/>
              </a:ext>
            </a:extLst>
          </p:cNvPr>
          <p:cNvSpPr/>
          <p:nvPr/>
        </p:nvSpPr>
        <p:spPr>
          <a:xfrm>
            <a:off x="169112" y="3372849"/>
            <a:ext cx="4963303" cy="1437620"/>
          </a:xfrm>
          <a:prstGeom prst="roundRect">
            <a:avLst>
              <a:gd name="adj" fmla="val 50000"/>
            </a:avLst>
          </a:prstGeom>
          <a:solidFill>
            <a:sysClr val="window" lastClr="FFFFFF"/>
          </a:solidFill>
          <a:ln w="25400" cap="flat" cmpd="sng" algn="ctr">
            <a:solidFill>
              <a:srgbClr val="4BACC6"/>
            </a:solidFill>
            <a:prstDash val="solid"/>
          </a:ln>
          <a:effectLst/>
        </p:spPr>
        <p:txBody>
          <a:bodyPr rtlCol="0" anchor="ctr"/>
          <a:lstStyle/>
          <a:p>
            <a:pPr>
              <a:lnSpc>
                <a:spcPct val="90000"/>
              </a:lnSpc>
            </a:pPr>
            <a:r>
              <a:rPr lang="uk-UA" sz="2000" dirty="0" smtClean="0">
                <a:solidFill>
                  <a:srgbClr val="312B7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Взаємодія та синергія заради </a:t>
            </a:r>
            <a:r>
              <a:rPr lang="uk-UA" sz="2000" b="1" dirty="0">
                <a:solidFill>
                  <a:srgbClr val="312B7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спільного  бачення майбутнього</a:t>
            </a:r>
          </a:p>
        </p:txBody>
      </p:sp>
      <p:sp>
        <p:nvSpPr>
          <p:cNvPr id="2" name="Счетверенная стрелка 1"/>
          <p:cNvSpPr/>
          <p:nvPr/>
        </p:nvSpPr>
        <p:spPr>
          <a:xfrm>
            <a:off x="7965647" y="3306700"/>
            <a:ext cx="1102659" cy="1029976"/>
          </a:xfrm>
          <a:prstGeom prst="quadArrow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121016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xmlns="" id="{FA496A3A-2860-42CA-8DEC-10C1E9DBB41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279861" y="582370"/>
            <a:ext cx="9075737" cy="906462"/>
          </a:xfrm>
          <a:prstGeom prst="rect">
            <a:avLst/>
          </a:prstGeom>
        </p:spPr>
        <p:txBody>
          <a:bodyPr/>
          <a:lstStyle/>
          <a:p>
            <a:r>
              <a:rPr lang="uk-UA" sz="2400" b="1" dirty="0" smtClean="0">
                <a:solidFill>
                  <a:srgbClr val="312B7D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СМАРТ - спеціалізація</a:t>
            </a:r>
            <a:endParaRPr lang="uk-UA" sz="2400" b="1" dirty="0">
              <a:solidFill>
                <a:srgbClr val="312B7D"/>
              </a:solidFill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Прямокутник: округлені кути 14">
            <a:extLst>
              <a:ext uri="{FF2B5EF4-FFF2-40B4-BE49-F238E27FC236}">
                <a16:creationId xmlns="" xmlns:a16="http://schemas.microsoft.com/office/drawing/2014/main" id="{7AEE4812-9D57-425D-AE5E-8CED9921B3D1}"/>
              </a:ext>
            </a:extLst>
          </p:cNvPr>
          <p:cNvSpPr/>
          <p:nvPr/>
        </p:nvSpPr>
        <p:spPr>
          <a:xfrm>
            <a:off x="233684" y="3098826"/>
            <a:ext cx="3046177" cy="1352150"/>
          </a:xfrm>
          <a:prstGeom prst="roundRect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uk-UA" sz="2000" b="1" dirty="0">
                <a:solidFill>
                  <a:srgbClr val="312B7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Дослідницькі та інноваційні стратегії смарт-спеціалізації (RIS3, S3)</a:t>
            </a:r>
          </a:p>
        </p:txBody>
      </p:sp>
      <p:sp>
        <p:nvSpPr>
          <p:cNvPr id="6" name="Прямокутник: округлені кути 15">
            <a:extLst>
              <a:ext uri="{FF2B5EF4-FFF2-40B4-BE49-F238E27FC236}">
                <a16:creationId xmlns="" xmlns:a16="http://schemas.microsoft.com/office/drawing/2014/main" id="{352B7BB1-9EBF-4956-971C-AE18F252A646}"/>
              </a:ext>
            </a:extLst>
          </p:cNvPr>
          <p:cNvSpPr/>
          <p:nvPr/>
        </p:nvSpPr>
        <p:spPr>
          <a:xfrm>
            <a:off x="4049904" y="1488832"/>
            <a:ext cx="6930577" cy="1037363"/>
          </a:xfrm>
          <a:prstGeom prst="roundRect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uk-UA" sz="1600" b="1" dirty="0">
                <a:solidFill>
                  <a:srgbClr val="58367E"/>
                </a:solidFill>
                <a:latin typeface="Calibri" panose="020F0502020204030204" pitchFamily="34" charset="0"/>
              </a:rPr>
              <a:t>Вибір і критична маса</a:t>
            </a:r>
            <a:r>
              <a:rPr lang="uk-UA" sz="1600" dirty="0">
                <a:latin typeface="Calibri" panose="020F0502020204030204" pitchFamily="34" charset="0"/>
              </a:rPr>
              <a:t>: </a:t>
            </a:r>
            <a:r>
              <a:rPr lang="uk-UA" sz="1600" dirty="0">
                <a:solidFill>
                  <a:srgbClr val="58367E"/>
                </a:solidFill>
                <a:latin typeface="Calibri" panose="020F0502020204030204" pitchFamily="34" charset="0"/>
              </a:rPr>
              <a:t>обмежена кількість пріоритетів на основі власних сильних сторін та міжнародної спеціалізації – з метою уникнення дублювання та фрагментації, а також для концентрації фінансових ресурсів на технологічній, дослідницькій та інноваційної </a:t>
            </a:r>
            <a:r>
              <a:rPr lang="uk-UA" sz="1600" dirty="0" smtClean="0">
                <a:solidFill>
                  <a:srgbClr val="58367E"/>
                </a:solidFill>
                <a:latin typeface="Calibri" panose="020F0502020204030204" pitchFamily="34" charset="0"/>
              </a:rPr>
              <a:t>діяльності</a:t>
            </a:r>
            <a:endParaRPr lang="uk-UA" sz="1600" dirty="0">
              <a:solidFill>
                <a:srgbClr val="58367E"/>
              </a:solidFill>
              <a:latin typeface="Calibri" panose="020F0502020204030204" pitchFamily="34" charset="0"/>
            </a:endParaRPr>
          </a:p>
        </p:txBody>
      </p:sp>
      <p:sp>
        <p:nvSpPr>
          <p:cNvPr id="7" name="Стрілка: вправо 16">
            <a:extLst>
              <a:ext uri="{FF2B5EF4-FFF2-40B4-BE49-F238E27FC236}">
                <a16:creationId xmlns="" xmlns:a16="http://schemas.microsoft.com/office/drawing/2014/main" id="{41CE68EC-91B5-4BA8-A897-A11F7E661384}"/>
              </a:ext>
            </a:extLst>
          </p:cNvPr>
          <p:cNvSpPr/>
          <p:nvPr/>
        </p:nvSpPr>
        <p:spPr>
          <a:xfrm>
            <a:off x="3279862" y="3567851"/>
            <a:ext cx="673574" cy="358690"/>
          </a:xfrm>
          <a:prstGeom prst="rightArrow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675" dirty="0"/>
          </a:p>
        </p:txBody>
      </p:sp>
      <p:sp>
        <p:nvSpPr>
          <p:cNvPr id="13" name="Прямокутник: округлені кути 15">
            <a:extLst>
              <a:ext uri="{FF2B5EF4-FFF2-40B4-BE49-F238E27FC236}">
                <a16:creationId xmlns="" xmlns:a16="http://schemas.microsoft.com/office/drawing/2014/main" id="{352B7BB1-9EBF-4956-971C-AE18F252A646}"/>
              </a:ext>
            </a:extLst>
          </p:cNvPr>
          <p:cNvSpPr/>
          <p:nvPr/>
        </p:nvSpPr>
        <p:spPr>
          <a:xfrm>
            <a:off x="4049905" y="2589894"/>
            <a:ext cx="6930577" cy="1081153"/>
          </a:xfrm>
          <a:prstGeom prst="roundRect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uk-UA" sz="1600" b="1" dirty="0">
                <a:solidFill>
                  <a:srgbClr val="58367E"/>
                </a:solidFill>
                <a:latin typeface="Calibri" panose="020F0502020204030204" pitchFamily="34" charset="0"/>
              </a:rPr>
              <a:t>Конкурентні переваги: </a:t>
            </a:r>
            <a:r>
              <a:rPr lang="uk-UA" sz="1600" dirty="0">
                <a:solidFill>
                  <a:srgbClr val="58367E"/>
                </a:solidFill>
                <a:latin typeface="Calibri" panose="020F0502020204030204" pitchFamily="34" charset="0"/>
              </a:rPr>
              <a:t>мобілізація талантів за рахунок відповідності потенціалу технологічної, дослідницької та інноваційної діяльності потребам бізнесу за допомогою інструментів підтримки підприємництва</a:t>
            </a:r>
          </a:p>
        </p:txBody>
      </p:sp>
      <p:sp>
        <p:nvSpPr>
          <p:cNvPr id="14" name="Прямокутник: округлені кути 15">
            <a:extLst>
              <a:ext uri="{FF2B5EF4-FFF2-40B4-BE49-F238E27FC236}">
                <a16:creationId xmlns="" xmlns:a16="http://schemas.microsoft.com/office/drawing/2014/main" id="{352B7BB1-9EBF-4956-971C-AE18F252A646}"/>
              </a:ext>
            </a:extLst>
          </p:cNvPr>
          <p:cNvSpPr/>
          <p:nvPr/>
        </p:nvSpPr>
        <p:spPr>
          <a:xfrm>
            <a:off x="4049904" y="3842322"/>
            <a:ext cx="6930577" cy="1081153"/>
          </a:xfrm>
          <a:prstGeom prst="roundRect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uk-UA" sz="1600" b="1" dirty="0">
                <a:solidFill>
                  <a:srgbClr val="58367E"/>
                </a:solidFill>
                <a:latin typeface="Calibri" panose="020F0502020204030204" pitchFamily="34" charset="0"/>
              </a:rPr>
              <a:t>Взаємозв'язок та кластери:</a:t>
            </a:r>
            <a:r>
              <a:rPr lang="uk-UA" sz="1600" dirty="0"/>
              <a:t> </a:t>
            </a:r>
            <a:r>
              <a:rPr lang="uk-UA" sz="1600" dirty="0">
                <a:solidFill>
                  <a:srgbClr val="58367E"/>
                </a:solidFill>
                <a:latin typeface="Calibri" panose="020F0502020204030204" pitchFamily="34" charset="0"/>
              </a:rPr>
              <a:t>розробка конкурентоспроможних кластерів та відповідних різноманітних/міжсекторних зав’язків всередині регіону та за кордоном, які забезпечують спеціалізовану технологічну диверсифікацію, а саме поєднання внутрішніх активів та талантів із зовнішніми</a:t>
            </a:r>
          </a:p>
        </p:txBody>
      </p:sp>
      <p:sp>
        <p:nvSpPr>
          <p:cNvPr id="16" name="Прямокутник: округлені кути 15">
            <a:extLst>
              <a:ext uri="{FF2B5EF4-FFF2-40B4-BE49-F238E27FC236}">
                <a16:creationId xmlns="" xmlns:a16="http://schemas.microsoft.com/office/drawing/2014/main" id="{352B7BB1-9EBF-4956-971C-AE18F252A646}"/>
              </a:ext>
            </a:extLst>
          </p:cNvPr>
          <p:cNvSpPr/>
          <p:nvPr/>
        </p:nvSpPr>
        <p:spPr>
          <a:xfrm>
            <a:off x="4049904" y="5093065"/>
            <a:ext cx="6930577" cy="1081153"/>
          </a:xfrm>
          <a:prstGeom prst="roundRect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uk-UA" sz="1600" b="1" dirty="0">
                <a:solidFill>
                  <a:srgbClr val="58367E"/>
                </a:solidFill>
                <a:latin typeface="Calibri" panose="020F0502020204030204" pitchFamily="34" charset="0"/>
              </a:rPr>
              <a:t>Спільне управління: </a:t>
            </a:r>
            <a:r>
              <a:rPr lang="uk-UA" sz="1600" dirty="0">
                <a:solidFill>
                  <a:srgbClr val="58367E"/>
                </a:solidFill>
                <a:latin typeface="Calibri" panose="020F0502020204030204" pitchFamily="34" charset="0"/>
              </a:rPr>
              <a:t>ефективні інноваційні системи колективних зусиль на основі державно-приватного партнерства - експериментування та надання підтримки, виявлення ініціатив, які у перспективі можуть стати точкою економічного зростання.</a:t>
            </a:r>
          </a:p>
        </p:txBody>
      </p:sp>
    </p:spTree>
    <p:extLst>
      <p:ext uri="{BB962C8B-B14F-4D97-AF65-F5344CB8AC3E}">
        <p14:creationId xmlns:p14="http://schemas.microsoft.com/office/powerpoint/2010/main" val="20066332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Прямоугольник 3"/>
          <p:cNvSpPr>
            <a:spLocks noChangeArrowheads="1"/>
          </p:cNvSpPr>
          <p:nvPr/>
        </p:nvSpPr>
        <p:spPr bwMode="auto">
          <a:xfrm>
            <a:off x="1524000" y="1747838"/>
            <a:ext cx="91440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uk-UA" altLang="uk-UA" b="1" dirty="0">
                <a:solidFill>
                  <a:srgbClr val="002060"/>
                </a:solidFill>
                <a:latin typeface="Calibri" panose="020F0502020204030204" pitchFamily="34" charset="0"/>
              </a:rPr>
              <a:t>Залучення до роботи над стратегічним документом </a:t>
            </a:r>
            <a:r>
              <a:rPr lang="uk-UA" altLang="uk-UA" dirty="0">
                <a:solidFill>
                  <a:srgbClr val="002060"/>
                </a:solidFill>
                <a:latin typeface="Calibri" panose="020F0502020204030204" pitchFamily="34" charset="0"/>
              </a:rPr>
              <a:t>широкого представництва регіонального середовища (представників найважливіших установ, громадських організації, регіональних та місцевих лідерів).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altLang="uk-UA" dirty="0">
                <a:solidFill>
                  <a:srgbClr val="002060"/>
                </a:solidFill>
                <a:latin typeface="Calibri" panose="020F0502020204030204" pitchFamily="34" charset="0"/>
              </a:rPr>
              <a:t>Аналітичні дослідження і рішення, які ухвалюють під час розробки стратегії, охоплюють три сфери: економічну, соціальну й екологічну.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altLang="uk-UA" dirty="0">
                <a:solidFill>
                  <a:srgbClr val="002060"/>
                </a:solidFill>
                <a:latin typeface="Calibri" panose="020F0502020204030204" pitchFamily="34" charset="0"/>
              </a:rPr>
              <a:t>Підготовку звіту про стан громади, який базується на аналізі поточної ситуації (</a:t>
            </a:r>
            <a:r>
              <a:rPr lang="uk-UA" altLang="uk-UA" b="1" dirty="0">
                <a:solidFill>
                  <a:srgbClr val="002060"/>
                </a:solidFill>
                <a:latin typeface="Calibri" panose="020F0502020204030204" pitchFamily="34" charset="0"/>
              </a:rPr>
              <a:t>гендерний аналіз </a:t>
            </a:r>
            <a:r>
              <a:rPr lang="uk-UA" altLang="uk-UA" dirty="0">
                <a:solidFill>
                  <a:srgbClr val="002060"/>
                </a:solidFill>
                <a:latin typeface="Calibri" panose="020F0502020204030204" pitchFamily="34" charset="0"/>
              </a:rPr>
              <a:t>фінансових даних, стану інфраструктури, демографічних даних, даних про ринок праці і економіку, екологічних аспектів).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altLang="uk-UA" b="1" dirty="0">
                <a:solidFill>
                  <a:srgbClr val="002060"/>
                </a:solidFill>
                <a:latin typeface="Calibri" panose="020F0502020204030204" pitchFamily="34" charset="0"/>
              </a:rPr>
              <a:t>Проведення поглибленого соціального аналізу</a:t>
            </a:r>
            <a:r>
              <a:rPr lang="uk-UA" altLang="uk-UA" dirty="0">
                <a:solidFill>
                  <a:srgbClr val="002060"/>
                </a:solidFill>
                <a:latin typeface="Calibri" panose="020F0502020204030204" pitchFamily="34" charset="0"/>
              </a:rPr>
              <a:t>, проведення соціологічних досліджень на репрезентативній вибірці мешканців (досліджень громадської думки про умови життя і якість публічних послуг у громаді).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altLang="uk-UA" dirty="0">
                <a:solidFill>
                  <a:srgbClr val="002060"/>
                </a:solidFill>
                <a:latin typeface="Calibri" panose="020F0502020204030204" pitchFamily="34" charset="0"/>
              </a:rPr>
              <a:t>Перевірку напрацьованих рішень у ході реальних і ефективних </a:t>
            </a:r>
            <a:r>
              <a:rPr lang="uk-UA" altLang="uk-UA" b="1" dirty="0">
                <a:solidFill>
                  <a:srgbClr val="002060"/>
                </a:solidFill>
                <a:latin typeface="Calibri" panose="020F0502020204030204" pitchFamily="34" charset="0"/>
              </a:rPr>
              <a:t>громадських консультацій.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altLang="uk-UA" b="1" dirty="0">
                <a:solidFill>
                  <a:srgbClr val="002060"/>
                </a:solidFill>
                <a:latin typeface="Calibri" panose="020F0502020204030204" pitchFamily="34" charset="0"/>
              </a:rPr>
              <a:t>Врахування думки більшості мешканців </a:t>
            </a:r>
            <a:r>
              <a:rPr lang="uk-UA" altLang="uk-UA" dirty="0">
                <a:solidFill>
                  <a:srgbClr val="002060"/>
                </a:solidFill>
                <a:latin typeface="Calibri" panose="020F0502020204030204" pitchFamily="34" charset="0"/>
              </a:rPr>
              <a:t>під час вибору пріоритетів розвитку (соціологічні дослідження і консультації).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altLang="uk-UA" dirty="0">
                <a:solidFill>
                  <a:srgbClr val="002060"/>
                </a:solidFill>
                <a:latin typeface="Calibri" panose="020F0502020204030204" pitchFamily="34" charset="0"/>
              </a:rPr>
              <a:t>Тісну співпрацю під час роботи над документом </a:t>
            </a:r>
            <a:r>
              <a:rPr lang="uk-UA" altLang="uk-UA" b="1" dirty="0">
                <a:solidFill>
                  <a:srgbClr val="002060"/>
                </a:solidFill>
                <a:latin typeface="Calibri" panose="020F0502020204030204" pitchFamily="34" charset="0"/>
              </a:rPr>
              <a:t>між зацікавленими сторонами </a:t>
            </a:r>
            <a:r>
              <a:rPr lang="uk-UA" altLang="uk-UA" dirty="0">
                <a:solidFill>
                  <a:srgbClr val="002060"/>
                </a:solidFill>
                <a:latin typeface="Calibri" panose="020F0502020204030204" pitchFamily="34" charset="0"/>
              </a:rPr>
              <a:t>(громадянами та інституціями), працівниками ОДА і консультантами</a:t>
            </a:r>
          </a:p>
        </p:txBody>
      </p:sp>
      <p:sp>
        <p:nvSpPr>
          <p:cNvPr id="20483" name="Заголовок 1"/>
          <p:cNvSpPr>
            <a:spLocks noGrp="1"/>
          </p:cNvSpPr>
          <p:nvPr>
            <p:ph type="title" idx="4294967295"/>
          </p:nvPr>
        </p:nvSpPr>
        <p:spPr bwMode="auto">
          <a:xfrm>
            <a:off x="4849814" y="317781"/>
            <a:ext cx="5011737" cy="757237"/>
          </a:xfrm>
          <a:prstGeom prst="rect">
            <a:avLst/>
          </a:prstGeom>
          <a:solidFill>
            <a:schemeClr val="bg1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uk-UA" altLang="uk-UA" sz="2400" b="1" dirty="0">
                <a:solidFill>
                  <a:srgbClr val="312B7D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Партисипативна модель стратегічного планування</a:t>
            </a:r>
          </a:p>
        </p:txBody>
      </p:sp>
    </p:spTree>
    <p:extLst>
      <p:ext uri="{BB962C8B-B14F-4D97-AF65-F5344CB8AC3E}">
        <p14:creationId xmlns:p14="http://schemas.microsoft.com/office/powerpoint/2010/main" val="2981407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>
            <a:extLst>
              <a:ext uri="{FF2B5EF4-FFF2-40B4-BE49-F238E27FC236}">
                <a16:creationId xmlns:a16="http://schemas.microsoft.com/office/drawing/2014/main" xmlns="" id="{FA496A3A-2860-42CA-8DEC-10C1E9DBB41E}"/>
              </a:ext>
            </a:extLst>
          </p:cNvPr>
          <p:cNvSpPr txBox="1">
            <a:spLocks/>
          </p:cNvSpPr>
          <p:nvPr/>
        </p:nvSpPr>
        <p:spPr>
          <a:xfrm>
            <a:off x="3279861" y="582370"/>
            <a:ext cx="9075737" cy="90646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4572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9144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13716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18288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r>
              <a:rPr lang="uk-UA" sz="2400" b="1" dirty="0" smtClean="0">
                <a:solidFill>
                  <a:srgbClr val="312B7D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Стратегічна платформ (СРР)</a:t>
            </a:r>
            <a:endParaRPr lang="uk-UA" sz="2400" b="1" dirty="0">
              <a:solidFill>
                <a:srgbClr val="312B7D"/>
              </a:solidFill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23363" y="1977463"/>
            <a:ext cx="10264589" cy="2323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uk-UA" sz="22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Резюме </a:t>
            </a:r>
            <a:r>
              <a:rPr lang="uk-UA" sz="22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соціально-економічного аналізу ситуації розвитку </a:t>
            </a:r>
            <a:r>
              <a:rPr lang="uk-UA" sz="22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області СЕА </a:t>
            </a:r>
            <a:endParaRPr lang="uk-UA" sz="2200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uk-UA" sz="22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Ключові </a:t>
            </a:r>
            <a:r>
              <a:rPr lang="uk-UA" sz="22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внутрішні і зовнішні чинники (SWOT-аналіз</a:t>
            </a:r>
            <a:r>
              <a:rPr lang="uk-UA" sz="22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</a:t>
            </a:r>
            <a:endParaRPr lang="uk-UA" sz="2200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uk-UA" sz="22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Стратегічне фокусування</a:t>
            </a:r>
            <a:endParaRPr lang="uk-UA" sz="2200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uk-UA" sz="22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Концепція </a:t>
            </a:r>
            <a:r>
              <a:rPr lang="uk-UA" sz="22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(бачення) </a:t>
            </a:r>
            <a:r>
              <a:rPr lang="uk-UA" sz="22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розвитку </a:t>
            </a:r>
            <a:endParaRPr lang="uk-UA" sz="2200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uk-UA" sz="22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Стратегічні </a:t>
            </a:r>
            <a:r>
              <a:rPr lang="uk-UA" sz="22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цілі </a:t>
            </a:r>
            <a:r>
              <a:rPr lang="uk-UA" sz="22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розвитку </a:t>
            </a:r>
            <a:endParaRPr lang="uk-UA" sz="2200" dirty="0">
              <a:solidFill>
                <a:schemeClr val="accent2">
                  <a:lumMod val="75000"/>
                </a:schemeClr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0287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121024" y="1488832"/>
            <a:ext cx="12313024" cy="5527396"/>
          </a:xfrm>
        </p:spPr>
      </p:pic>
      <p:sp>
        <p:nvSpPr>
          <p:cNvPr id="5" name="Скругленный прямоугольник 4"/>
          <p:cNvSpPr/>
          <p:nvPr/>
        </p:nvSpPr>
        <p:spPr>
          <a:xfrm>
            <a:off x="9681883" y="3321423"/>
            <a:ext cx="1438835" cy="25549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8243048" y="3576917"/>
            <a:ext cx="1438835" cy="25549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932330" y="3576917"/>
            <a:ext cx="1438835" cy="1062317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13" name="Title 2">
            <a:extLst>
              <a:ext uri="{FF2B5EF4-FFF2-40B4-BE49-F238E27FC236}">
                <a16:creationId xmlns:a16="http://schemas.microsoft.com/office/drawing/2014/main" xmlns="" id="{FA496A3A-2860-42CA-8DEC-10C1E9DBB41E}"/>
              </a:ext>
            </a:extLst>
          </p:cNvPr>
          <p:cNvSpPr txBox="1">
            <a:spLocks/>
          </p:cNvSpPr>
          <p:nvPr/>
        </p:nvSpPr>
        <p:spPr>
          <a:xfrm>
            <a:off x="3279861" y="582370"/>
            <a:ext cx="9075737" cy="90646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4572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9144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13716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18288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r>
              <a:rPr lang="uk-UA" sz="2400" b="1" dirty="0">
                <a:solidFill>
                  <a:srgbClr val="312B7D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Етапи стратегічного планування</a:t>
            </a:r>
          </a:p>
        </p:txBody>
      </p:sp>
      <p:sp>
        <p:nvSpPr>
          <p:cNvPr id="11" name="Title 2">
            <a:extLst>
              <a:ext uri="{FF2B5EF4-FFF2-40B4-BE49-F238E27FC236}">
                <a16:creationId xmlns:a16="http://schemas.microsoft.com/office/drawing/2014/main" xmlns="" id="{FA496A3A-2860-42CA-8DEC-10C1E9DBB41E}"/>
              </a:ext>
            </a:extLst>
          </p:cNvPr>
          <p:cNvSpPr txBox="1">
            <a:spLocks/>
          </p:cNvSpPr>
          <p:nvPr/>
        </p:nvSpPr>
        <p:spPr>
          <a:xfrm>
            <a:off x="932330" y="3576917"/>
            <a:ext cx="3848090" cy="762334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4572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9144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13716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18288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algn="l"/>
            <a:r>
              <a:rPr lang="uk-UA" sz="1800" b="1" dirty="0" smtClean="0">
                <a:solidFill>
                  <a:schemeClr val="accent3">
                    <a:lumMod val="50000"/>
                  </a:schemeClr>
                </a:solidFill>
                <a:latin typeface="+mn-lt"/>
                <a:ea typeface="+mn-ea"/>
                <a:cs typeface="Times New Roman" panose="02020603050405020304" pitchFamily="18" charset="0"/>
              </a:rPr>
              <a:t>СЕА</a:t>
            </a:r>
          </a:p>
          <a:p>
            <a:pPr algn="l"/>
            <a:r>
              <a:rPr lang="uk-UA" sz="1800" b="1" dirty="0" smtClean="0">
                <a:solidFill>
                  <a:schemeClr val="accent3">
                    <a:lumMod val="50000"/>
                  </a:schemeClr>
                </a:solidFill>
                <a:latin typeface="+mn-lt"/>
                <a:ea typeface="+mn-ea"/>
                <a:cs typeface="Times New Roman" panose="02020603050405020304" pitchFamily="18" charset="0"/>
              </a:rPr>
              <a:t>Фокус-групове </a:t>
            </a:r>
          </a:p>
          <a:p>
            <a:pPr algn="l"/>
            <a:r>
              <a:rPr lang="uk-UA" sz="1800" b="1" dirty="0" smtClean="0">
                <a:solidFill>
                  <a:schemeClr val="accent3">
                    <a:lumMod val="50000"/>
                  </a:schemeClr>
                </a:solidFill>
                <a:latin typeface="+mn-lt"/>
                <a:ea typeface="+mn-ea"/>
                <a:cs typeface="Times New Roman" panose="02020603050405020304" pitchFamily="18" charset="0"/>
              </a:rPr>
              <a:t>дослідження</a:t>
            </a:r>
          </a:p>
          <a:p>
            <a:pPr algn="l"/>
            <a:r>
              <a:rPr lang="uk-UA" sz="1800" b="1" dirty="0" smtClean="0">
                <a:solidFill>
                  <a:schemeClr val="accent3">
                    <a:lumMod val="50000"/>
                  </a:schemeClr>
                </a:solidFill>
                <a:latin typeface="+mn-lt"/>
                <a:ea typeface="+mn-ea"/>
                <a:cs typeface="Times New Roman" panose="02020603050405020304" pitchFamily="18" charset="0"/>
              </a:rPr>
              <a:t>Опитування</a:t>
            </a:r>
            <a:endParaRPr lang="uk-UA" sz="1800" b="1" dirty="0">
              <a:solidFill>
                <a:schemeClr val="accent3">
                  <a:lumMod val="50000"/>
                </a:schemeClr>
              </a:solidFill>
              <a:latin typeface="+mn-lt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4240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">
            <a:extLst>
              <a:ext uri="{FF2B5EF4-FFF2-40B4-BE49-F238E27FC236}">
                <a16:creationId xmlns:a16="http://schemas.microsoft.com/office/drawing/2014/main" xmlns="" id="{FA496A3A-2860-42CA-8DEC-10C1E9DBB41E}"/>
              </a:ext>
            </a:extLst>
          </p:cNvPr>
          <p:cNvSpPr txBox="1">
            <a:spLocks/>
          </p:cNvSpPr>
          <p:nvPr/>
        </p:nvSpPr>
        <p:spPr>
          <a:xfrm>
            <a:off x="2984025" y="379708"/>
            <a:ext cx="9075737" cy="90646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4572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9144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13716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18288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r>
              <a:rPr lang="uk-UA" sz="2400" b="1" dirty="0" smtClean="0">
                <a:solidFill>
                  <a:srgbClr val="312B7D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Дорожня карта стратегічного планування</a:t>
            </a:r>
            <a:endParaRPr lang="uk-UA" sz="2400" b="1" dirty="0">
              <a:solidFill>
                <a:srgbClr val="312B7D"/>
              </a:solidFill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3074" name="Diagram 6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070" b="-252"/>
          <a:stretch>
            <a:fillRect/>
          </a:stretch>
        </p:blipFill>
        <p:spPr bwMode="auto">
          <a:xfrm>
            <a:off x="1176244" y="1546411"/>
            <a:ext cx="9339356" cy="46661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15941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ByN6GcW5U6DgW4WMfHPg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ABfV6Bu5kuf8ipCUTvpu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.aZJwkorUKoUko2E56VLQ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vpQffNWUUeMVqiBTcaGqQ"/>
</p:tagLst>
</file>

<file path=ppt/theme/theme1.xml><?xml version="1.0" encoding="utf-8"?>
<a:theme xmlns:a="http://schemas.openxmlformats.org/drawingml/2006/main" name="1_Office Theme">
  <a:themeElements>
    <a:clrScheme name="Custom Main">
      <a:dk1>
        <a:srgbClr val="778899"/>
      </a:dk1>
      <a:lt1>
        <a:sysClr val="window" lastClr="FFFFFF"/>
      </a:lt1>
      <a:dk2>
        <a:srgbClr val="778899"/>
      </a:dk2>
      <a:lt2>
        <a:srgbClr val="FFFFFF"/>
      </a:lt2>
      <a:accent1>
        <a:srgbClr val="FDBB2D"/>
      </a:accent1>
      <a:accent2>
        <a:srgbClr val="191970"/>
      </a:accent2>
      <a:accent3>
        <a:srgbClr val="DCE0E4"/>
      </a:accent3>
      <a:accent4>
        <a:srgbClr val="FCF09F"/>
      </a:accent4>
      <a:accent5>
        <a:srgbClr val="ADD8E6"/>
      </a:accent5>
      <a:accent6>
        <a:srgbClr val="6495ED"/>
      </a:accent6>
      <a:hlink>
        <a:srgbClr val="FDBB2D"/>
      </a:hlink>
      <a:folHlink>
        <a:srgbClr val="6495ED"/>
      </a:folHlink>
    </a:clrScheme>
    <a:fontScheme name="Custom Mai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Microsoft PowerPoint Presentation (3)" id="{4C5171E9-E48E-4009-AED2-D4254FC52701}" vid="{802501F0-E87F-45E2-92E8-BFF97E4057C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1457</TotalTime>
  <Words>2443</Words>
  <Application>Microsoft Office PowerPoint</Application>
  <PresentationFormat>Широкоэкранный</PresentationFormat>
  <Paragraphs>216</Paragraphs>
  <Slides>25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7" baseType="lpstr">
      <vt:lpstr>Arial</vt:lpstr>
      <vt:lpstr>Arial Black</vt:lpstr>
      <vt:lpstr>Calibri</vt:lpstr>
      <vt:lpstr>Cambria</vt:lpstr>
      <vt:lpstr>PF Square Sans Pro</vt:lpstr>
      <vt:lpstr>Symbol</vt:lpstr>
      <vt:lpstr>Tahoma</vt:lpstr>
      <vt:lpstr>Times New Roman</vt:lpstr>
      <vt:lpstr>Times-L</vt:lpstr>
      <vt:lpstr>Wingdings</vt:lpstr>
      <vt:lpstr>1_Office Theme</vt:lpstr>
      <vt:lpstr>think-cell Slide</vt:lpstr>
      <vt:lpstr>Презентация PowerPoint</vt:lpstr>
      <vt:lpstr>Що змінилося в новому стратегічному періоді  2021-2027</vt:lpstr>
      <vt:lpstr>Презентация PowerPoint</vt:lpstr>
      <vt:lpstr>Комплексний (Інтегрований) підхід</vt:lpstr>
      <vt:lpstr>СМАРТ - спеціалізація</vt:lpstr>
      <vt:lpstr>Партисипативна модель стратегічного планування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Alexandra Shevchuk</dc:creator>
  <cp:lastModifiedBy>user</cp:lastModifiedBy>
  <cp:revision>226</cp:revision>
  <dcterms:created xsi:type="dcterms:W3CDTF">2017-10-11T11:50:21Z</dcterms:created>
  <dcterms:modified xsi:type="dcterms:W3CDTF">2019-10-30T20:54:54Z</dcterms:modified>
</cp:coreProperties>
</file>