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256" r:id="rId3"/>
    <p:sldId id="734" r:id="rId4"/>
    <p:sldId id="735" r:id="rId5"/>
    <p:sldId id="736" r:id="rId6"/>
    <p:sldId id="737" r:id="rId7"/>
    <p:sldId id="872" r:id="rId8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B3"/>
    <a:srgbClr val="274D6F"/>
    <a:srgbClr val="F0D14E"/>
    <a:srgbClr val="EEE64C"/>
    <a:srgbClr val="FFD13F"/>
    <a:srgbClr val="56748F"/>
    <a:srgbClr val="D08990"/>
    <a:srgbClr val="FFD5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74" y="144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Продаж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A644-4056-9564-D51084240F55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A644-4056-9564-D51084240F55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644-4056-9564-D51084240F55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644-4056-9564-D51084240F55}"/>
              </c:ext>
            </c:extLst>
          </c:dPt>
          <c:dLbls>
            <c:dLbl>
              <c:idx val="0"/>
              <c:layout>
                <c:manualLayout>
                  <c:x val="8.3707346987253947E-2"/>
                  <c:y val="-7.396822029050623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644-4056-9564-D51084240F55}"/>
                </c:ext>
              </c:extLst>
            </c:dLbl>
            <c:dLbl>
              <c:idx val="1"/>
              <c:layout>
                <c:manualLayout>
                  <c:x val="9.040393474623426E-2"/>
                  <c:y val="2.905894368555601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644-4056-9564-D51084240F55}"/>
                </c:ext>
              </c:extLst>
            </c:dLbl>
            <c:dLbl>
              <c:idx val="2"/>
              <c:layout>
                <c:manualLayout>
                  <c:x val="7.8684906168018709E-2"/>
                  <c:y val="8.981855320990032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644-4056-9564-D51084240F55}"/>
                </c:ext>
              </c:extLst>
            </c:dLbl>
            <c:dLbl>
              <c:idx val="3"/>
              <c:layout>
                <c:manualLayout>
                  <c:x val="-0.11049369802317523"/>
                  <c:y val="-6.340133167757677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644-4056-9564-D51084240F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Аркуш1!$A$2:$A$5</c:f>
              <c:strCache>
                <c:ptCount val="4"/>
                <c:pt idx="0">
                  <c:v>ОДА</c:v>
                </c:pt>
                <c:pt idx="1">
                  <c:v>Наука</c:v>
                </c:pt>
                <c:pt idx="2">
                  <c:v>Бізнес</c:v>
                </c:pt>
                <c:pt idx="3">
                  <c:v>Інші</c:v>
                </c:pt>
              </c:strCache>
            </c:strRef>
          </c:cat>
          <c:val>
            <c:numRef>
              <c:f>Аркуш1!$B$2:$B$5</c:f>
              <c:numCache>
                <c:formatCode>General</c:formatCode>
                <c:ptCount val="4"/>
                <c:pt idx="0">
                  <c:v>35</c:v>
                </c:pt>
                <c:pt idx="1">
                  <c:v>3</c:v>
                </c:pt>
                <c:pt idx="2">
                  <c:v>9</c:v>
                </c:pt>
                <c:pt idx="3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44-4056-9564-D51084240F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C18ECE-7594-4B4F-95E4-B3883CF11601}" type="doc">
      <dgm:prSet loTypeId="urn:microsoft.com/office/officeart/2005/8/layout/process1" loCatId="process" qsTypeId="urn:microsoft.com/office/officeart/2005/8/quickstyle/simple1" qsCatId="simple" csTypeId="urn:microsoft.com/office/officeart/2005/8/colors/colorful5" csCatId="colorful" phldr="1"/>
      <dgm:spPr/>
    </dgm:pt>
    <dgm:pt modelId="{0C0A5941-E0DA-4970-BC9C-1C247870CAAE}">
      <dgm:prSet phldrT="[Текст]"/>
      <dgm:spPr/>
      <dgm:t>
        <a:bodyPr/>
        <a:lstStyle/>
        <a:p>
          <a:r>
            <a:rPr lang="uk-UA" b="1" dirty="0"/>
            <a:t>Постанова</a:t>
          </a:r>
          <a:r>
            <a:rPr lang="en-US" b="1" dirty="0"/>
            <a:t> </a:t>
          </a:r>
          <a:r>
            <a:rPr lang="uk-UA" b="1" dirty="0"/>
            <a:t>від 14.11.2018 №959 </a:t>
          </a:r>
        </a:p>
        <a:p>
          <a:r>
            <a:rPr lang="uk-UA" b="1" dirty="0"/>
            <a:t>Запроваджено підходи  </a:t>
          </a:r>
          <a:r>
            <a:rPr lang="en-US" b="1" dirty="0"/>
            <a:t>smart</a:t>
          </a:r>
          <a:r>
            <a:rPr lang="uk-UA" b="1" dirty="0"/>
            <a:t>-спеціалізації у систему стратегічного планування</a:t>
          </a:r>
        </a:p>
      </dgm:t>
    </dgm:pt>
    <dgm:pt modelId="{2CE128A3-23E7-481E-B0E7-10894CFD167C}" type="parTrans" cxnId="{875653B2-705B-40C5-A480-0D7B6A3F144A}">
      <dgm:prSet/>
      <dgm:spPr/>
      <dgm:t>
        <a:bodyPr/>
        <a:lstStyle/>
        <a:p>
          <a:endParaRPr lang="uk-UA"/>
        </a:p>
      </dgm:t>
    </dgm:pt>
    <dgm:pt modelId="{6E68D0CA-9D98-477A-8A80-93980A3A022D}" type="sibTrans" cxnId="{875653B2-705B-40C5-A480-0D7B6A3F144A}">
      <dgm:prSet/>
      <dgm:spPr/>
      <dgm:t>
        <a:bodyPr/>
        <a:lstStyle/>
        <a:p>
          <a:endParaRPr lang="uk-UA"/>
        </a:p>
      </dgm:t>
    </dgm:pt>
    <dgm:pt modelId="{6F4B3B61-5F87-45A0-AA97-96385847662E}">
      <dgm:prSet phldrT="[Текст]"/>
      <dgm:spPr/>
      <dgm:t>
        <a:bodyPr/>
        <a:lstStyle/>
        <a:p>
          <a:pPr>
            <a:buFont typeface="Wingdings" panose="05000000000000000000" pitchFamily="2" charset="2"/>
            <a:buChar char=""/>
          </a:pPr>
          <a:endParaRPr lang="uk-UA" dirty="0"/>
        </a:p>
        <a:p>
          <a:pPr>
            <a:buFont typeface="Wingdings" panose="05000000000000000000" pitchFamily="2" charset="2"/>
            <a:buChar char=""/>
          </a:pPr>
          <a:r>
            <a:rPr lang="uk-UA" dirty="0"/>
            <a:t>Наказ </a:t>
          </a:r>
          <a:r>
            <a:rPr lang="uk-UA" dirty="0" err="1"/>
            <a:t>Мінрегіону</a:t>
          </a:r>
          <a:r>
            <a:rPr lang="uk-UA" dirty="0"/>
            <a:t> від 27.12.2018 № 373 (</a:t>
          </a:r>
          <a:r>
            <a:rPr lang="uk-UA" b="1" dirty="0" err="1"/>
            <a:t>внесено</a:t>
          </a:r>
          <a:r>
            <a:rPr lang="uk-UA" b="1" dirty="0"/>
            <a:t> зміни до Методики</a:t>
          </a:r>
          <a:r>
            <a:rPr lang="uk-UA" dirty="0"/>
            <a:t> розроблення, проведення моніторингу та оцінки результативності реалізації регіональних стратегій розвитку та планів заходів з їх реалізації)</a:t>
          </a:r>
        </a:p>
      </dgm:t>
    </dgm:pt>
    <dgm:pt modelId="{D2181DF9-22A4-453B-B893-C783E4E7CC3E}" type="parTrans" cxnId="{A261A076-BC40-4523-B4E7-1F0CE5D3ACAD}">
      <dgm:prSet/>
      <dgm:spPr/>
      <dgm:t>
        <a:bodyPr/>
        <a:lstStyle/>
        <a:p>
          <a:endParaRPr lang="uk-UA"/>
        </a:p>
      </dgm:t>
    </dgm:pt>
    <dgm:pt modelId="{9EDAA8BF-A1AA-41CC-8AC5-23A70D37FA4D}" type="sibTrans" cxnId="{A261A076-BC40-4523-B4E7-1F0CE5D3ACAD}">
      <dgm:prSet/>
      <dgm:spPr/>
      <dgm:t>
        <a:bodyPr/>
        <a:lstStyle/>
        <a:p>
          <a:endParaRPr lang="uk-UA"/>
        </a:p>
      </dgm:t>
    </dgm:pt>
    <dgm:pt modelId="{B3BD9345-DD09-4F40-9575-AD0E33E0A6F1}" type="pres">
      <dgm:prSet presAssocID="{18C18ECE-7594-4B4F-95E4-B3883CF11601}" presName="Name0" presStyleCnt="0">
        <dgm:presLayoutVars>
          <dgm:dir/>
          <dgm:resizeHandles val="exact"/>
        </dgm:presLayoutVars>
      </dgm:prSet>
      <dgm:spPr/>
    </dgm:pt>
    <dgm:pt modelId="{AC85EABC-E336-4191-9D63-2307D1CBBF07}" type="pres">
      <dgm:prSet presAssocID="{0C0A5941-E0DA-4970-BC9C-1C247870CAAE}" presName="node" presStyleLbl="node1" presStyleIdx="0" presStyleCnt="2">
        <dgm:presLayoutVars>
          <dgm:bulletEnabled val="1"/>
        </dgm:presLayoutVars>
      </dgm:prSet>
      <dgm:spPr>
        <a:prstGeom prst="rect">
          <a:avLst/>
        </a:prstGeom>
      </dgm:spPr>
    </dgm:pt>
    <dgm:pt modelId="{C23F5741-696E-4DF4-831A-D6F98639AD5E}" type="pres">
      <dgm:prSet presAssocID="{6E68D0CA-9D98-477A-8A80-93980A3A022D}" presName="sibTrans" presStyleLbl="sibTrans2D1" presStyleIdx="0" presStyleCnt="1"/>
      <dgm:spPr/>
    </dgm:pt>
    <dgm:pt modelId="{05156BDA-2328-4D6E-BF17-1280E1208AF3}" type="pres">
      <dgm:prSet presAssocID="{6E68D0CA-9D98-477A-8A80-93980A3A022D}" presName="connectorText" presStyleLbl="sibTrans2D1" presStyleIdx="0" presStyleCnt="1"/>
      <dgm:spPr/>
    </dgm:pt>
    <dgm:pt modelId="{7DF0D3AA-681B-4EC5-B65A-6BA349AE9063}" type="pres">
      <dgm:prSet presAssocID="{6F4B3B61-5F87-45A0-AA97-96385847662E}" presName="node" presStyleLbl="node1" presStyleIdx="1" presStyleCnt="2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02F3182E-0A0F-44B8-ABCE-6A293A412338}" type="presOf" srcId="{6F4B3B61-5F87-45A0-AA97-96385847662E}" destId="{7DF0D3AA-681B-4EC5-B65A-6BA349AE9063}" srcOrd="0" destOrd="0" presId="urn:microsoft.com/office/officeart/2005/8/layout/process1"/>
    <dgm:cxn modelId="{282AF35F-37A7-4CCE-8C62-7C1E364BF9BE}" type="presOf" srcId="{6E68D0CA-9D98-477A-8A80-93980A3A022D}" destId="{05156BDA-2328-4D6E-BF17-1280E1208AF3}" srcOrd="1" destOrd="0" presId="urn:microsoft.com/office/officeart/2005/8/layout/process1"/>
    <dgm:cxn modelId="{54E33E63-756D-4EFD-8DDE-43A406923CF0}" type="presOf" srcId="{6E68D0CA-9D98-477A-8A80-93980A3A022D}" destId="{C23F5741-696E-4DF4-831A-D6F98639AD5E}" srcOrd="0" destOrd="0" presId="urn:microsoft.com/office/officeart/2005/8/layout/process1"/>
    <dgm:cxn modelId="{A261A076-BC40-4523-B4E7-1F0CE5D3ACAD}" srcId="{18C18ECE-7594-4B4F-95E4-B3883CF11601}" destId="{6F4B3B61-5F87-45A0-AA97-96385847662E}" srcOrd="1" destOrd="0" parTransId="{D2181DF9-22A4-453B-B893-C783E4E7CC3E}" sibTransId="{9EDAA8BF-A1AA-41CC-8AC5-23A70D37FA4D}"/>
    <dgm:cxn modelId="{875653B2-705B-40C5-A480-0D7B6A3F144A}" srcId="{18C18ECE-7594-4B4F-95E4-B3883CF11601}" destId="{0C0A5941-E0DA-4970-BC9C-1C247870CAAE}" srcOrd="0" destOrd="0" parTransId="{2CE128A3-23E7-481E-B0E7-10894CFD167C}" sibTransId="{6E68D0CA-9D98-477A-8A80-93980A3A022D}"/>
    <dgm:cxn modelId="{AAB728B5-8E9D-4272-8479-89C8DFB5C403}" type="presOf" srcId="{18C18ECE-7594-4B4F-95E4-B3883CF11601}" destId="{B3BD9345-DD09-4F40-9575-AD0E33E0A6F1}" srcOrd="0" destOrd="0" presId="urn:microsoft.com/office/officeart/2005/8/layout/process1"/>
    <dgm:cxn modelId="{630100E8-0145-4BA4-9EE5-4511C19752D2}" type="presOf" srcId="{0C0A5941-E0DA-4970-BC9C-1C247870CAAE}" destId="{AC85EABC-E336-4191-9D63-2307D1CBBF07}" srcOrd="0" destOrd="0" presId="urn:microsoft.com/office/officeart/2005/8/layout/process1"/>
    <dgm:cxn modelId="{D17E588E-0421-4237-9930-B6EDEC6C742C}" type="presParOf" srcId="{B3BD9345-DD09-4F40-9575-AD0E33E0A6F1}" destId="{AC85EABC-E336-4191-9D63-2307D1CBBF07}" srcOrd="0" destOrd="0" presId="urn:microsoft.com/office/officeart/2005/8/layout/process1"/>
    <dgm:cxn modelId="{17C61F61-9536-4989-B046-D9CC6B6BDEAA}" type="presParOf" srcId="{B3BD9345-DD09-4F40-9575-AD0E33E0A6F1}" destId="{C23F5741-696E-4DF4-831A-D6F98639AD5E}" srcOrd="1" destOrd="0" presId="urn:microsoft.com/office/officeart/2005/8/layout/process1"/>
    <dgm:cxn modelId="{B431E303-4093-4FCE-9A4D-EE64D1818D81}" type="presParOf" srcId="{C23F5741-696E-4DF4-831A-D6F98639AD5E}" destId="{05156BDA-2328-4D6E-BF17-1280E1208AF3}" srcOrd="0" destOrd="0" presId="urn:microsoft.com/office/officeart/2005/8/layout/process1"/>
    <dgm:cxn modelId="{FB742C5C-25B0-4883-A555-2CBFD0EDC552}" type="presParOf" srcId="{B3BD9345-DD09-4F40-9575-AD0E33E0A6F1}" destId="{7DF0D3AA-681B-4EC5-B65A-6BA349AE9063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85EABC-E336-4191-9D63-2307D1CBBF07}">
      <dsp:nvSpPr>
        <dsp:cNvPr id="0" name=""/>
        <dsp:cNvSpPr/>
      </dsp:nvSpPr>
      <dsp:spPr>
        <a:xfrm>
          <a:off x="1178" y="212819"/>
          <a:ext cx="2513345" cy="352261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Постанова</a:t>
          </a:r>
          <a:r>
            <a:rPr lang="en-US" sz="1800" b="1" kern="1200" dirty="0"/>
            <a:t> </a:t>
          </a:r>
          <a:r>
            <a:rPr lang="uk-UA" sz="1800" b="1" kern="1200" dirty="0"/>
            <a:t>від 14.11.2018 №959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Запроваджено підходи  </a:t>
          </a:r>
          <a:r>
            <a:rPr lang="en-US" sz="1800" b="1" kern="1200" dirty="0"/>
            <a:t>smart</a:t>
          </a:r>
          <a:r>
            <a:rPr lang="uk-UA" sz="1800" b="1" kern="1200" dirty="0"/>
            <a:t>-спеціалізації у систему стратегічного планування</a:t>
          </a:r>
        </a:p>
      </dsp:txBody>
      <dsp:txXfrm>
        <a:off x="1178" y="212819"/>
        <a:ext cx="2513345" cy="3522611"/>
      </dsp:txXfrm>
    </dsp:sp>
    <dsp:sp modelId="{C23F5741-696E-4DF4-831A-D6F98639AD5E}">
      <dsp:nvSpPr>
        <dsp:cNvPr id="0" name=""/>
        <dsp:cNvSpPr/>
      </dsp:nvSpPr>
      <dsp:spPr>
        <a:xfrm>
          <a:off x="2765858" y="1662470"/>
          <a:ext cx="532829" cy="6233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400" kern="1200"/>
        </a:p>
      </dsp:txBody>
      <dsp:txXfrm>
        <a:off x="2765858" y="1787132"/>
        <a:ext cx="372980" cy="373985"/>
      </dsp:txXfrm>
    </dsp:sp>
    <dsp:sp modelId="{7DF0D3AA-681B-4EC5-B65A-6BA349AE9063}">
      <dsp:nvSpPr>
        <dsp:cNvPr id="0" name=""/>
        <dsp:cNvSpPr/>
      </dsp:nvSpPr>
      <dsp:spPr>
        <a:xfrm>
          <a:off x="3519862" y="212819"/>
          <a:ext cx="2513345" cy="3522611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uk-UA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uk-UA" sz="1800" kern="1200" dirty="0"/>
            <a:t>Наказ </a:t>
          </a:r>
          <a:r>
            <a:rPr lang="uk-UA" sz="1800" kern="1200" dirty="0" err="1"/>
            <a:t>Мінрегіону</a:t>
          </a:r>
          <a:r>
            <a:rPr lang="uk-UA" sz="1800" kern="1200" dirty="0"/>
            <a:t> від 27.12.2018 № 373 (</a:t>
          </a:r>
          <a:r>
            <a:rPr lang="uk-UA" sz="1800" b="1" kern="1200" dirty="0" err="1"/>
            <a:t>внесено</a:t>
          </a:r>
          <a:r>
            <a:rPr lang="uk-UA" sz="1800" b="1" kern="1200" dirty="0"/>
            <a:t> зміни до Методики</a:t>
          </a:r>
          <a:r>
            <a:rPr lang="uk-UA" sz="1800" kern="1200" dirty="0"/>
            <a:t> розроблення, проведення моніторингу та оцінки результативності реалізації регіональних стратегій розвитку та планів заходів з їх реалізації)</a:t>
          </a:r>
        </a:p>
      </dsp:txBody>
      <dsp:txXfrm>
        <a:off x="3519862" y="212819"/>
        <a:ext cx="2513345" cy="35226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3406A-07B2-4F0E-8570-84053E1FC6C0}" type="datetimeFigureOut">
              <a:rPr lang="uk-UA" smtClean="0"/>
              <a:t>05.02.2019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2C6964-37A8-4EB7-8B3C-60A9803E4D3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7338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471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52B3-E11A-4C04-BE75-A9BEC3646AD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AFE01-D874-489C-A0F3-BBF7C081E7F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820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52B3-E11A-4C04-BE75-A9BEC3646AD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AFE01-D874-489C-A0F3-BBF7C081E7F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535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52B3-E11A-4C04-BE75-A9BEC3646AD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AFE01-D874-489C-A0F3-BBF7C081E7F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524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8891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4569" y="137160"/>
            <a:ext cx="9797831" cy="70788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4569" y="845046"/>
            <a:ext cx="9797831" cy="523220"/>
          </a:xfrm>
        </p:spPr>
        <p:txBody>
          <a:bodyPr wrap="square">
            <a:spAutoFit/>
          </a:bodyPr>
          <a:lstStyle>
            <a:lvl1pPr marL="0" indent="0" algn="r">
              <a:buNone/>
              <a:defRPr sz="2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025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gray shading">
    <p:bg>
      <p:bgPr>
        <a:gradFill>
          <a:gsLst>
            <a:gs pos="0">
              <a:schemeClr val="bg1"/>
            </a:gs>
            <a:gs pos="100000">
              <a:srgbClr val="DBDBDB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 userDrawn="1"/>
        </p:nvGrpSpPr>
        <p:grpSpPr>
          <a:xfrm>
            <a:off x="328169" y="6237312"/>
            <a:ext cx="439241" cy="439240"/>
            <a:chOff x="186858" y="6096003"/>
            <a:chExt cx="580550" cy="580549"/>
          </a:xfrm>
          <a:solidFill>
            <a:schemeClr val="bg1">
              <a:lumMod val="95000"/>
            </a:schemeClr>
          </a:solidFill>
        </p:grpSpPr>
        <p:sp>
          <p:nvSpPr>
            <p:cNvPr id="18" name="Rectangle 17"/>
            <p:cNvSpPr/>
            <p:nvPr userDrawn="1"/>
          </p:nvSpPr>
          <p:spPr>
            <a:xfrm>
              <a:off x="186859" y="6096003"/>
              <a:ext cx="580549" cy="5805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 dirty="0">
                <a:latin typeface="GeosansLight" panose="02000603020000020003"/>
              </a:endParaRPr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186858" y="6612049"/>
              <a:ext cx="580549" cy="6450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1351"/>
            </a:p>
          </p:txBody>
        </p:sp>
      </p:grp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84570" y="764704"/>
            <a:ext cx="9797832" cy="288032"/>
          </a:xfrm>
        </p:spPr>
        <p:txBody>
          <a:bodyPr anchor="ctr">
            <a:noAutofit/>
          </a:bodyPr>
          <a:lstStyle>
            <a:lvl1pPr marL="0" indent="0" algn="r">
              <a:buNone/>
              <a:defRPr sz="2000" cap="small" baseline="0">
                <a:solidFill>
                  <a:schemeClr val="accent1">
                    <a:lumMod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sp>
        <p:nvSpPr>
          <p:cNvPr id="7" name="Espace réservé du titre 1"/>
          <p:cNvSpPr>
            <a:spLocks noGrp="1"/>
          </p:cNvSpPr>
          <p:nvPr>
            <p:ph type="title"/>
          </p:nvPr>
        </p:nvSpPr>
        <p:spPr>
          <a:xfrm>
            <a:off x="1784570" y="147094"/>
            <a:ext cx="9797832" cy="6176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40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1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6796" y="100099"/>
            <a:ext cx="1627773" cy="451143"/>
          </a:xfrm>
          <a:prstGeom prst="rect">
            <a:avLst/>
          </a:prstGeom>
        </p:spPr>
      </p:pic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8169" y="6237312"/>
            <a:ext cx="439241" cy="390437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rgbClr val="2F3A46"/>
                </a:solidFill>
              </a:defRPr>
            </a:lvl1pPr>
          </a:lstStyle>
          <a:p>
            <a:fld id="{F68327C5-B821-4FE9-A59A-A60D9EB59A9A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163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52B3-E11A-4C04-BE75-A9BEC3646AD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AFE01-D874-489C-A0F3-BBF7C081E7F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2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52B3-E11A-4C04-BE75-A9BEC3646AD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AFE01-D874-489C-A0F3-BBF7C081E7F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871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52B3-E11A-4C04-BE75-A9BEC3646AD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AFE01-D874-489C-A0F3-BBF7C081E7F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124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52B3-E11A-4C04-BE75-A9BEC3646AD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AFE01-D874-489C-A0F3-BBF7C081E7F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435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52B3-E11A-4C04-BE75-A9BEC3646AD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AFE01-D874-489C-A0F3-BBF7C081E7F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737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52B3-E11A-4C04-BE75-A9BEC3646AD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AFE01-D874-489C-A0F3-BBF7C081E7F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295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52B3-E11A-4C04-BE75-A9BEC3646AD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AFE01-D874-489C-A0F3-BBF7C081E7F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743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52B3-E11A-4C04-BE75-A9BEC3646AD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AFE01-D874-489C-A0F3-BBF7C081E7F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26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E52B3-E11A-4C04-BE75-A9BEC3646AD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AFE01-D874-489C-A0F3-BBF7C081E7F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89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87756" y="3078"/>
            <a:ext cx="7694645" cy="6176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2472608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r" defTabSz="914354" rtl="0" eaLnBrk="1" latinLnBrk="0" hangingPunct="1">
        <a:spcBef>
          <a:spcPct val="0"/>
        </a:spcBef>
        <a:buNone/>
        <a:defRPr sz="3200" b="1" kern="1200" cap="small" normalizeH="0" baseline="0">
          <a:solidFill>
            <a:schemeClr val="accent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1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араллелограмм 3"/>
          <p:cNvSpPr/>
          <p:nvPr/>
        </p:nvSpPr>
        <p:spPr>
          <a:xfrm rot="5400000" flipH="1">
            <a:off x="6679793" y="4412313"/>
            <a:ext cx="4284132" cy="2469905"/>
          </a:xfrm>
          <a:prstGeom prst="parallelogram">
            <a:avLst>
              <a:gd name="adj" fmla="val 57756"/>
            </a:avLst>
          </a:prstGeom>
          <a:solidFill>
            <a:srgbClr val="FFD50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Параллелограмм 4"/>
          <p:cNvSpPr/>
          <p:nvPr/>
        </p:nvSpPr>
        <p:spPr>
          <a:xfrm rot="5400000" flipH="1">
            <a:off x="9608078" y="2987146"/>
            <a:ext cx="3285067" cy="1882775"/>
          </a:xfrm>
          <a:prstGeom prst="parallelogram">
            <a:avLst>
              <a:gd name="adj" fmla="val 57756"/>
            </a:avLst>
          </a:prstGeom>
          <a:solidFill>
            <a:srgbClr val="0066B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Параллелограмм 5"/>
          <p:cNvSpPr/>
          <p:nvPr/>
        </p:nvSpPr>
        <p:spPr>
          <a:xfrm rot="5400000" flipH="1">
            <a:off x="9896022" y="5611733"/>
            <a:ext cx="1947333" cy="1120931"/>
          </a:xfrm>
          <a:prstGeom prst="parallelogram">
            <a:avLst>
              <a:gd name="adj" fmla="val 57756"/>
            </a:avLst>
          </a:prstGeom>
          <a:solidFill>
            <a:srgbClr val="00A1E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135188" y="2495550"/>
            <a:ext cx="6553200" cy="2809876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sz="3600" b="1" kern="1200">
                <a:solidFill>
                  <a:srgbClr val="274D6F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rgbClr val="274D6F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761846" y="6261629"/>
            <a:ext cx="5184775" cy="28575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rgbClr val="274D6F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74D6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Київ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274D6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- 2019</a:t>
            </a:r>
            <a:endParaRPr kumimoji="0" lang="uk-UA" sz="1600" b="0" i="0" u="none" strike="noStrike" kern="1200" cap="none" spc="0" normalizeH="0" baseline="0" noProof="0" dirty="0">
              <a:ln>
                <a:noFill/>
              </a:ln>
              <a:solidFill>
                <a:srgbClr val="274D6F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2084DA7C-321A-4EC9-9C03-249D89F61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611" y="2406650"/>
            <a:ext cx="6770606" cy="35433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110000"/>
              </a:lnSpc>
              <a:defRPr sz="3600" b="1">
                <a:solidFill>
                  <a:srgbClr val="274D6F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uk-UA" dirty="0">
                <a:latin typeface="+mn-lt"/>
              </a:rPr>
              <a:t>СТРАТЕГІЧНЕ ПЛАНУВАННЯ РЕГІОНАЛЬНОГО РОЗВИТКУ</a:t>
            </a:r>
            <a:br>
              <a:rPr lang="uk-UA" sz="4400" dirty="0">
                <a:latin typeface="+mn-lt"/>
              </a:rPr>
            </a:br>
            <a:r>
              <a:rPr lang="uk-UA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РОЗРОБЛЕННЯ РЕГІОНАЛЬНИХ СТРАТЕГІЙ РОЗВИТКУ 2021-2027</a:t>
            </a:r>
            <a:endParaRPr lang="ru-RU" sz="44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01932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E1957ACC-B5AB-42B8-9D5C-BCF52458A9FB}"/>
              </a:ext>
            </a:extLst>
          </p:cNvPr>
          <p:cNvSpPr/>
          <p:nvPr/>
        </p:nvSpPr>
        <p:spPr>
          <a:xfrm>
            <a:off x="5870608" y="1524954"/>
            <a:ext cx="6154614" cy="4947634"/>
          </a:xfrm>
          <a:prstGeom prst="rect">
            <a:avLst/>
          </a:prstGeom>
          <a:solidFill>
            <a:schemeClr val="accent6">
              <a:alpha val="16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" name="Заголовок 1">
            <a:extLst>
              <a:ext uri="{FF2B5EF4-FFF2-40B4-BE49-F238E27FC236}">
                <a16:creationId xmlns:a16="http://schemas.microsoft.com/office/drawing/2014/main" id="{72B9DCB4-A9D4-422A-8BCA-9A93311DD4AF}"/>
              </a:ext>
            </a:extLst>
          </p:cNvPr>
          <p:cNvSpPr txBox="1">
            <a:spLocks/>
          </p:cNvSpPr>
          <p:nvPr/>
        </p:nvSpPr>
        <p:spPr>
          <a:xfrm>
            <a:off x="890587" y="171917"/>
            <a:ext cx="10410825" cy="6286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3600" b="1" dirty="0">
                <a:solidFill>
                  <a:srgbClr val="002060"/>
                </a:solidFill>
              </a:rPr>
              <a:t>ЗАКОНОДАВЧЕ ЗАБЕЗПЕЧЕННЯ</a:t>
            </a:r>
            <a:br>
              <a:rPr lang="uk-UA" sz="3600" b="1" dirty="0">
                <a:solidFill>
                  <a:srgbClr val="002060"/>
                </a:solidFill>
              </a:rPr>
            </a:br>
            <a:r>
              <a:rPr lang="uk-UA" sz="3600" b="1" dirty="0">
                <a:solidFill>
                  <a:schemeClr val="bg1">
                    <a:lumMod val="50000"/>
                  </a:schemeClr>
                </a:solidFill>
              </a:rPr>
              <a:t>ОСНОВНІ ЗМІНИ</a:t>
            </a:r>
          </a:p>
        </p:txBody>
      </p:sp>
      <p:sp>
        <p:nvSpPr>
          <p:cNvPr id="21" name="Підзаголовок 2">
            <a:extLst>
              <a:ext uri="{FF2B5EF4-FFF2-40B4-BE49-F238E27FC236}">
                <a16:creationId xmlns:a16="http://schemas.microsoft.com/office/drawing/2014/main" id="{3039588B-06FA-417A-BF4D-0EEA170A6391}"/>
              </a:ext>
            </a:extLst>
          </p:cNvPr>
          <p:cNvSpPr txBox="1">
            <a:spLocks/>
          </p:cNvSpPr>
          <p:nvPr/>
        </p:nvSpPr>
        <p:spPr>
          <a:xfrm>
            <a:off x="6321393" y="2180416"/>
            <a:ext cx="4802651" cy="4788869"/>
          </a:xfrm>
          <a:prstGeom prst="rect">
            <a:avLst/>
          </a:prstGeom>
        </p:spPr>
        <p:txBody>
          <a:bodyPr numCol="1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6" name="Параллелограмм 14">
            <a:extLst>
              <a:ext uri="{FF2B5EF4-FFF2-40B4-BE49-F238E27FC236}">
                <a16:creationId xmlns:a16="http://schemas.microsoft.com/office/drawing/2014/main" id="{AA82E13E-57F4-44B0-A94D-E7105A449F17}"/>
              </a:ext>
            </a:extLst>
          </p:cNvPr>
          <p:cNvSpPr/>
          <p:nvPr/>
        </p:nvSpPr>
        <p:spPr>
          <a:xfrm rot="5400000" flipH="1">
            <a:off x="-189488" y="486350"/>
            <a:ext cx="894912" cy="515938"/>
          </a:xfrm>
          <a:prstGeom prst="parallelogram">
            <a:avLst>
              <a:gd name="adj" fmla="val 57756"/>
            </a:avLst>
          </a:prstGeom>
          <a:solidFill>
            <a:srgbClr val="FFD5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7" name="Параллелограмм 15">
            <a:extLst>
              <a:ext uri="{FF2B5EF4-FFF2-40B4-BE49-F238E27FC236}">
                <a16:creationId xmlns:a16="http://schemas.microsoft.com/office/drawing/2014/main" id="{CE29A1FD-63FC-46F5-A1E8-F96046CE405E}"/>
              </a:ext>
            </a:extLst>
          </p:cNvPr>
          <p:cNvSpPr/>
          <p:nvPr/>
        </p:nvSpPr>
        <p:spPr>
          <a:xfrm rot="5400000" flipH="1">
            <a:off x="11121993" y="27017"/>
            <a:ext cx="1038227" cy="431737"/>
          </a:xfrm>
          <a:prstGeom prst="parallelogram">
            <a:avLst>
              <a:gd name="adj" fmla="val 57756"/>
            </a:avLst>
          </a:prstGeom>
          <a:solidFill>
            <a:srgbClr val="FFD5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8" name="Подзаголовок 2">
            <a:extLst>
              <a:ext uri="{FF2B5EF4-FFF2-40B4-BE49-F238E27FC236}">
                <a16:creationId xmlns:a16="http://schemas.microsoft.com/office/drawing/2014/main" id="{77416B1D-2C0D-4499-84BC-C6D278D42122}"/>
              </a:ext>
            </a:extLst>
          </p:cNvPr>
          <p:cNvSpPr txBox="1">
            <a:spLocks/>
          </p:cNvSpPr>
          <p:nvPr/>
        </p:nvSpPr>
        <p:spPr>
          <a:xfrm>
            <a:off x="11425238" y="296863"/>
            <a:ext cx="433387" cy="32755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rgbClr val="274D6F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fld id="{4F99E2DD-D749-4E82-BED9-0732D43976FD}" type="slidenum">
              <a:rPr lang="ru-RU" sz="1600" smtClean="0"/>
              <a:pPr algn="ctr">
                <a:spcBef>
                  <a:spcPts val="0"/>
                </a:spcBef>
                <a:spcAft>
                  <a:spcPts val="600"/>
                </a:spcAft>
              </a:pPr>
              <a:t>2</a:t>
            </a:fld>
            <a:endParaRPr lang="uk-UA" sz="1200" dirty="0"/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97A5C451-58E4-4CE0-9084-1D0C9F5ABA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9092030"/>
              </p:ext>
            </p:extLst>
          </p:nvPr>
        </p:nvGraphicFramePr>
        <p:xfrm>
          <a:off x="118759" y="2092313"/>
          <a:ext cx="6034387" cy="394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F0C97485-64F6-41FF-8761-22DF323D5E3D}"/>
              </a:ext>
            </a:extLst>
          </p:cNvPr>
          <p:cNvSpPr/>
          <p:nvPr/>
        </p:nvSpPr>
        <p:spPr>
          <a:xfrm>
            <a:off x="6321393" y="2173612"/>
            <a:ext cx="546229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1600" dirty="0">
                <a:latin typeface="Open Sans"/>
              </a:rPr>
              <a:t>вдосконалення процесу стратегічного планування регіонального розвитку на засадах </a:t>
            </a:r>
            <a:r>
              <a:rPr lang="uk-UA" sz="1600" b="1" dirty="0">
                <a:latin typeface="Open Sans"/>
              </a:rPr>
              <a:t>смарт-спеціалізації</a:t>
            </a:r>
            <a:r>
              <a:rPr lang="uk-UA" sz="1600" dirty="0">
                <a:latin typeface="Open Sans"/>
              </a:rPr>
              <a:t> та з урахуванням принципів </a:t>
            </a:r>
            <a:r>
              <a:rPr lang="uk-UA" sz="1600" b="1" dirty="0">
                <a:latin typeface="Open Sans"/>
              </a:rPr>
              <a:t>гендерної рівності</a:t>
            </a:r>
            <a:r>
              <a:rPr lang="uk-UA" sz="1600" dirty="0">
                <a:latin typeface="Open Sans"/>
              </a:rPr>
              <a:t>;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1600" dirty="0">
                <a:latin typeface="Open Sans"/>
              </a:rPr>
              <a:t>порядок та </a:t>
            </a:r>
            <a:r>
              <a:rPr lang="uk-UA" sz="1600" b="1" dirty="0">
                <a:latin typeface="Open Sans"/>
              </a:rPr>
              <a:t>принципи формування робочих груп </a:t>
            </a:r>
            <a:r>
              <a:rPr lang="uk-UA" sz="1600" dirty="0">
                <a:latin typeface="Open Sans"/>
              </a:rPr>
              <a:t>та керівного комітету для підготовки проекту регіональної стратегії розвитку;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1600" dirty="0">
                <a:latin typeface="Open Sans"/>
              </a:rPr>
              <a:t>визначення </a:t>
            </a:r>
            <a:r>
              <a:rPr lang="uk-UA" sz="1600" b="1" dirty="0">
                <a:latin typeface="Open Sans"/>
              </a:rPr>
              <a:t>структури регіональної стратегії </a:t>
            </a:r>
            <a:r>
              <a:rPr lang="uk-UA" sz="1600" dirty="0">
                <a:latin typeface="Open Sans"/>
              </a:rPr>
              <a:t>розвитку, вдосконалення порядку здійснення </a:t>
            </a:r>
            <a:r>
              <a:rPr lang="en-US" sz="1600" dirty="0">
                <a:latin typeface="Open Sans"/>
              </a:rPr>
              <a:t>SWOT-</a:t>
            </a:r>
            <a:r>
              <a:rPr lang="uk-UA" sz="1600" dirty="0">
                <a:latin typeface="Open Sans"/>
              </a:rPr>
              <a:t>аналізу регіонального розвитку;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1600" b="1" dirty="0">
                <a:latin typeface="Open Sans"/>
              </a:rPr>
              <a:t>орієнтовний графік </a:t>
            </a:r>
            <a:r>
              <a:rPr lang="uk-UA" sz="1600" dirty="0">
                <a:latin typeface="Open Sans"/>
              </a:rPr>
              <a:t>заходів з підготовки проекту регіональної стратегії та плану заходів;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1600" dirty="0">
                <a:latin typeface="Open Sans"/>
              </a:rPr>
              <a:t>впровадження системи </a:t>
            </a:r>
            <a:r>
              <a:rPr lang="uk-UA" sz="1600" b="1" dirty="0">
                <a:latin typeface="Open Sans"/>
              </a:rPr>
              <a:t>моніторингу та оцінки досягнення ключових показників </a:t>
            </a:r>
            <a:r>
              <a:rPr lang="uk-UA" sz="1600" dirty="0">
                <a:latin typeface="Open Sans"/>
              </a:rPr>
              <a:t>ефективності реалізації стратегії</a:t>
            </a:r>
          </a:p>
        </p:txBody>
      </p:sp>
    </p:spTree>
    <p:extLst>
      <p:ext uri="{BB962C8B-B14F-4D97-AF65-F5344CB8AC3E}">
        <p14:creationId xmlns:p14="http://schemas.microsoft.com/office/powerpoint/2010/main" val="17791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">
            <a:extLst>
              <a:ext uri="{FF2B5EF4-FFF2-40B4-BE49-F238E27FC236}">
                <a16:creationId xmlns:a16="http://schemas.microsoft.com/office/drawing/2014/main" id="{72B9DCB4-A9D4-422A-8BCA-9A93311DD4AF}"/>
              </a:ext>
            </a:extLst>
          </p:cNvPr>
          <p:cNvSpPr txBox="1">
            <a:spLocks/>
          </p:cNvSpPr>
          <p:nvPr/>
        </p:nvSpPr>
        <p:spPr>
          <a:xfrm>
            <a:off x="765175" y="175295"/>
            <a:ext cx="10410825" cy="6286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3600" b="1" dirty="0">
                <a:solidFill>
                  <a:srgbClr val="0066B3"/>
                </a:solidFill>
              </a:rPr>
              <a:t>ЕТАПИ ПІДГОТОВКИ СТРАТЕГІЙ</a:t>
            </a:r>
            <a:br>
              <a:rPr lang="uk-UA" sz="3600" b="1" dirty="0">
                <a:solidFill>
                  <a:srgbClr val="002060"/>
                </a:solidFill>
              </a:rPr>
            </a:br>
            <a:r>
              <a:rPr lang="uk-UA" sz="3600" b="1" dirty="0">
                <a:solidFill>
                  <a:schemeClr val="bg1">
                    <a:lumMod val="50000"/>
                  </a:schemeClr>
                </a:solidFill>
              </a:rPr>
              <a:t>ЗГІДНО НАКАЗУ № 79</a:t>
            </a:r>
          </a:p>
        </p:txBody>
      </p:sp>
      <p:sp>
        <p:nvSpPr>
          <p:cNvPr id="21" name="Підзаголовок 2">
            <a:extLst>
              <a:ext uri="{FF2B5EF4-FFF2-40B4-BE49-F238E27FC236}">
                <a16:creationId xmlns:a16="http://schemas.microsoft.com/office/drawing/2014/main" id="{3039588B-06FA-417A-BF4D-0EEA170A6391}"/>
              </a:ext>
            </a:extLst>
          </p:cNvPr>
          <p:cNvSpPr txBox="1">
            <a:spLocks/>
          </p:cNvSpPr>
          <p:nvPr/>
        </p:nvSpPr>
        <p:spPr>
          <a:xfrm>
            <a:off x="6321393" y="2180416"/>
            <a:ext cx="4802651" cy="4788869"/>
          </a:xfrm>
          <a:prstGeom prst="rect">
            <a:avLst/>
          </a:prstGeom>
        </p:spPr>
        <p:txBody>
          <a:bodyPr numCol="1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6" name="Параллелограмм 14">
            <a:extLst>
              <a:ext uri="{FF2B5EF4-FFF2-40B4-BE49-F238E27FC236}">
                <a16:creationId xmlns:a16="http://schemas.microsoft.com/office/drawing/2014/main" id="{AA82E13E-57F4-44B0-A94D-E7105A449F17}"/>
              </a:ext>
            </a:extLst>
          </p:cNvPr>
          <p:cNvSpPr/>
          <p:nvPr/>
        </p:nvSpPr>
        <p:spPr>
          <a:xfrm rot="5400000" flipH="1">
            <a:off x="-189488" y="486350"/>
            <a:ext cx="894912" cy="515938"/>
          </a:xfrm>
          <a:prstGeom prst="parallelogram">
            <a:avLst>
              <a:gd name="adj" fmla="val 57756"/>
            </a:avLst>
          </a:prstGeom>
          <a:solidFill>
            <a:srgbClr val="FFD5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7" name="Параллелограмм 15">
            <a:extLst>
              <a:ext uri="{FF2B5EF4-FFF2-40B4-BE49-F238E27FC236}">
                <a16:creationId xmlns:a16="http://schemas.microsoft.com/office/drawing/2014/main" id="{CE29A1FD-63FC-46F5-A1E8-F96046CE405E}"/>
              </a:ext>
            </a:extLst>
          </p:cNvPr>
          <p:cNvSpPr/>
          <p:nvPr/>
        </p:nvSpPr>
        <p:spPr>
          <a:xfrm rot="5400000" flipH="1">
            <a:off x="11121993" y="27017"/>
            <a:ext cx="1038227" cy="431737"/>
          </a:xfrm>
          <a:prstGeom prst="parallelogram">
            <a:avLst>
              <a:gd name="adj" fmla="val 57756"/>
            </a:avLst>
          </a:prstGeom>
          <a:solidFill>
            <a:srgbClr val="FFD5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8" name="Подзаголовок 2">
            <a:extLst>
              <a:ext uri="{FF2B5EF4-FFF2-40B4-BE49-F238E27FC236}">
                <a16:creationId xmlns:a16="http://schemas.microsoft.com/office/drawing/2014/main" id="{77416B1D-2C0D-4499-84BC-C6D278D42122}"/>
              </a:ext>
            </a:extLst>
          </p:cNvPr>
          <p:cNvSpPr txBox="1">
            <a:spLocks/>
          </p:cNvSpPr>
          <p:nvPr/>
        </p:nvSpPr>
        <p:spPr>
          <a:xfrm>
            <a:off x="11425238" y="296863"/>
            <a:ext cx="433387" cy="32755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rgbClr val="274D6F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fld id="{4F99E2DD-D749-4E82-BED9-0732D43976FD}" type="slidenum">
              <a:rPr lang="ru-RU" sz="1600" smtClean="0"/>
              <a:pPr algn="ctr">
                <a:spcBef>
                  <a:spcPts val="0"/>
                </a:spcBef>
                <a:spcAft>
                  <a:spcPts val="600"/>
                </a:spcAft>
              </a:pPr>
              <a:t>3</a:t>
            </a:fld>
            <a:endParaRPr lang="uk-UA" sz="1200" dirty="0"/>
          </a:p>
        </p:txBody>
      </p:sp>
      <p:sp>
        <p:nvSpPr>
          <p:cNvPr id="7" name="Freeform 36">
            <a:extLst>
              <a:ext uri="{FF2B5EF4-FFF2-40B4-BE49-F238E27FC236}">
                <a16:creationId xmlns:a16="http://schemas.microsoft.com/office/drawing/2014/main" id="{E8A0CFB1-D2D6-4587-AA91-461B1E7B7AF0}"/>
              </a:ext>
            </a:extLst>
          </p:cNvPr>
          <p:cNvSpPr/>
          <p:nvPr/>
        </p:nvSpPr>
        <p:spPr>
          <a:xfrm>
            <a:off x="141141" y="4114991"/>
            <a:ext cx="1728216" cy="694944"/>
          </a:xfrm>
          <a:custGeom>
            <a:avLst/>
            <a:gdLst>
              <a:gd name="connsiteX0" fmla="*/ 0 w 1728216"/>
              <a:gd name="connsiteY0" fmla="*/ 694945 h 694945"/>
              <a:gd name="connsiteX1" fmla="*/ 1380744 w 1728216"/>
              <a:gd name="connsiteY1" fmla="*/ 694945 h 694945"/>
              <a:gd name="connsiteX2" fmla="*/ 1728216 w 1728216"/>
              <a:gd name="connsiteY2" fmla="*/ 349080 h 694945"/>
              <a:gd name="connsiteX3" fmla="*/ 1728074 w 1728216"/>
              <a:gd name="connsiteY3" fmla="*/ 348278 h 694945"/>
              <a:gd name="connsiteX4" fmla="*/ 1728216 w 1728216"/>
              <a:gd name="connsiteY4" fmla="*/ 347472 h 694945"/>
              <a:gd name="connsiteX5" fmla="*/ 1380744 w 1728216"/>
              <a:gd name="connsiteY5" fmla="*/ 0 h 694945"/>
              <a:gd name="connsiteX6" fmla="*/ 0 w 1728216"/>
              <a:gd name="connsiteY6" fmla="*/ 0 h 694945"/>
              <a:gd name="connsiteX7" fmla="*/ 0 w 1728216"/>
              <a:gd name="connsiteY7" fmla="*/ 347473 h 694945"/>
              <a:gd name="connsiteX8" fmla="*/ 0 w 1728216"/>
              <a:gd name="connsiteY8" fmla="*/ 349086 h 694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28216" h="694945">
                <a:moveTo>
                  <a:pt x="0" y="694945"/>
                </a:moveTo>
                <a:lnTo>
                  <a:pt x="1380744" y="694945"/>
                </a:lnTo>
                <a:cubicBezTo>
                  <a:pt x="1572647" y="694945"/>
                  <a:pt x="1728216" y="540096"/>
                  <a:pt x="1728216" y="349080"/>
                </a:cubicBezTo>
                <a:lnTo>
                  <a:pt x="1728074" y="348278"/>
                </a:lnTo>
                <a:lnTo>
                  <a:pt x="1728216" y="347472"/>
                </a:lnTo>
                <a:cubicBezTo>
                  <a:pt x="1728216" y="155569"/>
                  <a:pt x="1572647" y="0"/>
                  <a:pt x="1380744" y="0"/>
                </a:cubicBezTo>
                <a:lnTo>
                  <a:pt x="0" y="0"/>
                </a:lnTo>
                <a:lnTo>
                  <a:pt x="0" y="347473"/>
                </a:lnTo>
                <a:lnTo>
                  <a:pt x="0" y="349086"/>
                </a:lnTo>
                <a:close/>
              </a:path>
            </a:pathLst>
          </a:cu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</a:p>
        </p:txBody>
      </p:sp>
      <p:sp>
        <p:nvSpPr>
          <p:cNvPr id="8" name="Freeform 38">
            <a:extLst>
              <a:ext uri="{FF2B5EF4-FFF2-40B4-BE49-F238E27FC236}">
                <a16:creationId xmlns:a16="http://schemas.microsoft.com/office/drawing/2014/main" id="{7E443886-3F06-4FBE-9870-73483AF4BE72}"/>
              </a:ext>
            </a:extLst>
          </p:cNvPr>
          <p:cNvSpPr/>
          <p:nvPr/>
        </p:nvSpPr>
        <p:spPr>
          <a:xfrm>
            <a:off x="1853046" y="4114991"/>
            <a:ext cx="1728216" cy="694944"/>
          </a:xfrm>
          <a:custGeom>
            <a:avLst/>
            <a:gdLst>
              <a:gd name="connsiteX0" fmla="*/ 0 w 1728216"/>
              <a:gd name="connsiteY0" fmla="*/ 694945 h 694945"/>
              <a:gd name="connsiteX1" fmla="*/ 1380744 w 1728216"/>
              <a:gd name="connsiteY1" fmla="*/ 694945 h 694945"/>
              <a:gd name="connsiteX2" fmla="*/ 1728216 w 1728216"/>
              <a:gd name="connsiteY2" fmla="*/ 349080 h 694945"/>
              <a:gd name="connsiteX3" fmla="*/ 1728074 w 1728216"/>
              <a:gd name="connsiteY3" fmla="*/ 348278 h 694945"/>
              <a:gd name="connsiteX4" fmla="*/ 1728216 w 1728216"/>
              <a:gd name="connsiteY4" fmla="*/ 347472 h 694945"/>
              <a:gd name="connsiteX5" fmla="*/ 1380744 w 1728216"/>
              <a:gd name="connsiteY5" fmla="*/ 0 h 694945"/>
              <a:gd name="connsiteX6" fmla="*/ 0 w 1728216"/>
              <a:gd name="connsiteY6" fmla="*/ 0 h 694945"/>
              <a:gd name="connsiteX7" fmla="*/ 0 w 1728216"/>
              <a:gd name="connsiteY7" fmla="*/ 1 h 694945"/>
              <a:gd name="connsiteX8" fmla="*/ 347472 w 1728216"/>
              <a:gd name="connsiteY8" fmla="*/ 347473 h 694945"/>
              <a:gd name="connsiteX9" fmla="*/ 0 w 1728216"/>
              <a:gd name="connsiteY9" fmla="*/ 694945 h 694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28216" h="694945">
                <a:moveTo>
                  <a:pt x="0" y="694945"/>
                </a:moveTo>
                <a:lnTo>
                  <a:pt x="1380744" y="694945"/>
                </a:lnTo>
                <a:cubicBezTo>
                  <a:pt x="1572647" y="694945"/>
                  <a:pt x="1728216" y="540096"/>
                  <a:pt x="1728216" y="349080"/>
                </a:cubicBezTo>
                <a:lnTo>
                  <a:pt x="1728074" y="348278"/>
                </a:lnTo>
                <a:lnTo>
                  <a:pt x="1728216" y="347472"/>
                </a:lnTo>
                <a:cubicBezTo>
                  <a:pt x="1728216" y="155569"/>
                  <a:pt x="1572647" y="0"/>
                  <a:pt x="1380744" y="0"/>
                </a:cubicBezTo>
                <a:lnTo>
                  <a:pt x="0" y="0"/>
                </a:lnTo>
                <a:lnTo>
                  <a:pt x="0" y="1"/>
                </a:lnTo>
                <a:cubicBezTo>
                  <a:pt x="191903" y="1"/>
                  <a:pt x="347472" y="155570"/>
                  <a:pt x="347472" y="347473"/>
                </a:cubicBezTo>
                <a:cubicBezTo>
                  <a:pt x="347472" y="539376"/>
                  <a:pt x="191903" y="694945"/>
                  <a:pt x="0" y="694945"/>
                </a:cubicBezTo>
                <a:close/>
              </a:path>
            </a:pathLst>
          </a:cu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</a:p>
        </p:txBody>
      </p:sp>
      <p:sp>
        <p:nvSpPr>
          <p:cNvPr id="9" name="Freeform 39">
            <a:extLst>
              <a:ext uri="{FF2B5EF4-FFF2-40B4-BE49-F238E27FC236}">
                <a16:creationId xmlns:a16="http://schemas.microsoft.com/office/drawing/2014/main" id="{1A2328E3-C40D-43C9-9B41-ED61EBF9C43A}"/>
              </a:ext>
            </a:extLst>
          </p:cNvPr>
          <p:cNvSpPr/>
          <p:nvPr/>
        </p:nvSpPr>
        <p:spPr>
          <a:xfrm>
            <a:off x="3580678" y="4114991"/>
            <a:ext cx="1728216" cy="694944"/>
          </a:xfrm>
          <a:custGeom>
            <a:avLst/>
            <a:gdLst>
              <a:gd name="connsiteX0" fmla="*/ 0 w 1728216"/>
              <a:gd name="connsiteY0" fmla="*/ 694945 h 694945"/>
              <a:gd name="connsiteX1" fmla="*/ 1380744 w 1728216"/>
              <a:gd name="connsiteY1" fmla="*/ 694945 h 694945"/>
              <a:gd name="connsiteX2" fmla="*/ 1728216 w 1728216"/>
              <a:gd name="connsiteY2" fmla="*/ 349080 h 694945"/>
              <a:gd name="connsiteX3" fmla="*/ 1728074 w 1728216"/>
              <a:gd name="connsiteY3" fmla="*/ 348278 h 694945"/>
              <a:gd name="connsiteX4" fmla="*/ 1728216 w 1728216"/>
              <a:gd name="connsiteY4" fmla="*/ 347472 h 694945"/>
              <a:gd name="connsiteX5" fmla="*/ 1380744 w 1728216"/>
              <a:gd name="connsiteY5" fmla="*/ 0 h 694945"/>
              <a:gd name="connsiteX6" fmla="*/ 0 w 1728216"/>
              <a:gd name="connsiteY6" fmla="*/ 0 h 694945"/>
              <a:gd name="connsiteX7" fmla="*/ 0 w 1728216"/>
              <a:gd name="connsiteY7" fmla="*/ 1 h 694945"/>
              <a:gd name="connsiteX8" fmla="*/ 347472 w 1728216"/>
              <a:gd name="connsiteY8" fmla="*/ 347473 h 694945"/>
              <a:gd name="connsiteX9" fmla="*/ 0 w 1728216"/>
              <a:gd name="connsiteY9" fmla="*/ 694945 h 694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28216" h="694945">
                <a:moveTo>
                  <a:pt x="0" y="694945"/>
                </a:moveTo>
                <a:lnTo>
                  <a:pt x="1380744" y="694945"/>
                </a:lnTo>
                <a:cubicBezTo>
                  <a:pt x="1572647" y="694945"/>
                  <a:pt x="1728216" y="540096"/>
                  <a:pt x="1728216" y="349080"/>
                </a:cubicBezTo>
                <a:lnTo>
                  <a:pt x="1728074" y="348278"/>
                </a:lnTo>
                <a:lnTo>
                  <a:pt x="1728216" y="347472"/>
                </a:lnTo>
                <a:cubicBezTo>
                  <a:pt x="1728216" y="155569"/>
                  <a:pt x="1572647" y="0"/>
                  <a:pt x="1380744" y="0"/>
                </a:cubicBezTo>
                <a:lnTo>
                  <a:pt x="0" y="0"/>
                </a:lnTo>
                <a:lnTo>
                  <a:pt x="0" y="1"/>
                </a:lnTo>
                <a:cubicBezTo>
                  <a:pt x="191903" y="1"/>
                  <a:pt x="347472" y="155570"/>
                  <a:pt x="347472" y="347473"/>
                </a:cubicBezTo>
                <a:cubicBezTo>
                  <a:pt x="347472" y="539376"/>
                  <a:pt x="191903" y="694945"/>
                  <a:pt x="0" y="694945"/>
                </a:cubicBezTo>
                <a:close/>
              </a:path>
            </a:pathLst>
          </a:cu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</a:p>
        </p:txBody>
      </p:sp>
      <p:sp>
        <p:nvSpPr>
          <p:cNvPr id="10" name="Freeform 40">
            <a:extLst>
              <a:ext uri="{FF2B5EF4-FFF2-40B4-BE49-F238E27FC236}">
                <a16:creationId xmlns:a16="http://schemas.microsoft.com/office/drawing/2014/main" id="{64FF44D9-3231-4938-95DF-8322D908A888}"/>
              </a:ext>
            </a:extLst>
          </p:cNvPr>
          <p:cNvSpPr/>
          <p:nvPr/>
        </p:nvSpPr>
        <p:spPr>
          <a:xfrm>
            <a:off x="5308310" y="4114991"/>
            <a:ext cx="1728216" cy="694944"/>
          </a:xfrm>
          <a:custGeom>
            <a:avLst/>
            <a:gdLst>
              <a:gd name="connsiteX0" fmla="*/ 0 w 1728216"/>
              <a:gd name="connsiteY0" fmla="*/ 694945 h 694945"/>
              <a:gd name="connsiteX1" fmla="*/ 1380744 w 1728216"/>
              <a:gd name="connsiteY1" fmla="*/ 694945 h 694945"/>
              <a:gd name="connsiteX2" fmla="*/ 1728216 w 1728216"/>
              <a:gd name="connsiteY2" fmla="*/ 349080 h 694945"/>
              <a:gd name="connsiteX3" fmla="*/ 1728074 w 1728216"/>
              <a:gd name="connsiteY3" fmla="*/ 348278 h 694945"/>
              <a:gd name="connsiteX4" fmla="*/ 1728216 w 1728216"/>
              <a:gd name="connsiteY4" fmla="*/ 347472 h 694945"/>
              <a:gd name="connsiteX5" fmla="*/ 1380744 w 1728216"/>
              <a:gd name="connsiteY5" fmla="*/ 0 h 694945"/>
              <a:gd name="connsiteX6" fmla="*/ 0 w 1728216"/>
              <a:gd name="connsiteY6" fmla="*/ 0 h 694945"/>
              <a:gd name="connsiteX7" fmla="*/ 0 w 1728216"/>
              <a:gd name="connsiteY7" fmla="*/ 1 h 694945"/>
              <a:gd name="connsiteX8" fmla="*/ 347472 w 1728216"/>
              <a:gd name="connsiteY8" fmla="*/ 347473 h 694945"/>
              <a:gd name="connsiteX9" fmla="*/ 0 w 1728216"/>
              <a:gd name="connsiteY9" fmla="*/ 694945 h 694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28216" h="694945">
                <a:moveTo>
                  <a:pt x="0" y="694945"/>
                </a:moveTo>
                <a:lnTo>
                  <a:pt x="1380744" y="694945"/>
                </a:lnTo>
                <a:cubicBezTo>
                  <a:pt x="1572647" y="694945"/>
                  <a:pt x="1728216" y="540096"/>
                  <a:pt x="1728216" y="349080"/>
                </a:cubicBezTo>
                <a:lnTo>
                  <a:pt x="1728074" y="348278"/>
                </a:lnTo>
                <a:lnTo>
                  <a:pt x="1728216" y="347472"/>
                </a:lnTo>
                <a:cubicBezTo>
                  <a:pt x="1728216" y="155569"/>
                  <a:pt x="1572647" y="0"/>
                  <a:pt x="1380744" y="0"/>
                </a:cubicBezTo>
                <a:lnTo>
                  <a:pt x="0" y="0"/>
                </a:lnTo>
                <a:lnTo>
                  <a:pt x="0" y="1"/>
                </a:lnTo>
                <a:cubicBezTo>
                  <a:pt x="191903" y="1"/>
                  <a:pt x="347472" y="155570"/>
                  <a:pt x="347472" y="347473"/>
                </a:cubicBezTo>
                <a:cubicBezTo>
                  <a:pt x="347472" y="539376"/>
                  <a:pt x="191903" y="694945"/>
                  <a:pt x="0" y="694945"/>
                </a:cubicBezTo>
                <a:close/>
              </a:path>
            </a:pathLst>
          </a:cu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</a:t>
            </a:r>
          </a:p>
        </p:txBody>
      </p:sp>
      <p:sp>
        <p:nvSpPr>
          <p:cNvPr id="11" name="Freeform 41">
            <a:extLst>
              <a:ext uri="{FF2B5EF4-FFF2-40B4-BE49-F238E27FC236}">
                <a16:creationId xmlns:a16="http://schemas.microsoft.com/office/drawing/2014/main" id="{9FC1D89B-8A38-4EBD-95F0-D0989CB6FA37}"/>
              </a:ext>
            </a:extLst>
          </p:cNvPr>
          <p:cNvSpPr/>
          <p:nvPr/>
        </p:nvSpPr>
        <p:spPr>
          <a:xfrm>
            <a:off x="7035942" y="4114991"/>
            <a:ext cx="1728216" cy="694944"/>
          </a:xfrm>
          <a:custGeom>
            <a:avLst/>
            <a:gdLst>
              <a:gd name="connsiteX0" fmla="*/ 0 w 1728216"/>
              <a:gd name="connsiteY0" fmla="*/ 694945 h 694945"/>
              <a:gd name="connsiteX1" fmla="*/ 1380744 w 1728216"/>
              <a:gd name="connsiteY1" fmla="*/ 694945 h 694945"/>
              <a:gd name="connsiteX2" fmla="*/ 1728216 w 1728216"/>
              <a:gd name="connsiteY2" fmla="*/ 349080 h 694945"/>
              <a:gd name="connsiteX3" fmla="*/ 1728074 w 1728216"/>
              <a:gd name="connsiteY3" fmla="*/ 348278 h 694945"/>
              <a:gd name="connsiteX4" fmla="*/ 1728216 w 1728216"/>
              <a:gd name="connsiteY4" fmla="*/ 347472 h 694945"/>
              <a:gd name="connsiteX5" fmla="*/ 1380744 w 1728216"/>
              <a:gd name="connsiteY5" fmla="*/ 0 h 694945"/>
              <a:gd name="connsiteX6" fmla="*/ 0 w 1728216"/>
              <a:gd name="connsiteY6" fmla="*/ 0 h 694945"/>
              <a:gd name="connsiteX7" fmla="*/ 0 w 1728216"/>
              <a:gd name="connsiteY7" fmla="*/ 1 h 694945"/>
              <a:gd name="connsiteX8" fmla="*/ 347472 w 1728216"/>
              <a:gd name="connsiteY8" fmla="*/ 347473 h 694945"/>
              <a:gd name="connsiteX9" fmla="*/ 0 w 1728216"/>
              <a:gd name="connsiteY9" fmla="*/ 694945 h 694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28216" h="694945">
                <a:moveTo>
                  <a:pt x="0" y="694945"/>
                </a:moveTo>
                <a:lnTo>
                  <a:pt x="1380744" y="694945"/>
                </a:lnTo>
                <a:cubicBezTo>
                  <a:pt x="1572647" y="694945"/>
                  <a:pt x="1728216" y="540096"/>
                  <a:pt x="1728216" y="349080"/>
                </a:cubicBezTo>
                <a:lnTo>
                  <a:pt x="1728074" y="348278"/>
                </a:lnTo>
                <a:lnTo>
                  <a:pt x="1728216" y="347472"/>
                </a:lnTo>
                <a:cubicBezTo>
                  <a:pt x="1728216" y="155569"/>
                  <a:pt x="1572647" y="0"/>
                  <a:pt x="1380744" y="0"/>
                </a:cubicBezTo>
                <a:lnTo>
                  <a:pt x="0" y="0"/>
                </a:lnTo>
                <a:lnTo>
                  <a:pt x="0" y="1"/>
                </a:lnTo>
                <a:cubicBezTo>
                  <a:pt x="191903" y="1"/>
                  <a:pt x="347472" y="155570"/>
                  <a:pt x="347472" y="347473"/>
                </a:cubicBezTo>
                <a:cubicBezTo>
                  <a:pt x="347472" y="539376"/>
                  <a:pt x="191903" y="694945"/>
                  <a:pt x="0" y="694945"/>
                </a:cubicBezTo>
                <a:close/>
              </a:path>
            </a:pathLst>
          </a:cu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</a:t>
            </a:r>
          </a:p>
        </p:txBody>
      </p:sp>
      <p:sp>
        <p:nvSpPr>
          <p:cNvPr id="12" name="Freeform 42">
            <a:extLst>
              <a:ext uri="{FF2B5EF4-FFF2-40B4-BE49-F238E27FC236}">
                <a16:creationId xmlns:a16="http://schemas.microsoft.com/office/drawing/2014/main" id="{A5870780-B934-4166-9A74-A94E22533F6D}"/>
              </a:ext>
            </a:extLst>
          </p:cNvPr>
          <p:cNvSpPr/>
          <p:nvPr/>
        </p:nvSpPr>
        <p:spPr>
          <a:xfrm>
            <a:off x="8763572" y="4114991"/>
            <a:ext cx="1728216" cy="694944"/>
          </a:xfrm>
          <a:custGeom>
            <a:avLst/>
            <a:gdLst>
              <a:gd name="connsiteX0" fmla="*/ 0 w 1728216"/>
              <a:gd name="connsiteY0" fmla="*/ 694945 h 694945"/>
              <a:gd name="connsiteX1" fmla="*/ 1380744 w 1728216"/>
              <a:gd name="connsiteY1" fmla="*/ 694945 h 694945"/>
              <a:gd name="connsiteX2" fmla="*/ 1728216 w 1728216"/>
              <a:gd name="connsiteY2" fmla="*/ 349080 h 694945"/>
              <a:gd name="connsiteX3" fmla="*/ 1728074 w 1728216"/>
              <a:gd name="connsiteY3" fmla="*/ 348278 h 694945"/>
              <a:gd name="connsiteX4" fmla="*/ 1728216 w 1728216"/>
              <a:gd name="connsiteY4" fmla="*/ 347472 h 694945"/>
              <a:gd name="connsiteX5" fmla="*/ 1380744 w 1728216"/>
              <a:gd name="connsiteY5" fmla="*/ 0 h 694945"/>
              <a:gd name="connsiteX6" fmla="*/ 0 w 1728216"/>
              <a:gd name="connsiteY6" fmla="*/ 0 h 694945"/>
              <a:gd name="connsiteX7" fmla="*/ 0 w 1728216"/>
              <a:gd name="connsiteY7" fmla="*/ 1 h 694945"/>
              <a:gd name="connsiteX8" fmla="*/ 347472 w 1728216"/>
              <a:gd name="connsiteY8" fmla="*/ 347473 h 694945"/>
              <a:gd name="connsiteX9" fmla="*/ 0 w 1728216"/>
              <a:gd name="connsiteY9" fmla="*/ 694945 h 694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28216" h="694945">
                <a:moveTo>
                  <a:pt x="0" y="694945"/>
                </a:moveTo>
                <a:lnTo>
                  <a:pt x="1380744" y="694945"/>
                </a:lnTo>
                <a:cubicBezTo>
                  <a:pt x="1572647" y="694945"/>
                  <a:pt x="1728216" y="540096"/>
                  <a:pt x="1728216" y="349080"/>
                </a:cubicBezTo>
                <a:lnTo>
                  <a:pt x="1728074" y="348278"/>
                </a:lnTo>
                <a:lnTo>
                  <a:pt x="1728216" y="347472"/>
                </a:lnTo>
                <a:cubicBezTo>
                  <a:pt x="1728216" y="155569"/>
                  <a:pt x="1572647" y="0"/>
                  <a:pt x="1380744" y="0"/>
                </a:cubicBezTo>
                <a:lnTo>
                  <a:pt x="0" y="0"/>
                </a:lnTo>
                <a:lnTo>
                  <a:pt x="0" y="1"/>
                </a:lnTo>
                <a:cubicBezTo>
                  <a:pt x="191903" y="1"/>
                  <a:pt x="347472" y="155570"/>
                  <a:pt x="347472" y="347473"/>
                </a:cubicBezTo>
                <a:cubicBezTo>
                  <a:pt x="347472" y="539376"/>
                  <a:pt x="191903" y="694945"/>
                  <a:pt x="0" y="694945"/>
                </a:cubicBezTo>
                <a:close/>
              </a:path>
            </a:pathLst>
          </a:cu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</a:t>
            </a:r>
          </a:p>
        </p:txBody>
      </p:sp>
      <p:grpSp>
        <p:nvGrpSpPr>
          <p:cNvPr id="13" name="Group 13">
            <a:extLst>
              <a:ext uri="{FF2B5EF4-FFF2-40B4-BE49-F238E27FC236}">
                <a16:creationId xmlns:a16="http://schemas.microsoft.com/office/drawing/2014/main" id="{14B6BF79-DB48-4EC8-8658-298B2657D209}"/>
              </a:ext>
            </a:extLst>
          </p:cNvPr>
          <p:cNvGrpSpPr/>
          <p:nvPr/>
        </p:nvGrpSpPr>
        <p:grpSpPr>
          <a:xfrm>
            <a:off x="551297" y="4809935"/>
            <a:ext cx="1770249" cy="1531485"/>
            <a:chOff x="1792649" y="3920935"/>
            <a:chExt cx="1770249" cy="1531485"/>
          </a:xfrm>
        </p:grpSpPr>
        <p:cxnSp>
          <p:nvCxnSpPr>
            <p:cNvPr id="14" name="Straight Connector 9">
              <a:extLst>
                <a:ext uri="{FF2B5EF4-FFF2-40B4-BE49-F238E27FC236}">
                  <a16:creationId xmlns:a16="http://schemas.microsoft.com/office/drawing/2014/main" id="{79A6A7D4-7D59-46D1-A795-79991BF35197}"/>
                </a:ext>
              </a:extLst>
            </p:cNvPr>
            <p:cNvCxnSpPr/>
            <p:nvPr/>
          </p:nvCxnSpPr>
          <p:spPr>
            <a:xfrm>
              <a:off x="1792649" y="3920935"/>
              <a:ext cx="0" cy="1531485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7BD77DC-03CE-4382-A265-BAE245B9B1E3}"/>
                </a:ext>
              </a:extLst>
            </p:cNvPr>
            <p:cNvSpPr txBox="1"/>
            <p:nvPr/>
          </p:nvSpPr>
          <p:spPr>
            <a:xfrm>
              <a:off x="1949058" y="4350285"/>
              <a:ext cx="161384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defTabSz="914354"/>
              <a:r>
                <a:rPr lang="uk-UA" sz="2000" b="1" dirty="0">
                  <a:solidFill>
                    <a:srgbClr val="0066B3"/>
                  </a:solidFill>
                </a:rPr>
                <a:t>Підготовчий </a:t>
              </a:r>
              <a:br>
                <a:rPr lang="uk-UA" sz="2000" b="1" dirty="0">
                  <a:solidFill>
                    <a:srgbClr val="0066B3"/>
                  </a:solidFill>
                </a:rPr>
              </a:br>
              <a:r>
                <a:rPr lang="uk-UA" sz="2000" b="1" dirty="0">
                  <a:solidFill>
                    <a:srgbClr val="0066B3"/>
                  </a:solidFill>
                </a:rPr>
                <a:t>етап</a:t>
              </a:r>
              <a:endParaRPr lang="en-US" sz="2000" b="1" dirty="0">
                <a:solidFill>
                  <a:srgbClr val="0066B3"/>
                </a:solidFill>
                <a:latin typeface="Open Sans" panose="020B0606030504020204"/>
              </a:endParaRPr>
            </a:p>
          </p:txBody>
        </p:sp>
      </p:grpSp>
      <p:grpSp>
        <p:nvGrpSpPr>
          <p:cNvPr id="18" name="Group 53">
            <a:extLst>
              <a:ext uri="{FF2B5EF4-FFF2-40B4-BE49-F238E27FC236}">
                <a16:creationId xmlns:a16="http://schemas.microsoft.com/office/drawing/2014/main" id="{561FA52C-B50E-4CF6-A5AB-1900A42B4987}"/>
              </a:ext>
            </a:extLst>
          </p:cNvPr>
          <p:cNvGrpSpPr/>
          <p:nvPr/>
        </p:nvGrpSpPr>
        <p:grpSpPr>
          <a:xfrm>
            <a:off x="3964425" y="4809935"/>
            <a:ext cx="1379604" cy="1531485"/>
            <a:chOff x="1490725" y="3920935"/>
            <a:chExt cx="1379604" cy="1531485"/>
          </a:xfrm>
        </p:grpSpPr>
        <p:cxnSp>
          <p:nvCxnSpPr>
            <p:cNvPr id="19" name="Straight Connector 54">
              <a:extLst>
                <a:ext uri="{FF2B5EF4-FFF2-40B4-BE49-F238E27FC236}">
                  <a16:creationId xmlns:a16="http://schemas.microsoft.com/office/drawing/2014/main" id="{BE2247ED-905D-4A4A-9D99-496FCFF9C671}"/>
                </a:ext>
              </a:extLst>
            </p:cNvPr>
            <p:cNvCxnSpPr/>
            <p:nvPr/>
          </p:nvCxnSpPr>
          <p:spPr>
            <a:xfrm>
              <a:off x="1490725" y="3920935"/>
              <a:ext cx="0" cy="1531485"/>
            </a:xfrm>
            <a:prstGeom prst="line">
              <a:avLst/>
            </a:prstGeom>
            <a:ln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E5079ED-5DE1-4BD7-B64B-CA2AF6DD067B}"/>
                </a:ext>
              </a:extLst>
            </p:cNvPr>
            <p:cNvSpPr txBox="1"/>
            <p:nvPr/>
          </p:nvSpPr>
          <p:spPr>
            <a:xfrm>
              <a:off x="1582627" y="4314809"/>
              <a:ext cx="128770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uk-UA" b="1" dirty="0" err="1">
                  <a:solidFill>
                    <a:srgbClr val="FFC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Страте</a:t>
              </a:r>
              <a:r>
                <a:rPr lang="en-US" b="1" dirty="0">
                  <a:solidFill>
                    <a:srgbClr val="FFC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-</a:t>
              </a:r>
              <a:r>
                <a:rPr lang="uk-UA" b="1" dirty="0" err="1">
                  <a:solidFill>
                    <a:srgbClr val="FFC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гічний</a:t>
              </a:r>
              <a:r>
                <a:rPr lang="uk-UA" b="1" dirty="0">
                  <a:solidFill>
                    <a:srgbClr val="FFC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аналіз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25" name="Group 58">
            <a:extLst>
              <a:ext uri="{FF2B5EF4-FFF2-40B4-BE49-F238E27FC236}">
                <a16:creationId xmlns:a16="http://schemas.microsoft.com/office/drawing/2014/main" id="{801CC718-6939-415D-B9ED-D6ABD64198D6}"/>
              </a:ext>
            </a:extLst>
          </p:cNvPr>
          <p:cNvGrpSpPr/>
          <p:nvPr/>
        </p:nvGrpSpPr>
        <p:grpSpPr>
          <a:xfrm>
            <a:off x="7434462" y="4809935"/>
            <a:ext cx="1822390" cy="1531485"/>
            <a:chOff x="1792649" y="3920935"/>
            <a:chExt cx="1822390" cy="1531485"/>
          </a:xfrm>
        </p:grpSpPr>
        <p:cxnSp>
          <p:nvCxnSpPr>
            <p:cNvPr id="29" name="Straight Connector 59">
              <a:extLst>
                <a:ext uri="{FF2B5EF4-FFF2-40B4-BE49-F238E27FC236}">
                  <a16:creationId xmlns:a16="http://schemas.microsoft.com/office/drawing/2014/main" id="{C17C63F2-87CE-446C-869B-8E72DD00FA64}"/>
                </a:ext>
              </a:extLst>
            </p:cNvPr>
            <p:cNvCxnSpPr/>
            <p:nvPr/>
          </p:nvCxnSpPr>
          <p:spPr>
            <a:xfrm>
              <a:off x="1792649" y="3920935"/>
              <a:ext cx="0" cy="1531485"/>
            </a:xfrm>
            <a:prstGeom prst="line">
              <a:avLst/>
            </a:prstGeom>
            <a:ln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4BF573C-C6FE-45D7-9949-3BBBE28CB2F9}"/>
                </a:ext>
              </a:extLst>
            </p:cNvPr>
            <p:cNvSpPr txBox="1"/>
            <p:nvPr/>
          </p:nvSpPr>
          <p:spPr>
            <a:xfrm>
              <a:off x="1834487" y="4561120"/>
              <a:ext cx="178055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defTabSz="914354"/>
              <a:r>
                <a:rPr lang="uk-UA" b="1" dirty="0">
                  <a:solidFill>
                    <a:schemeClr val="accent1">
                      <a:lumMod val="7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Детальний </a:t>
              </a:r>
              <a:br>
                <a:rPr lang="uk-UA" b="1" dirty="0">
                  <a:solidFill>
                    <a:schemeClr val="accent1">
                      <a:lumMod val="7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uk-UA" b="1" dirty="0">
                  <a:solidFill>
                    <a:schemeClr val="accent1">
                      <a:lumMod val="7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опис стратегії 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33" name="Group 63">
            <a:extLst>
              <a:ext uri="{FF2B5EF4-FFF2-40B4-BE49-F238E27FC236}">
                <a16:creationId xmlns:a16="http://schemas.microsoft.com/office/drawing/2014/main" id="{4936AA7B-1074-41F4-A9F0-87BB6C1B51D8}"/>
              </a:ext>
            </a:extLst>
          </p:cNvPr>
          <p:cNvGrpSpPr/>
          <p:nvPr/>
        </p:nvGrpSpPr>
        <p:grpSpPr>
          <a:xfrm>
            <a:off x="2408823" y="1874457"/>
            <a:ext cx="1555602" cy="2240534"/>
            <a:chOff x="1792649" y="3655083"/>
            <a:chExt cx="1555602" cy="2240534"/>
          </a:xfrm>
        </p:grpSpPr>
        <p:cxnSp>
          <p:nvCxnSpPr>
            <p:cNvPr id="34" name="Straight Connector 64">
              <a:extLst>
                <a:ext uri="{FF2B5EF4-FFF2-40B4-BE49-F238E27FC236}">
                  <a16:creationId xmlns:a16="http://schemas.microsoft.com/office/drawing/2014/main" id="{220ADDBD-4AB9-4662-B17F-065A297687E3}"/>
                </a:ext>
              </a:extLst>
            </p:cNvPr>
            <p:cNvCxnSpPr>
              <a:cxnSpLocks/>
            </p:cNvCxnSpPr>
            <p:nvPr/>
          </p:nvCxnSpPr>
          <p:spPr>
            <a:xfrm>
              <a:off x="1792649" y="3731394"/>
              <a:ext cx="0" cy="2164223"/>
            </a:xfrm>
            <a:prstGeom prst="line">
              <a:avLst/>
            </a:prstGeom>
            <a:ln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A4ED5B0F-D165-444B-B2B3-8C4585D0E7C4}"/>
                </a:ext>
              </a:extLst>
            </p:cNvPr>
            <p:cNvSpPr txBox="1"/>
            <p:nvPr/>
          </p:nvSpPr>
          <p:spPr>
            <a:xfrm>
              <a:off x="1991789" y="3655083"/>
              <a:ext cx="135646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defTabSz="914354"/>
              <a:r>
                <a:rPr lang="uk-UA" b="1" dirty="0">
                  <a:solidFill>
                    <a:schemeClr val="accent6">
                      <a:lumMod val="7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Засідання </a:t>
              </a:r>
              <a:br>
                <a:rPr lang="uk-UA" b="1" dirty="0">
                  <a:solidFill>
                    <a:schemeClr val="accent6">
                      <a:lumMod val="7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uk-UA" b="1" dirty="0">
                  <a:solidFill>
                    <a:schemeClr val="accent6">
                      <a:lumMod val="7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керівного </a:t>
              </a:r>
              <a:br>
                <a:rPr lang="en-US" b="1" dirty="0">
                  <a:solidFill>
                    <a:schemeClr val="accent6">
                      <a:lumMod val="7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uk-UA" b="1" dirty="0">
                  <a:solidFill>
                    <a:schemeClr val="accent6">
                      <a:lumMod val="7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комітету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38" name="Group 68">
            <a:extLst>
              <a:ext uri="{FF2B5EF4-FFF2-40B4-BE49-F238E27FC236}">
                <a16:creationId xmlns:a16="http://schemas.microsoft.com/office/drawing/2014/main" id="{5FA88CBD-F22E-4206-9BE4-1DBC695A0B98}"/>
              </a:ext>
            </a:extLst>
          </p:cNvPr>
          <p:cNvGrpSpPr/>
          <p:nvPr/>
        </p:nvGrpSpPr>
        <p:grpSpPr>
          <a:xfrm>
            <a:off x="5646700" y="1819679"/>
            <a:ext cx="2224742" cy="2295312"/>
            <a:chOff x="1792649" y="4278957"/>
            <a:chExt cx="2224742" cy="2295312"/>
          </a:xfrm>
        </p:grpSpPr>
        <p:cxnSp>
          <p:nvCxnSpPr>
            <p:cNvPr id="39" name="Straight Connector 69">
              <a:extLst>
                <a:ext uri="{FF2B5EF4-FFF2-40B4-BE49-F238E27FC236}">
                  <a16:creationId xmlns:a16="http://schemas.microsoft.com/office/drawing/2014/main" id="{28510DC7-B96E-4429-957A-701E0EA3C4CC}"/>
                </a:ext>
              </a:extLst>
            </p:cNvPr>
            <p:cNvCxnSpPr>
              <a:cxnSpLocks/>
            </p:cNvCxnSpPr>
            <p:nvPr/>
          </p:nvCxnSpPr>
          <p:spPr>
            <a:xfrm>
              <a:off x="1792649" y="4364132"/>
              <a:ext cx="0" cy="2210137"/>
            </a:xfrm>
            <a:prstGeom prst="line">
              <a:avLst/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E0BAEB99-BD13-414A-ACFA-9366ADEBF7D4}"/>
                </a:ext>
              </a:extLst>
            </p:cNvPr>
            <p:cNvSpPr txBox="1"/>
            <p:nvPr/>
          </p:nvSpPr>
          <p:spPr>
            <a:xfrm>
              <a:off x="1986566" y="4278957"/>
              <a:ext cx="203082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defTabSz="914354"/>
              <a:r>
                <a:rPr lang="uk-UA" b="1" dirty="0">
                  <a:solidFill>
                    <a:schemeClr val="accent2">
                      <a:lumMod val="7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Розробка елементів </a:t>
              </a:r>
              <a:br>
                <a:rPr lang="uk-UA" b="1" dirty="0">
                  <a:solidFill>
                    <a:schemeClr val="accent2">
                      <a:lumMod val="7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uk-UA" b="1" dirty="0">
                  <a:solidFill>
                    <a:schemeClr val="accent2">
                      <a:lumMod val="7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стратегії</a:t>
              </a:r>
            </a:p>
          </p:txBody>
        </p:sp>
      </p:grpSp>
      <p:grpSp>
        <p:nvGrpSpPr>
          <p:cNvPr id="43" name="Group 73">
            <a:extLst>
              <a:ext uri="{FF2B5EF4-FFF2-40B4-BE49-F238E27FC236}">
                <a16:creationId xmlns:a16="http://schemas.microsoft.com/office/drawing/2014/main" id="{9AE64BCA-F147-4D3F-B690-07C615D0ABA1}"/>
              </a:ext>
            </a:extLst>
          </p:cNvPr>
          <p:cNvGrpSpPr/>
          <p:nvPr/>
        </p:nvGrpSpPr>
        <p:grpSpPr>
          <a:xfrm>
            <a:off x="9142612" y="1643625"/>
            <a:ext cx="2916483" cy="2468057"/>
            <a:chOff x="1792649" y="3487942"/>
            <a:chExt cx="4220989" cy="2468057"/>
          </a:xfrm>
        </p:grpSpPr>
        <p:cxnSp>
          <p:nvCxnSpPr>
            <p:cNvPr id="44" name="Straight Connector 74">
              <a:extLst>
                <a:ext uri="{FF2B5EF4-FFF2-40B4-BE49-F238E27FC236}">
                  <a16:creationId xmlns:a16="http://schemas.microsoft.com/office/drawing/2014/main" id="{77166A9C-6DE9-40F0-A32E-7D06D849F1AD}"/>
                </a:ext>
              </a:extLst>
            </p:cNvPr>
            <p:cNvCxnSpPr>
              <a:cxnSpLocks/>
            </p:cNvCxnSpPr>
            <p:nvPr/>
          </p:nvCxnSpPr>
          <p:spPr>
            <a:xfrm>
              <a:off x="1792649" y="3718774"/>
              <a:ext cx="0" cy="2237225"/>
            </a:xfrm>
            <a:prstGeom prst="line">
              <a:avLst/>
            </a:prstGeom>
            <a:ln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581A5D6-698F-4FB4-99B5-0F1D1E0D5B31}"/>
                </a:ext>
              </a:extLst>
            </p:cNvPr>
            <p:cNvSpPr txBox="1"/>
            <p:nvPr/>
          </p:nvSpPr>
          <p:spPr>
            <a:xfrm>
              <a:off x="2003878" y="3487942"/>
              <a:ext cx="400976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defTabSz="914354"/>
              <a:r>
                <a:rPr lang="ru-RU" b="1" dirty="0" err="1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Доопрацювання</a:t>
              </a:r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br>
                <a:rPr lang="ru-RU" b="1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тексту </a:t>
              </a:r>
              <a:r>
                <a:rPr lang="ru-RU" b="1" dirty="0" err="1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стратегії</a:t>
              </a:r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з </a:t>
              </a:r>
              <a:r>
                <a:rPr lang="ru-RU" b="1" dirty="0" err="1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урахуванням</a:t>
              </a:r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br>
                <a:rPr lang="ru-RU" b="1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ru-RU" b="1" dirty="0" err="1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внесених</a:t>
              </a:r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ru-RU" b="1" dirty="0" err="1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пропозицій</a:t>
              </a:r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</a:t>
              </a:r>
              <a:r>
                <a:rPr lang="ru-RU" b="1" dirty="0" err="1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Розгляд</a:t>
              </a:r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br>
                <a:rPr lang="ru-RU" b="1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на </a:t>
              </a:r>
              <a:r>
                <a:rPr lang="ru-RU" b="1" dirty="0" err="1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черговій</a:t>
              </a:r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ru-RU" b="1" dirty="0" err="1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сесії</a:t>
              </a:r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ru-RU" b="1" dirty="0" err="1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обласної</a:t>
              </a:r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ради </a:t>
              </a:r>
              <a:br>
                <a:rPr lang="ru-RU" b="1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та </a:t>
              </a:r>
              <a:r>
                <a:rPr lang="ru-RU" b="1" dirty="0" err="1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ухвалення</a:t>
              </a:r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ru-RU" b="1" dirty="0" err="1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стратегії</a:t>
              </a:r>
              <a:endParaRPr lang="ru-RU" b="1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EBD27860-8AE8-4654-9375-D8B06A9ADDBF}"/>
              </a:ext>
            </a:extLst>
          </p:cNvPr>
          <p:cNvSpPr/>
          <p:nvPr/>
        </p:nvSpPr>
        <p:spPr>
          <a:xfrm>
            <a:off x="5367898" y="1511300"/>
            <a:ext cx="6759157" cy="504983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0E8AB12-72AF-4594-BB7D-295762A87047}"/>
              </a:ext>
            </a:extLst>
          </p:cNvPr>
          <p:cNvSpPr txBox="1"/>
          <p:nvPr/>
        </p:nvSpPr>
        <p:spPr>
          <a:xfrm>
            <a:off x="9256852" y="5601077"/>
            <a:ext cx="28206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Кожен етап відбувається через засідання робочої групи </a:t>
            </a:r>
          </a:p>
        </p:txBody>
      </p:sp>
    </p:spTree>
    <p:extLst>
      <p:ext uri="{BB962C8B-B14F-4D97-AF65-F5344CB8AC3E}">
        <p14:creationId xmlns:p14="http://schemas.microsoft.com/office/powerpoint/2010/main" val="1804466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">
            <a:extLst>
              <a:ext uri="{FF2B5EF4-FFF2-40B4-BE49-F238E27FC236}">
                <a16:creationId xmlns:a16="http://schemas.microsoft.com/office/drawing/2014/main" id="{72B9DCB4-A9D4-422A-8BCA-9A93311DD4AF}"/>
              </a:ext>
            </a:extLst>
          </p:cNvPr>
          <p:cNvSpPr txBox="1">
            <a:spLocks/>
          </p:cNvSpPr>
          <p:nvPr/>
        </p:nvSpPr>
        <p:spPr>
          <a:xfrm>
            <a:off x="1230281" y="283281"/>
            <a:ext cx="10410825" cy="6286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3600" b="1" dirty="0">
                <a:solidFill>
                  <a:srgbClr val="002060"/>
                </a:solidFill>
              </a:rPr>
              <a:t>ФОРМУВАННЯ РОБОЧИХ ГРУП</a:t>
            </a:r>
            <a:br>
              <a:rPr lang="uk-UA" sz="3600" b="1" dirty="0">
                <a:solidFill>
                  <a:srgbClr val="002060"/>
                </a:solidFill>
              </a:rPr>
            </a:br>
            <a:r>
              <a:rPr lang="uk-UA" sz="3600" b="1" dirty="0">
                <a:solidFill>
                  <a:schemeClr val="bg1">
                    <a:lumMod val="50000"/>
                  </a:schemeClr>
                </a:solidFill>
              </a:rPr>
              <a:t>ПОТОЧНА СИТУАЦІЯ</a:t>
            </a:r>
          </a:p>
        </p:txBody>
      </p:sp>
      <p:sp>
        <p:nvSpPr>
          <p:cNvPr id="21" name="Підзаголовок 2">
            <a:extLst>
              <a:ext uri="{FF2B5EF4-FFF2-40B4-BE49-F238E27FC236}">
                <a16:creationId xmlns:a16="http://schemas.microsoft.com/office/drawing/2014/main" id="{3039588B-06FA-417A-BF4D-0EEA170A6391}"/>
              </a:ext>
            </a:extLst>
          </p:cNvPr>
          <p:cNvSpPr txBox="1">
            <a:spLocks/>
          </p:cNvSpPr>
          <p:nvPr/>
        </p:nvSpPr>
        <p:spPr>
          <a:xfrm>
            <a:off x="6321393" y="2180416"/>
            <a:ext cx="4802651" cy="4788869"/>
          </a:xfrm>
          <a:prstGeom prst="rect">
            <a:avLst/>
          </a:prstGeom>
        </p:spPr>
        <p:txBody>
          <a:bodyPr numCol="1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6" name="Параллелограмм 14">
            <a:extLst>
              <a:ext uri="{FF2B5EF4-FFF2-40B4-BE49-F238E27FC236}">
                <a16:creationId xmlns:a16="http://schemas.microsoft.com/office/drawing/2014/main" id="{AA82E13E-57F4-44B0-A94D-E7105A449F17}"/>
              </a:ext>
            </a:extLst>
          </p:cNvPr>
          <p:cNvSpPr/>
          <p:nvPr/>
        </p:nvSpPr>
        <p:spPr>
          <a:xfrm rot="5400000" flipH="1">
            <a:off x="-189488" y="486350"/>
            <a:ext cx="894912" cy="515938"/>
          </a:xfrm>
          <a:prstGeom prst="parallelogram">
            <a:avLst>
              <a:gd name="adj" fmla="val 57756"/>
            </a:avLst>
          </a:prstGeom>
          <a:solidFill>
            <a:srgbClr val="FFD5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7" name="Параллелограмм 15">
            <a:extLst>
              <a:ext uri="{FF2B5EF4-FFF2-40B4-BE49-F238E27FC236}">
                <a16:creationId xmlns:a16="http://schemas.microsoft.com/office/drawing/2014/main" id="{CE29A1FD-63FC-46F5-A1E8-F96046CE405E}"/>
              </a:ext>
            </a:extLst>
          </p:cNvPr>
          <p:cNvSpPr/>
          <p:nvPr/>
        </p:nvSpPr>
        <p:spPr>
          <a:xfrm rot="5400000" flipH="1">
            <a:off x="11121993" y="27017"/>
            <a:ext cx="1038227" cy="431737"/>
          </a:xfrm>
          <a:prstGeom prst="parallelogram">
            <a:avLst>
              <a:gd name="adj" fmla="val 57756"/>
            </a:avLst>
          </a:prstGeom>
          <a:solidFill>
            <a:srgbClr val="FFD5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8" name="Подзаголовок 2">
            <a:extLst>
              <a:ext uri="{FF2B5EF4-FFF2-40B4-BE49-F238E27FC236}">
                <a16:creationId xmlns:a16="http://schemas.microsoft.com/office/drawing/2014/main" id="{77416B1D-2C0D-4499-84BC-C6D278D42122}"/>
              </a:ext>
            </a:extLst>
          </p:cNvPr>
          <p:cNvSpPr txBox="1">
            <a:spLocks/>
          </p:cNvSpPr>
          <p:nvPr/>
        </p:nvSpPr>
        <p:spPr>
          <a:xfrm>
            <a:off x="11425238" y="296863"/>
            <a:ext cx="433387" cy="32755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rgbClr val="274D6F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fld id="{4F99E2DD-D749-4E82-BED9-0732D43976FD}" type="slidenum">
              <a:rPr lang="ru-RU" sz="1600" smtClean="0"/>
              <a:pPr algn="ctr">
                <a:spcBef>
                  <a:spcPts val="0"/>
                </a:spcBef>
                <a:spcAft>
                  <a:spcPts val="600"/>
                </a:spcAft>
              </a:pPr>
              <a:t>4</a:t>
            </a:fld>
            <a:endParaRPr lang="uk-UA" sz="1200" dirty="0"/>
          </a:p>
        </p:txBody>
      </p:sp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1FE0974A-7102-435E-9D0F-ACE5B6AF67E5}"/>
              </a:ext>
            </a:extLst>
          </p:cNvPr>
          <p:cNvSpPr/>
          <p:nvPr/>
        </p:nvSpPr>
        <p:spPr>
          <a:xfrm>
            <a:off x="2196188" y="3877927"/>
            <a:ext cx="303224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ea typeface="Calibri" panose="020F0502020204030204" pitchFamily="34" charset="0"/>
              </a:rPr>
              <a:t>Чернівецька – 85 </a:t>
            </a:r>
          </a:p>
          <a:p>
            <a:pPr algn="ctr"/>
            <a:r>
              <a:rPr lang="uk-UA" b="1" dirty="0">
                <a:ea typeface="Calibri" panose="020F0502020204030204" pitchFamily="34" charset="0"/>
              </a:rPr>
              <a:t>Черкаська – 194 </a:t>
            </a:r>
          </a:p>
          <a:p>
            <a:pPr algn="ctr"/>
            <a:r>
              <a:rPr lang="uk-UA" b="1" dirty="0">
                <a:ea typeface="Calibri" panose="020F0502020204030204" pitchFamily="34" charset="0"/>
              </a:rPr>
              <a:t>Херсонська – 123 </a:t>
            </a:r>
          </a:p>
          <a:p>
            <a:pPr algn="ctr"/>
            <a:r>
              <a:rPr lang="uk-UA" b="1" dirty="0">
                <a:ea typeface="Calibri" panose="020F0502020204030204" pitchFamily="34" charset="0"/>
              </a:rPr>
              <a:t>Львівська – 208</a:t>
            </a:r>
            <a:endParaRPr lang="uk-UA" b="1" dirty="0"/>
          </a:p>
        </p:txBody>
      </p:sp>
      <p:grpSp>
        <p:nvGrpSpPr>
          <p:cNvPr id="9" name="Group 5">
            <a:extLst>
              <a:ext uri="{FF2B5EF4-FFF2-40B4-BE49-F238E27FC236}">
                <a16:creationId xmlns:a16="http://schemas.microsoft.com/office/drawing/2014/main" id="{4990CFD1-D9AA-49FA-91D2-CBFA6B997CE1}"/>
              </a:ext>
            </a:extLst>
          </p:cNvPr>
          <p:cNvGrpSpPr/>
          <p:nvPr/>
        </p:nvGrpSpPr>
        <p:grpSpPr>
          <a:xfrm>
            <a:off x="6768426" y="1030515"/>
            <a:ext cx="4932331" cy="4987292"/>
            <a:chOff x="2795059" y="1260049"/>
            <a:chExt cx="3528127" cy="3526690"/>
          </a:xfrm>
        </p:grpSpPr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7722AC18-0CEE-49DD-A6F9-C4ECB7928681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5594" y="1260049"/>
              <a:ext cx="1757590" cy="2179011"/>
            </a:xfrm>
            <a:custGeom>
              <a:avLst/>
              <a:gdLst>
                <a:gd name="T0" fmla="*/ 8 w 2445"/>
                <a:gd name="T1" fmla="*/ 450 h 3030"/>
                <a:gd name="T2" fmla="*/ 59 w 2445"/>
                <a:gd name="T3" fmla="*/ 518 h 3030"/>
                <a:gd name="T4" fmla="*/ 122 w 2445"/>
                <a:gd name="T5" fmla="*/ 540 h 3030"/>
                <a:gd name="T6" fmla="*/ 200 w 2445"/>
                <a:gd name="T7" fmla="*/ 526 h 3030"/>
                <a:gd name="T8" fmla="*/ 325 w 2445"/>
                <a:gd name="T9" fmla="*/ 499 h 3030"/>
                <a:gd name="T10" fmla="*/ 425 w 2445"/>
                <a:gd name="T11" fmla="*/ 509 h 3030"/>
                <a:gd name="T12" fmla="*/ 520 w 2445"/>
                <a:gd name="T13" fmla="*/ 567 h 3030"/>
                <a:gd name="T14" fmla="*/ 579 w 2445"/>
                <a:gd name="T15" fmla="*/ 662 h 3030"/>
                <a:gd name="T16" fmla="*/ 588 w 2445"/>
                <a:gd name="T17" fmla="*/ 756 h 3030"/>
                <a:gd name="T18" fmla="*/ 548 w 2445"/>
                <a:gd name="T19" fmla="*/ 863 h 3030"/>
                <a:gd name="T20" fmla="*/ 466 w 2445"/>
                <a:gd name="T21" fmla="*/ 938 h 3030"/>
                <a:gd name="T22" fmla="*/ 355 w 2445"/>
                <a:gd name="T23" fmla="*/ 966 h 3030"/>
                <a:gd name="T24" fmla="*/ 247 w 2445"/>
                <a:gd name="T25" fmla="*/ 952 h 3030"/>
                <a:gd name="T26" fmla="*/ 160 w 2445"/>
                <a:gd name="T27" fmla="*/ 927 h 3030"/>
                <a:gd name="T28" fmla="*/ 73 w 2445"/>
                <a:gd name="T29" fmla="*/ 938 h 3030"/>
                <a:gd name="T30" fmla="*/ 24 w 2445"/>
                <a:gd name="T31" fmla="*/ 982 h 3030"/>
                <a:gd name="T32" fmla="*/ 0 w 2445"/>
                <a:gd name="T33" fmla="*/ 1074 h 3030"/>
                <a:gd name="T34" fmla="*/ 151 w 2445"/>
                <a:gd name="T35" fmla="*/ 1467 h 3030"/>
                <a:gd name="T36" fmla="*/ 384 w 2445"/>
                <a:gd name="T37" fmla="*/ 1535 h 3030"/>
                <a:gd name="T38" fmla="*/ 590 w 2445"/>
                <a:gd name="T39" fmla="*/ 1652 h 3030"/>
                <a:gd name="T40" fmla="*/ 761 w 2445"/>
                <a:gd name="T41" fmla="*/ 1815 h 3030"/>
                <a:gd name="T42" fmla="*/ 891 w 2445"/>
                <a:gd name="T43" fmla="*/ 2015 h 3030"/>
                <a:gd name="T44" fmla="*/ 968 w 2445"/>
                <a:gd name="T45" fmla="*/ 2243 h 3030"/>
                <a:gd name="T46" fmla="*/ 1369 w 2445"/>
                <a:gd name="T47" fmla="*/ 2441 h 3030"/>
                <a:gd name="T48" fmla="*/ 1455 w 2445"/>
                <a:gd name="T49" fmla="*/ 2459 h 3030"/>
                <a:gd name="T50" fmla="*/ 1513 w 2445"/>
                <a:gd name="T51" fmla="*/ 2508 h 3030"/>
                <a:gd name="T52" fmla="*/ 1537 w 2445"/>
                <a:gd name="T53" fmla="*/ 2601 h 3030"/>
                <a:gd name="T54" fmla="*/ 1518 w 2445"/>
                <a:gd name="T55" fmla="*/ 2679 h 3030"/>
                <a:gd name="T56" fmla="*/ 1496 w 2445"/>
                <a:gd name="T57" fmla="*/ 2815 h 3030"/>
                <a:gd name="T58" fmla="*/ 1513 w 2445"/>
                <a:gd name="T59" fmla="*/ 2899 h 3030"/>
                <a:gd name="T60" fmla="*/ 1575 w 2445"/>
                <a:gd name="T61" fmla="*/ 2981 h 3030"/>
                <a:gd name="T62" fmla="*/ 1669 w 2445"/>
                <a:gd name="T63" fmla="*/ 3026 h 3030"/>
                <a:gd name="T64" fmla="*/ 1754 w 2445"/>
                <a:gd name="T65" fmla="*/ 3026 h 3030"/>
                <a:gd name="T66" fmla="*/ 1848 w 2445"/>
                <a:gd name="T67" fmla="*/ 2981 h 3030"/>
                <a:gd name="T68" fmla="*/ 1910 w 2445"/>
                <a:gd name="T69" fmla="*/ 2899 h 3030"/>
                <a:gd name="T70" fmla="*/ 1927 w 2445"/>
                <a:gd name="T71" fmla="*/ 2815 h 3030"/>
                <a:gd name="T72" fmla="*/ 1903 w 2445"/>
                <a:gd name="T73" fmla="*/ 2679 h 3030"/>
                <a:gd name="T74" fmla="*/ 1884 w 2445"/>
                <a:gd name="T75" fmla="*/ 2601 h 3030"/>
                <a:gd name="T76" fmla="*/ 1910 w 2445"/>
                <a:gd name="T77" fmla="*/ 2508 h 3030"/>
                <a:gd name="T78" fmla="*/ 1968 w 2445"/>
                <a:gd name="T79" fmla="*/ 2459 h 3030"/>
                <a:gd name="T80" fmla="*/ 2445 w 2445"/>
                <a:gd name="T81" fmla="*/ 2441 h 3030"/>
                <a:gd name="T82" fmla="*/ 2433 w 2445"/>
                <a:gd name="T83" fmla="*/ 2192 h 3030"/>
                <a:gd name="T84" fmla="*/ 2380 w 2445"/>
                <a:gd name="T85" fmla="*/ 1890 h 3030"/>
                <a:gd name="T86" fmla="*/ 2295 w 2445"/>
                <a:gd name="T87" fmla="*/ 1603 h 3030"/>
                <a:gd name="T88" fmla="*/ 2174 w 2445"/>
                <a:gd name="T89" fmla="*/ 1332 h 3030"/>
                <a:gd name="T90" fmla="*/ 2024 w 2445"/>
                <a:gd name="T91" fmla="*/ 1079 h 3030"/>
                <a:gd name="T92" fmla="*/ 1846 w 2445"/>
                <a:gd name="T93" fmla="*/ 846 h 3030"/>
                <a:gd name="T94" fmla="*/ 1640 w 2445"/>
                <a:gd name="T95" fmla="*/ 637 h 3030"/>
                <a:gd name="T96" fmla="*/ 1412 w 2445"/>
                <a:gd name="T97" fmla="*/ 453 h 3030"/>
                <a:gd name="T98" fmla="*/ 1163 w 2445"/>
                <a:gd name="T99" fmla="*/ 298 h 3030"/>
                <a:gd name="T100" fmla="*/ 894 w 2445"/>
                <a:gd name="T101" fmla="*/ 171 h 3030"/>
                <a:gd name="T102" fmla="*/ 610 w 2445"/>
                <a:gd name="T103" fmla="*/ 79 h 3030"/>
                <a:gd name="T104" fmla="*/ 311 w 2445"/>
                <a:gd name="T105" fmla="*/ 21 h 3030"/>
                <a:gd name="T106" fmla="*/ 0 w 2445"/>
                <a:gd name="T107" fmla="*/ 0 h 30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445" h="3030">
                  <a:moveTo>
                    <a:pt x="0" y="390"/>
                  </a:moveTo>
                  <a:lnTo>
                    <a:pt x="0" y="390"/>
                  </a:lnTo>
                  <a:lnTo>
                    <a:pt x="0" y="410"/>
                  </a:lnTo>
                  <a:lnTo>
                    <a:pt x="3" y="431"/>
                  </a:lnTo>
                  <a:lnTo>
                    <a:pt x="8" y="450"/>
                  </a:lnTo>
                  <a:lnTo>
                    <a:pt x="14" y="466"/>
                  </a:lnTo>
                  <a:lnTo>
                    <a:pt x="24" y="482"/>
                  </a:lnTo>
                  <a:lnTo>
                    <a:pt x="33" y="496"/>
                  </a:lnTo>
                  <a:lnTo>
                    <a:pt x="45" y="509"/>
                  </a:lnTo>
                  <a:lnTo>
                    <a:pt x="59" y="518"/>
                  </a:lnTo>
                  <a:lnTo>
                    <a:pt x="59" y="518"/>
                  </a:lnTo>
                  <a:lnTo>
                    <a:pt x="73" y="528"/>
                  </a:lnTo>
                  <a:lnTo>
                    <a:pt x="89" y="534"/>
                  </a:lnTo>
                  <a:lnTo>
                    <a:pt x="105" y="539"/>
                  </a:lnTo>
                  <a:lnTo>
                    <a:pt x="122" y="540"/>
                  </a:lnTo>
                  <a:lnTo>
                    <a:pt x="141" y="540"/>
                  </a:lnTo>
                  <a:lnTo>
                    <a:pt x="160" y="537"/>
                  </a:lnTo>
                  <a:lnTo>
                    <a:pt x="179" y="532"/>
                  </a:lnTo>
                  <a:lnTo>
                    <a:pt x="200" y="526"/>
                  </a:lnTo>
                  <a:lnTo>
                    <a:pt x="200" y="526"/>
                  </a:lnTo>
                  <a:lnTo>
                    <a:pt x="214" y="521"/>
                  </a:lnTo>
                  <a:lnTo>
                    <a:pt x="247" y="512"/>
                  </a:lnTo>
                  <a:lnTo>
                    <a:pt x="270" y="507"/>
                  </a:lnTo>
                  <a:lnTo>
                    <a:pt x="296" y="502"/>
                  </a:lnTo>
                  <a:lnTo>
                    <a:pt x="325" y="499"/>
                  </a:lnTo>
                  <a:lnTo>
                    <a:pt x="355" y="499"/>
                  </a:lnTo>
                  <a:lnTo>
                    <a:pt x="355" y="499"/>
                  </a:lnTo>
                  <a:lnTo>
                    <a:pt x="379" y="499"/>
                  </a:lnTo>
                  <a:lnTo>
                    <a:pt x="403" y="504"/>
                  </a:lnTo>
                  <a:lnTo>
                    <a:pt x="425" y="509"/>
                  </a:lnTo>
                  <a:lnTo>
                    <a:pt x="445" y="517"/>
                  </a:lnTo>
                  <a:lnTo>
                    <a:pt x="466" y="526"/>
                  </a:lnTo>
                  <a:lnTo>
                    <a:pt x="487" y="539"/>
                  </a:lnTo>
                  <a:lnTo>
                    <a:pt x="504" y="551"/>
                  </a:lnTo>
                  <a:lnTo>
                    <a:pt x="520" y="567"/>
                  </a:lnTo>
                  <a:lnTo>
                    <a:pt x="536" y="583"/>
                  </a:lnTo>
                  <a:lnTo>
                    <a:pt x="548" y="602"/>
                  </a:lnTo>
                  <a:lnTo>
                    <a:pt x="561" y="621"/>
                  </a:lnTo>
                  <a:lnTo>
                    <a:pt x="571" y="642"/>
                  </a:lnTo>
                  <a:lnTo>
                    <a:pt x="579" y="662"/>
                  </a:lnTo>
                  <a:lnTo>
                    <a:pt x="585" y="684"/>
                  </a:lnTo>
                  <a:lnTo>
                    <a:pt x="588" y="708"/>
                  </a:lnTo>
                  <a:lnTo>
                    <a:pt x="590" y="732"/>
                  </a:lnTo>
                  <a:lnTo>
                    <a:pt x="590" y="732"/>
                  </a:lnTo>
                  <a:lnTo>
                    <a:pt x="588" y="756"/>
                  </a:lnTo>
                  <a:lnTo>
                    <a:pt x="585" y="780"/>
                  </a:lnTo>
                  <a:lnTo>
                    <a:pt x="579" y="802"/>
                  </a:lnTo>
                  <a:lnTo>
                    <a:pt x="571" y="824"/>
                  </a:lnTo>
                  <a:lnTo>
                    <a:pt x="561" y="844"/>
                  </a:lnTo>
                  <a:lnTo>
                    <a:pt x="548" y="863"/>
                  </a:lnTo>
                  <a:lnTo>
                    <a:pt x="536" y="881"/>
                  </a:lnTo>
                  <a:lnTo>
                    <a:pt x="520" y="898"/>
                  </a:lnTo>
                  <a:lnTo>
                    <a:pt x="504" y="913"/>
                  </a:lnTo>
                  <a:lnTo>
                    <a:pt x="487" y="927"/>
                  </a:lnTo>
                  <a:lnTo>
                    <a:pt x="466" y="938"/>
                  </a:lnTo>
                  <a:lnTo>
                    <a:pt x="445" y="947"/>
                  </a:lnTo>
                  <a:lnTo>
                    <a:pt x="425" y="955"/>
                  </a:lnTo>
                  <a:lnTo>
                    <a:pt x="403" y="962"/>
                  </a:lnTo>
                  <a:lnTo>
                    <a:pt x="379" y="965"/>
                  </a:lnTo>
                  <a:lnTo>
                    <a:pt x="355" y="966"/>
                  </a:lnTo>
                  <a:lnTo>
                    <a:pt x="355" y="966"/>
                  </a:lnTo>
                  <a:lnTo>
                    <a:pt x="325" y="965"/>
                  </a:lnTo>
                  <a:lnTo>
                    <a:pt x="296" y="962"/>
                  </a:lnTo>
                  <a:lnTo>
                    <a:pt x="270" y="957"/>
                  </a:lnTo>
                  <a:lnTo>
                    <a:pt x="247" y="952"/>
                  </a:lnTo>
                  <a:lnTo>
                    <a:pt x="214" y="943"/>
                  </a:lnTo>
                  <a:lnTo>
                    <a:pt x="200" y="938"/>
                  </a:lnTo>
                  <a:lnTo>
                    <a:pt x="200" y="938"/>
                  </a:lnTo>
                  <a:lnTo>
                    <a:pt x="179" y="932"/>
                  </a:lnTo>
                  <a:lnTo>
                    <a:pt x="160" y="927"/>
                  </a:lnTo>
                  <a:lnTo>
                    <a:pt x="141" y="925"/>
                  </a:lnTo>
                  <a:lnTo>
                    <a:pt x="122" y="925"/>
                  </a:lnTo>
                  <a:lnTo>
                    <a:pt x="105" y="927"/>
                  </a:lnTo>
                  <a:lnTo>
                    <a:pt x="89" y="930"/>
                  </a:lnTo>
                  <a:lnTo>
                    <a:pt x="73" y="938"/>
                  </a:lnTo>
                  <a:lnTo>
                    <a:pt x="59" y="946"/>
                  </a:lnTo>
                  <a:lnTo>
                    <a:pt x="59" y="946"/>
                  </a:lnTo>
                  <a:lnTo>
                    <a:pt x="45" y="957"/>
                  </a:lnTo>
                  <a:lnTo>
                    <a:pt x="33" y="968"/>
                  </a:lnTo>
                  <a:lnTo>
                    <a:pt x="24" y="982"/>
                  </a:lnTo>
                  <a:lnTo>
                    <a:pt x="14" y="998"/>
                  </a:lnTo>
                  <a:lnTo>
                    <a:pt x="8" y="1016"/>
                  </a:lnTo>
                  <a:lnTo>
                    <a:pt x="3" y="1035"/>
                  </a:lnTo>
                  <a:lnTo>
                    <a:pt x="0" y="1054"/>
                  </a:lnTo>
                  <a:lnTo>
                    <a:pt x="0" y="1074"/>
                  </a:lnTo>
                  <a:lnTo>
                    <a:pt x="0" y="1454"/>
                  </a:lnTo>
                  <a:lnTo>
                    <a:pt x="0" y="1454"/>
                  </a:lnTo>
                  <a:lnTo>
                    <a:pt x="51" y="1456"/>
                  </a:lnTo>
                  <a:lnTo>
                    <a:pt x="100" y="1461"/>
                  </a:lnTo>
                  <a:lnTo>
                    <a:pt x="151" y="1467"/>
                  </a:lnTo>
                  <a:lnTo>
                    <a:pt x="198" y="1476"/>
                  </a:lnTo>
                  <a:lnTo>
                    <a:pt x="246" y="1488"/>
                  </a:lnTo>
                  <a:lnTo>
                    <a:pt x="293" y="1500"/>
                  </a:lnTo>
                  <a:lnTo>
                    <a:pt x="339" y="1516"/>
                  </a:lnTo>
                  <a:lnTo>
                    <a:pt x="384" y="1535"/>
                  </a:lnTo>
                  <a:lnTo>
                    <a:pt x="426" y="1554"/>
                  </a:lnTo>
                  <a:lnTo>
                    <a:pt x="469" y="1576"/>
                  </a:lnTo>
                  <a:lnTo>
                    <a:pt x="510" y="1600"/>
                  </a:lnTo>
                  <a:lnTo>
                    <a:pt x="552" y="1625"/>
                  </a:lnTo>
                  <a:lnTo>
                    <a:pt x="590" y="1652"/>
                  </a:lnTo>
                  <a:lnTo>
                    <a:pt x="628" y="1682"/>
                  </a:lnTo>
                  <a:lnTo>
                    <a:pt x="663" y="1712"/>
                  </a:lnTo>
                  <a:lnTo>
                    <a:pt x="697" y="1746"/>
                  </a:lnTo>
                  <a:lnTo>
                    <a:pt x="731" y="1781"/>
                  </a:lnTo>
                  <a:lnTo>
                    <a:pt x="761" y="1815"/>
                  </a:lnTo>
                  <a:lnTo>
                    <a:pt x="791" y="1853"/>
                  </a:lnTo>
                  <a:lnTo>
                    <a:pt x="818" y="1891"/>
                  </a:lnTo>
                  <a:lnTo>
                    <a:pt x="843" y="1931"/>
                  </a:lnTo>
                  <a:lnTo>
                    <a:pt x="869" y="1972"/>
                  </a:lnTo>
                  <a:lnTo>
                    <a:pt x="891" y="2015"/>
                  </a:lnTo>
                  <a:lnTo>
                    <a:pt x="910" y="2058"/>
                  </a:lnTo>
                  <a:lnTo>
                    <a:pt x="927" y="2104"/>
                  </a:lnTo>
                  <a:lnTo>
                    <a:pt x="943" y="2148"/>
                  </a:lnTo>
                  <a:lnTo>
                    <a:pt x="957" y="2196"/>
                  </a:lnTo>
                  <a:lnTo>
                    <a:pt x="968" y="2243"/>
                  </a:lnTo>
                  <a:lnTo>
                    <a:pt x="978" y="2291"/>
                  </a:lnTo>
                  <a:lnTo>
                    <a:pt x="984" y="2341"/>
                  </a:lnTo>
                  <a:lnTo>
                    <a:pt x="989" y="2390"/>
                  </a:lnTo>
                  <a:lnTo>
                    <a:pt x="991" y="2441"/>
                  </a:lnTo>
                  <a:lnTo>
                    <a:pt x="1369" y="2441"/>
                  </a:lnTo>
                  <a:lnTo>
                    <a:pt x="1369" y="2441"/>
                  </a:lnTo>
                  <a:lnTo>
                    <a:pt x="1393" y="2443"/>
                  </a:lnTo>
                  <a:lnTo>
                    <a:pt x="1414" y="2446"/>
                  </a:lnTo>
                  <a:lnTo>
                    <a:pt x="1436" y="2451"/>
                  </a:lnTo>
                  <a:lnTo>
                    <a:pt x="1455" y="2459"/>
                  </a:lnTo>
                  <a:lnTo>
                    <a:pt x="1472" y="2468"/>
                  </a:lnTo>
                  <a:lnTo>
                    <a:pt x="1488" y="2479"/>
                  </a:lnTo>
                  <a:lnTo>
                    <a:pt x="1501" y="2492"/>
                  </a:lnTo>
                  <a:lnTo>
                    <a:pt x="1513" y="2508"/>
                  </a:lnTo>
                  <a:lnTo>
                    <a:pt x="1513" y="2508"/>
                  </a:lnTo>
                  <a:lnTo>
                    <a:pt x="1523" y="2525"/>
                  </a:lnTo>
                  <a:lnTo>
                    <a:pt x="1531" y="2542"/>
                  </a:lnTo>
                  <a:lnTo>
                    <a:pt x="1536" y="2562"/>
                  </a:lnTo>
                  <a:lnTo>
                    <a:pt x="1537" y="2581"/>
                  </a:lnTo>
                  <a:lnTo>
                    <a:pt x="1537" y="2601"/>
                  </a:lnTo>
                  <a:lnTo>
                    <a:pt x="1536" y="2623"/>
                  </a:lnTo>
                  <a:lnTo>
                    <a:pt x="1531" y="2644"/>
                  </a:lnTo>
                  <a:lnTo>
                    <a:pt x="1523" y="2666"/>
                  </a:lnTo>
                  <a:lnTo>
                    <a:pt x="1523" y="2666"/>
                  </a:lnTo>
                  <a:lnTo>
                    <a:pt x="1518" y="2679"/>
                  </a:lnTo>
                  <a:lnTo>
                    <a:pt x="1510" y="2712"/>
                  </a:lnTo>
                  <a:lnTo>
                    <a:pt x="1504" y="2734"/>
                  </a:lnTo>
                  <a:lnTo>
                    <a:pt x="1501" y="2758"/>
                  </a:lnTo>
                  <a:lnTo>
                    <a:pt x="1498" y="2786"/>
                  </a:lnTo>
                  <a:lnTo>
                    <a:pt x="1496" y="2815"/>
                  </a:lnTo>
                  <a:lnTo>
                    <a:pt x="1496" y="2815"/>
                  </a:lnTo>
                  <a:lnTo>
                    <a:pt x="1498" y="2837"/>
                  </a:lnTo>
                  <a:lnTo>
                    <a:pt x="1501" y="2859"/>
                  </a:lnTo>
                  <a:lnTo>
                    <a:pt x="1506" y="2878"/>
                  </a:lnTo>
                  <a:lnTo>
                    <a:pt x="1513" y="2899"/>
                  </a:lnTo>
                  <a:lnTo>
                    <a:pt x="1523" y="2918"/>
                  </a:lnTo>
                  <a:lnTo>
                    <a:pt x="1532" y="2935"/>
                  </a:lnTo>
                  <a:lnTo>
                    <a:pt x="1545" y="2951"/>
                  </a:lnTo>
                  <a:lnTo>
                    <a:pt x="1559" y="2967"/>
                  </a:lnTo>
                  <a:lnTo>
                    <a:pt x="1575" y="2981"/>
                  </a:lnTo>
                  <a:lnTo>
                    <a:pt x="1591" y="2994"/>
                  </a:lnTo>
                  <a:lnTo>
                    <a:pt x="1609" y="3003"/>
                  </a:lnTo>
                  <a:lnTo>
                    <a:pt x="1628" y="3013"/>
                  </a:lnTo>
                  <a:lnTo>
                    <a:pt x="1648" y="3021"/>
                  </a:lnTo>
                  <a:lnTo>
                    <a:pt x="1669" y="3026"/>
                  </a:lnTo>
                  <a:lnTo>
                    <a:pt x="1689" y="3029"/>
                  </a:lnTo>
                  <a:lnTo>
                    <a:pt x="1712" y="3030"/>
                  </a:lnTo>
                  <a:lnTo>
                    <a:pt x="1712" y="3030"/>
                  </a:lnTo>
                  <a:lnTo>
                    <a:pt x="1734" y="3029"/>
                  </a:lnTo>
                  <a:lnTo>
                    <a:pt x="1754" y="3026"/>
                  </a:lnTo>
                  <a:lnTo>
                    <a:pt x="1775" y="3021"/>
                  </a:lnTo>
                  <a:lnTo>
                    <a:pt x="1796" y="3013"/>
                  </a:lnTo>
                  <a:lnTo>
                    <a:pt x="1813" y="3003"/>
                  </a:lnTo>
                  <a:lnTo>
                    <a:pt x="1832" y="2994"/>
                  </a:lnTo>
                  <a:lnTo>
                    <a:pt x="1848" y="2981"/>
                  </a:lnTo>
                  <a:lnTo>
                    <a:pt x="1864" y="2967"/>
                  </a:lnTo>
                  <a:lnTo>
                    <a:pt x="1876" y="2951"/>
                  </a:lnTo>
                  <a:lnTo>
                    <a:pt x="1889" y="2935"/>
                  </a:lnTo>
                  <a:lnTo>
                    <a:pt x="1900" y="2918"/>
                  </a:lnTo>
                  <a:lnTo>
                    <a:pt x="1910" y="2899"/>
                  </a:lnTo>
                  <a:lnTo>
                    <a:pt x="1916" y="2878"/>
                  </a:lnTo>
                  <a:lnTo>
                    <a:pt x="1922" y="2859"/>
                  </a:lnTo>
                  <a:lnTo>
                    <a:pt x="1925" y="2837"/>
                  </a:lnTo>
                  <a:lnTo>
                    <a:pt x="1927" y="2815"/>
                  </a:lnTo>
                  <a:lnTo>
                    <a:pt x="1927" y="2815"/>
                  </a:lnTo>
                  <a:lnTo>
                    <a:pt x="1925" y="2786"/>
                  </a:lnTo>
                  <a:lnTo>
                    <a:pt x="1922" y="2758"/>
                  </a:lnTo>
                  <a:lnTo>
                    <a:pt x="1918" y="2734"/>
                  </a:lnTo>
                  <a:lnTo>
                    <a:pt x="1913" y="2712"/>
                  </a:lnTo>
                  <a:lnTo>
                    <a:pt x="1903" y="2679"/>
                  </a:lnTo>
                  <a:lnTo>
                    <a:pt x="1900" y="2666"/>
                  </a:lnTo>
                  <a:lnTo>
                    <a:pt x="1900" y="2666"/>
                  </a:lnTo>
                  <a:lnTo>
                    <a:pt x="1892" y="2644"/>
                  </a:lnTo>
                  <a:lnTo>
                    <a:pt x="1887" y="2623"/>
                  </a:lnTo>
                  <a:lnTo>
                    <a:pt x="1884" y="2601"/>
                  </a:lnTo>
                  <a:lnTo>
                    <a:pt x="1884" y="2581"/>
                  </a:lnTo>
                  <a:lnTo>
                    <a:pt x="1887" y="2562"/>
                  </a:lnTo>
                  <a:lnTo>
                    <a:pt x="1892" y="2542"/>
                  </a:lnTo>
                  <a:lnTo>
                    <a:pt x="1900" y="2525"/>
                  </a:lnTo>
                  <a:lnTo>
                    <a:pt x="1910" y="2508"/>
                  </a:lnTo>
                  <a:lnTo>
                    <a:pt x="1910" y="2508"/>
                  </a:lnTo>
                  <a:lnTo>
                    <a:pt x="1921" y="2492"/>
                  </a:lnTo>
                  <a:lnTo>
                    <a:pt x="1935" y="2479"/>
                  </a:lnTo>
                  <a:lnTo>
                    <a:pt x="1951" y="2468"/>
                  </a:lnTo>
                  <a:lnTo>
                    <a:pt x="1968" y="2459"/>
                  </a:lnTo>
                  <a:lnTo>
                    <a:pt x="1987" y="2451"/>
                  </a:lnTo>
                  <a:lnTo>
                    <a:pt x="2008" y="2446"/>
                  </a:lnTo>
                  <a:lnTo>
                    <a:pt x="2030" y="2443"/>
                  </a:lnTo>
                  <a:lnTo>
                    <a:pt x="2054" y="2441"/>
                  </a:lnTo>
                  <a:lnTo>
                    <a:pt x="2445" y="2441"/>
                  </a:lnTo>
                  <a:lnTo>
                    <a:pt x="2445" y="2441"/>
                  </a:lnTo>
                  <a:lnTo>
                    <a:pt x="2445" y="2378"/>
                  </a:lnTo>
                  <a:lnTo>
                    <a:pt x="2442" y="2316"/>
                  </a:lnTo>
                  <a:lnTo>
                    <a:pt x="2437" y="2254"/>
                  </a:lnTo>
                  <a:lnTo>
                    <a:pt x="2433" y="2192"/>
                  </a:lnTo>
                  <a:lnTo>
                    <a:pt x="2425" y="2131"/>
                  </a:lnTo>
                  <a:lnTo>
                    <a:pt x="2415" y="2070"/>
                  </a:lnTo>
                  <a:lnTo>
                    <a:pt x="2406" y="2010"/>
                  </a:lnTo>
                  <a:lnTo>
                    <a:pt x="2395" y="1950"/>
                  </a:lnTo>
                  <a:lnTo>
                    <a:pt x="2380" y="1890"/>
                  </a:lnTo>
                  <a:lnTo>
                    <a:pt x="2366" y="1831"/>
                  </a:lnTo>
                  <a:lnTo>
                    <a:pt x="2350" y="1774"/>
                  </a:lnTo>
                  <a:lnTo>
                    <a:pt x="2333" y="1716"/>
                  </a:lnTo>
                  <a:lnTo>
                    <a:pt x="2314" y="1659"/>
                  </a:lnTo>
                  <a:lnTo>
                    <a:pt x="2295" y="1603"/>
                  </a:lnTo>
                  <a:lnTo>
                    <a:pt x="2273" y="1548"/>
                  </a:lnTo>
                  <a:lnTo>
                    <a:pt x="2250" y="1492"/>
                  </a:lnTo>
                  <a:lnTo>
                    <a:pt x="2227" y="1438"/>
                  </a:lnTo>
                  <a:lnTo>
                    <a:pt x="2201" y="1385"/>
                  </a:lnTo>
                  <a:lnTo>
                    <a:pt x="2174" y="1332"/>
                  </a:lnTo>
                  <a:lnTo>
                    <a:pt x="2147" y="1280"/>
                  </a:lnTo>
                  <a:lnTo>
                    <a:pt x="2119" y="1228"/>
                  </a:lnTo>
                  <a:lnTo>
                    <a:pt x="2089" y="1177"/>
                  </a:lnTo>
                  <a:lnTo>
                    <a:pt x="2057" y="1128"/>
                  </a:lnTo>
                  <a:lnTo>
                    <a:pt x="2024" y="1079"/>
                  </a:lnTo>
                  <a:lnTo>
                    <a:pt x="1990" y="1030"/>
                  </a:lnTo>
                  <a:lnTo>
                    <a:pt x="1956" y="982"/>
                  </a:lnTo>
                  <a:lnTo>
                    <a:pt x="1921" y="936"/>
                  </a:lnTo>
                  <a:lnTo>
                    <a:pt x="1884" y="890"/>
                  </a:lnTo>
                  <a:lnTo>
                    <a:pt x="1846" y="846"/>
                  </a:lnTo>
                  <a:lnTo>
                    <a:pt x="1807" y="802"/>
                  </a:lnTo>
                  <a:lnTo>
                    <a:pt x="1767" y="759"/>
                  </a:lnTo>
                  <a:lnTo>
                    <a:pt x="1726" y="718"/>
                  </a:lnTo>
                  <a:lnTo>
                    <a:pt x="1683" y="677"/>
                  </a:lnTo>
                  <a:lnTo>
                    <a:pt x="1640" y="637"/>
                  </a:lnTo>
                  <a:lnTo>
                    <a:pt x="1597" y="597"/>
                  </a:lnTo>
                  <a:lnTo>
                    <a:pt x="1551" y="561"/>
                  </a:lnTo>
                  <a:lnTo>
                    <a:pt x="1507" y="523"/>
                  </a:lnTo>
                  <a:lnTo>
                    <a:pt x="1460" y="488"/>
                  </a:lnTo>
                  <a:lnTo>
                    <a:pt x="1412" y="453"/>
                  </a:lnTo>
                  <a:lnTo>
                    <a:pt x="1365" y="420"/>
                  </a:lnTo>
                  <a:lnTo>
                    <a:pt x="1315" y="387"/>
                  </a:lnTo>
                  <a:lnTo>
                    <a:pt x="1265" y="357"/>
                  </a:lnTo>
                  <a:lnTo>
                    <a:pt x="1214" y="326"/>
                  </a:lnTo>
                  <a:lnTo>
                    <a:pt x="1163" y="298"/>
                  </a:lnTo>
                  <a:lnTo>
                    <a:pt x="1111" y="269"/>
                  </a:lnTo>
                  <a:lnTo>
                    <a:pt x="1057" y="244"/>
                  </a:lnTo>
                  <a:lnTo>
                    <a:pt x="1005" y="219"/>
                  </a:lnTo>
                  <a:lnTo>
                    <a:pt x="949" y="195"/>
                  </a:lnTo>
                  <a:lnTo>
                    <a:pt x="894" y="171"/>
                  </a:lnTo>
                  <a:lnTo>
                    <a:pt x="838" y="151"/>
                  </a:lnTo>
                  <a:lnTo>
                    <a:pt x="783" y="130"/>
                  </a:lnTo>
                  <a:lnTo>
                    <a:pt x="726" y="113"/>
                  </a:lnTo>
                  <a:lnTo>
                    <a:pt x="667" y="95"/>
                  </a:lnTo>
                  <a:lnTo>
                    <a:pt x="610" y="79"/>
                  </a:lnTo>
                  <a:lnTo>
                    <a:pt x="552" y="65"/>
                  </a:lnTo>
                  <a:lnTo>
                    <a:pt x="491" y="52"/>
                  </a:lnTo>
                  <a:lnTo>
                    <a:pt x="431" y="40"/>
                  </a:lnTo>
                  <a:lnTo>
                    <a:pt x="371" y="30"/>
                  </a:lnTo>
                  <a:lnTo>
                    <a:pt x="311" y="21"/>
                  </a:lnTo>
                  <a:lnTo>
                    <a:pt x="249" y="14"/>
                  </a:lnTo>
                  <a:lnTo>
                    <a:pt x="187" y="8"/>
                  </a:lnTo>
                  <a:lnTo>
                    <a:pt x="125" y="5"/>
                  </a:lnTo>
                  <a:lnTo>
                    <a:pt x="64" y="2"/>
                  </a:lnTo>
                  <a:lnTo>
                    <a:pt x="0" y="0"/>
                  </a:lnTo>
                  <a:lnTo>
                    <a:pt x="0" y="390"/>
                  </a:lnTo>
                  <a:close/>
                </a:path>
              </a:pathLst>
            </a:custGeom>
            <a:solidFill>
              <a:schemeClr val="accent3"/>
            </a:solidFill>
            <a:ln w="5715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3C0C8E05-2449-48EA-9291-31739B861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5059" y="1260049"/>
              <a:ext cx="2180448" cy="1759030"/>
            </a:xfrm>
            <a:custGeom>
              <a:avLst/>
              <a:gdLst>
                <a:gd name="T0" fmla="*/ 447 w 3032"/>
                <a:gd name="T1" fmla="*/ 2436 h 2446"/>
                <a:gd name="T2" fmla="*/ 517 w 3032"/>
                <a:gd name="T3" fmla="*/ 2387 h 2446"/>
                <a:gd name="T4" fmla="*/ 539 w 3032"/>
                <a:gd name="T5" fmla="*/ 2322 h 2446"/>
                <a:gd name="T6" fmla="*/ 525 w 3032"/>
                <a:gd name="T7" fmla="*/ 2246 h 2446"/>
                <a:gd name="T8" fmla="*/ 498 w 3032"/>
                <a:gd name="T9" fmla="*/ 2121 h 2446"/>
                <a:gd name="T10" fmla="*/ 507 w 3032"/>
                <a:gd name="T11" fmla="*/ 2021 h 2446"/>
                <a:gd name="T12" fmla="*/ 566 w 3032"/>
                <a:gd name="T13" fmla="*/ 1925 h 2446"/>
                <a:gd name="T14" fmla="*/ 661 w 3032"/>
                <a:gd name="T15" fmla="*/ 1868 h 2446"/>
                <a:gd name="T16" fmla="*/ 754 w 3032"/>
                <a:gd name="T17" fmla="*/ 1858 h 2446"/>
                <a:gd name="T18" fmla="*/ 861 w 3032"/>
                <a:gd name="T19" fmla="*/ 1896 h 2446"/>
                <a:gd name="T20" fmla="*/ 937 w 3032"/>
                <a:gd name="T21" fmla="*/ 1979 h 2446"/>
                <a:gd name="T22" fmla="*/ 965 w 3032"/>
                <a:gd name="T23" fmla="*/ 2091 h 2446"/>
                <a:gd name="T24" fmla="*/ 951 w 3032"/>
                <a:gd name="T25" fmla="*/ 2199 h 2446"/>
                <a:gd name="T26" fmla="*/ 926 w 3032"/>
                <a:gd name="T27" fmla="*/ 2286 h 2446"/>
                <a:gd name="T28" fmla="*/ 935 w 3032"/>
                <a:gd name="T29" fmla="*/ 2373 h 2446"/>
                <a:gd name="T30" fmla="*/ 981 w 3032"/>
                <a:gd name="T31" fmla="*/ 2422 h 2446"/>
                <a:gd name="T32" fmla="*/ 1073 w 3032"/>
                <a:gd name="T33" fmla="*/ 2446 h 2446"/>
                <a:gd name="T34" fmla="*/ 1468 w 3032"/>
                <a:gd name="T35" fmla="*/ 2295 h 2446"/>
                <a:gd name="T36" fmla="*/ 1536 w 3032"/>
                <a:gd name="T37" fmla="*/ 2063 h 2446"/>
                <a:gd name="T38" fmla="*/ 1653 w 3032"/>
                <a:gd name="T39" fmla="*/ 1857 h 2446"/>
                <a:gd name="T40" fmla="*/ 1816 w 3032"/>
                <a:gd name="T41" fmla="*/ 1686 h 2446"/>
                <a:gd name="T42" fmla="*/ 2016 w 3032"/>
                <a:gd name="T43" fmla="*/ 1556 h 2446"/>
                <a:gd name="T44" fmla="*/ 2244 w 3032"/>
                <a:gd name="T45" fmla="*/ 1476 h 2446"/>
                <a:gd name="T46" fmla="*/ 2442 w 3032"/>
                <a:gd name="T47" fmla="*/ 1074 h 2446"/>
                <a:gd name="T48" fmla="*/ 2460 w 3032"/>
                <a:gd name="T49" fmla="*/ 989 h 2446"/>
                <a:gd name="T50" fmla="*/ 2509 w 3032"/>
                <a:gd name="T51" fmla="*/ 930 h 2446"/>
                <a:gd name="T52" fmla="*/ 2602 w 3032"/>
                <a:gd name="T53" fmla="*/ 906 h 2446"/>
                <a:gd name="T54" fmla="*/ 2680 w 3032"/>
                <a:gd name="T55" fmla="*/ 925 h 2446"/>
                <a:gd name="T56" fmla="*/ 2816 w 3032"/>
                <a:gd name="T57" fmla="*/ 947 h 2446"/>
                <a:gd name="T58" fmla="*/ 2900 w 3032"/>
                <a:gd name="T59" fmla="*/ 930 h 2446"/>
                <a:gd name="T60" fmla="*/ 2982 w 3032"/>
                <a:gd name="T61" fmla="*/ 868 h 2446"/>
                <a:gd name="T62" fmla="*/ 3027 w 3032"/>
                <a:gd name="T63" fmla="*/ 776 h 2446"/>
                <a:gd name="T64" fmla="*/ 3027 w 3032"/>
                <a:gd name="T65" fmla="*/ 689 h 2446"/>
                <a:gd name="T66" fmla="*/ 2982 w 3032"/>
                <a:gd name="T67" fmla="*/ 596 h 2446"/>
                <a:gd name="T68" fmla="*/ 2900 w 3032"/>
                <a:gd name="T69" fmla="*/ 534 h 2446"/>
                <a:gd name="T70" fmla="*/ 2816 w 3032"/>
                <a:gd name="T71" fmla="*/ 518 h 2446"/>
                <a:gd name="T72" fmla="*/ 2680 w 3032"/>
                <a:gd name="T73" fmla="*/ 540 h 2446"/>
                <a:gd name="T74" fmla="*/ 2602 w 3032"/>
                <a:gd name="T75" fmla="*/ 559 h 2446"/>
                <a:gd name="T76" fmla="*/ 2509 w 3032"/>
                <a:gd name="T77" fmla="*/ 534 h 2446"/>
                <a:gd name="T78" fmla="*/ 2460 w 3032"/>
                <a:gd name="T79" fmla="*/ 475 h 2446"/>
                <a:gd name="T80" fmla="*/ 2442 w 3032"/>
                <a:gd name="T81" fmla="*/ 0 h 2446"/>
                <a:gd name="T82" fmla="*/ 2193 w 3032"/>
                <a:gd name="T83" fmla="*/ 14 h 2446"/>
                <a:gd name="T84" fmla="*/ 1891 w 3032"/>
                <a:gd name="T85" fmla="*/ 65 h 2446"/>
                <a:gd name="T86" fmla="*/ 1604 w 3032"/>
                <a:gd name="T87" fmla="*/ 152 h 2446"/>
                <a:gd name="T88" fmla="*/ 1331 w 3032"/>
                <a:gd name="T89" fmla="*/ 271 h 2446"/>
                <a:gd name="T90" fmla="*/ 1079 w 3032"/>
                <a:gd name="T91" fmla="*/ 422 h 2446"/>
                <a:gd name="T92" fmla="*/ 846 w 3032"/>
                <a:gd name="T93" fmla="*/ 601 h 2446"/>
                <a:gd name="T94" fmla="*/ 637 w 3032"/>
                <a:gd name="T95" fmla="*/ 805 h 2446"/>
                <a:gd name="T96" fmla="*/ 453 w 3032"/>
                <a:gd name="T97" fmla="*/ 1033 h 2446"/>
                <a:gd name="T98" fmla="*/ 298 w 3032"/>
                <a:gd name="T99" fmla="*/ 1283 h 2446"/>
                <a:gd name="T100" fmla="*/ 171 w 3032"/>
                <a:gd name="T101" fmla="*/ 1551 h 2446"/>
                <a:gd name="T102" fmla="*/ 79 w 3032"/>
                <a:gd name="T103" fmla="*/ 1836 h 2446"/>
                <a:gd name="T104" fmla="*/ 21 w 3032"/>
                <a:gd name="T105" fmla="*/ 2135 h 2446"/>
                <a:gd name="T106" fmla="*/ 0 w 3032"/>
                <a:gd name="T107" fmla="*/ 2446 h 2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032" h="2446">
                  <a:moveTo>
                    <a:pt x="388" y="2446"/>
                  </a:moveTo>
                  <a:lnTo>
                    <a:pt x="388" y="2446"/>
                  </a:lnTo>
                  <a:lnTo>
                    <a:pt x="409" y="2444"/>
                  </a:lnTo>
                  <a:lnTo>
                    <a:pt x="430" y="2441"/>
                  </a:lnTo>
                  <a:lnTo>
                    <a:pt x="447" y="2436"/>
                  </a:lnTo>
                  <a:lnTo>
                    <a:pt x="464" y="2430"/>
                  </a:lnTo>
                  <a:lnTo>
                    <a:pt x="480" y="2422"/>
                  </a:lnTo>
                  <a:lnTo>
                    <a:pt x="495" y="2413"/>
                  </a:lnTo>
                  <a:lnTo>
                    <a:pt x="506" y="2400"/>
                  </a:lnTo>
                  <a:lnTo>
                    <a:pt x="517" y="2387"/>
                  </a:lnTo>
                  <a:lnTo>
                    <a:pt x="517" y="2387"/>
                  </a:lnTo>
                  <a:lnTo>
                    <a:pt x="526" y="2373"/>
                  </a:lnTo>
                  <a:lnTo>
                    <a:pt x="533" y="2357"/>
                  </a:lnTo>
                  <a:lnTo>
                    <a:pt x="536" y="2340"/>
                  </a:lnTo>
                  <a:lnTo>
                    <a:pt x="539" y="2322"/>
                  </a:lnTo>
                  <a:lnTo>
                    <a:pt x="537" y="2305"/>
                  </a:lnTo>
                  <a:lnTo>
                    <a:pt x="536" y="2286"/>
                  </a:lnTo>
                  <a:lnTo>
                    <a:pt x="531" y="2265"/>
                  </a:lnTo>
                  <a:lnTo>
                    <a:pt x="525" y="2246"/>
                  </a:lnTo>
                  <a:lnTo>
                    <a:pt x="525" y="2246"/>
                  </a:lnTo>
                  <a:lnTo>
                    <a:pt x="520" y="2232"/>
                  </a:lnTo>
                  <a:lnTo>
                    <a:pt x="510" y="2199"/>
                  </a:lnTo>
                  <a:lnTo>
                    <a:pt x="506" y="2175"/>
                  </a:lnTo>
                  <a:lnTo>
                    <a:pt x="501" y="2150"/>
                  </a:lnTo>
                  <a:lnTo>
                    <a:pt x="498" y="2121"/>
                  </a:lnTo>
                  <a:lnTo>
                    <a:pt x="496" y="2091"/>
                  </a:lnTo>
                  <a:lnTo>
                    <a:pt x="496" y="2091"/>
                  </a:lnTo>
                  <a:lnTo>
                    <a:pt x="498" y="2066"/>
                  </a:lnTo>
                  <a:lnTo>
                    <a:pt x="501" y="2044"/>
                  </a:lnTo>
                  <a:lnTo>
                    <a:pt x="507" y="2021"/>
                  </a:lnTo>
                  <a:lnTo>
                    <a:pt x="515" y="1999"/>
                  </a:lnTo>
                  <a:lnTo>
                    <a:pt x="525" y="1979"/>
                  </a:lnTo>
                  <a:lnTo>
                    <a:pt x="536" y="1960"/>
                  </a:lnTo>
                  <a:lnTo>
                    <a:pt x="550" y="1942"/>
                  </a:lnTo>
                  <a:lnTo>
                    <a:pt x="566" y="1925"/>
                  </a:lnTo>
                  <a:lnTo>
                    <a:pt x="582" y="1910"/>
                  </a:lnTo>
                  <a:lnTo>
                    <a:pt x="599" y="1896"/>
                  </a:lnTo>
                  <a:lnTo>
                    <a:pt x="620" y="1885"/>
                  </a:lnTo>
                  <a:lnTo>
                    <a:pt x="639" y="1876"/>
                  </a:lnTo>
                  <a:lnTo>
                    <a:pt x="661" y="1868"/>
                  </a:lnTo>
                  <a:lnTo>
                    <a:pt x="683" y="1861"/>
                  </a:lnTo>
                  <a:lnTo>
                    <a:pt x="707" y="1858"/>
                  </a:lnTo>
                  <a:lnTo>
                    <a:pt x="731" y="1857"/>
                  </a:lnTo>
                  <a:lnTo>
                    <a:pt x="731" y="1857"/>
                  </a:lnTo>
                  <a:lnTo>
                    <a:pt x="754" y="1858"/>
                  </a:lnTo>
                  <a:lnTo>
                    <a:pt x="778" y="1861"/>
                  </a:lnTo>
                  <a:lnTo>
                    <a:pt x="800" y="1868"/>
                  </a:lnTo>
                  <a:lnTo>
                    <a:pt x="821" y="1876"/>
                  </a:lnTo>
                  <a:lnTo>
                    <a:pt x="842" y="1885"/>
                  </a:lnTo>
                  <a:lnTo>
                    <a:pt x="861" y="1896"/>
                  </a:lnTo>
                  <a:lnTo>
                    <a:pt x="880" y="1910"/>
                  </a:lnTo>
                  <a:lnTo>
                    <a:pt x="896" y="1925"/>
                  </a:lnTo>
                  <a:lnTo>
                    <a:pt x="911" y="1942"/>
                  </a:lnTo>
                  <a:lnTo>
                    <a:pt x="924" y="1960"/>
                  </a:lnTo>
                  <a:lnTo>
                    <a:pt x="937" y="1979"/>
                  </a:lnTo>
                  <a:lnTo>
                    <a:pt x="946" y="1999"/>
                  </a:lnTo>
                  <a:lnTo>
                    <a:pt x="954" y="2021"/>
                  </a:lnTo>
                  <a:lnTo>
                    <a:pt x="960" y="2044"/>
                  </a:lnTo>
                  <a:lnTo>
                    <a:pt x="964" y="2066"/>
                  </a:lnTo>
                  <a:lnTo>
                    <a:pt x="965" y="2091"/>
                  </a:lnTo>
                  <a:lnTo>
                    <a:pt x="965" y="2091"/>
                  </a:lnTo>
                  <a:lnTo>
                    <a:pt x="964" y="2121"/>
                  </a:lnTo>
                  <a:lnTo>
                    <a:pt x="960" y="2150"/>
                  </a:lnTo>
                  <a:lnTo>
                    <a:pt x="956" y="2175"/>
                  </a:lnTo>
                  <a:lnTo>
                    <a:pt x="951" y="2199"/>
                  </a:lnTo>
                  <a:lnTo>
                    <a:pt x="941" y="2232"/>
                  </a:lnTo>
                  <a:lnTo>
                    <a:pt x="937" y="2246"/>
                  </a:lnTo>
                  <a:lnTo>
                    <a:pt x="937" y="2246"/>
                  </a:lnTo>
                  <a:lnTo>
                    <a:pt x="930" y="2265"/>
                  </a:lnTo>
                  <a:lnTo>
                    <a:pt x="926" y="2286"/>
                  </a:lnTo>
                  <a:lnTo>
                    <a:pt x="922" y="2305"/>
                  </a:lnTo>
                  <a:lnTo>
                    <a:pt x="922" y="2322"/>
                  </a:lnTo>
                  <a:lnTo>
                    <a:pt x="926" y="2340"/>
                  </a:lnTo>
                  <a:lnTo>
                    <a:pt x="929" y="2357"/>
                  </a:lnTo>
                  <a:lnTo>
                    <a:pt x="935" y="2373"/>
                  </a:lnTo>
                  <a:lnTo>
                    <a:pt x="945" y="2387"/>
                  </a:lnTo>
                  <a:lnTo>
                    <a:pt x="945" y="2387"/>
                  </a:lnTo>
                  <a:lnTo>
                    <a:pt x="954" y="2400"/>
                  </a:lnTo>
                  <a:lnTo>
                    <a:pt x="967" y="2413"/>
                  </a:lnTo>
                  <a:lnTo>
                    <a:pt x="981" y="2422"/>
                  </a:lnTo>
                  <a:lnTo>
                    <a:pt x="997" y="2430"/>
                  </a:lnTo>
                  <a:lnTo>
                    <a:pt x="1014" y="2436"/>
                  </a:lnTo>
                  <a:lnTo>
                    <a:pt x="1032" y="2441"/>
                  </a:lnTo>
                  <a:lnTo>
                    <a:pt x="1052" y="2444"/>
                  </a:lnTo>
                  <a:lnTo>
                    <a:pt x="1073" y="2446"/>
                  </a:lnTo>
                  <a:lnTo>
                    <a:pt x="1455" y="2446"/>
                  </a:lnTo>
                  <a:lnTo>
                    <a:pt x="1455" y="2446"/>
                  </a:lnTo>
                  <a:lnTo>
                    <a:pt x="1456" y="2395"/>
                  </a:lnTo>
                  <a:lnTo>
                    <a:pt x="1461" y="2344"/>
                  </a:lnTo>
                  <a:lnTo>
                    <a:pt x="1468" y="2295"/>
                  </a:lnTo>
                  <a:lnTo>
                    <a:pt x="1477" y="2246"/>
                  </a:lnTo>
                  <a:lnTo>
                    <a:pt x="1488" y="2199"/>
                  </a:lnTo>
                  <a:lnTo>
                    <a:pt x="1501" y="2153"/>
                  </a:lnTo>
                  <a:lnTo>
                    <a:pt x="1517" y="2107"/>
                  </a:lnTo>
                  <a:lnTo>
                    <a:pt x="1536" y="2063"/>
                  </a:lnTo>
                  <a:lnTo>
                    <a:pt x="1555" y="2018"/>
                  </a:lnTo>
                  <a:lnTo>
                    <a:pt x="1577" y="1975"/>
                  </a:lnTo>
                  <a:lnTo>
                    <a:pt x="1601" y="1934"/>
                  </a:lnTo>
                  <a:lnTo>
                    <a:pt x="1626" y="1895"/>
                  </a:lnTo>
                  <a:lnTo>
                    <a:pt x="1653" y="1857"/>
                  </a:lnTo>
                  <a:lnTo>
                    <a:pt x="1683" y="1819"/>
                  </a:lnTo>
                  <a:lnTo>
                    <a:pt x="1713" y="1784"/>
                  </a:lnTo>
                  <a:lnTo>
                    <a:pt x="1746" y="1749"/>
                  </a:lnTo>
                  <a:lnTo>
                    <a:pt x="1781" y="1716"/>
                  </a:lnTo>
                  <a:lnTo>
                    <a:pt x="1816" y="1686"/>
                  </a:lnTo>
                  <a:lnTo>
                    <a:pt x="1854" y="1655"/>
                  </a:lnTo>
                  <a:lnTo>
                    <a:pt x="1892" y="1629"/>
                  </a:lnTo>
                  <a:lnTo>
                    <a:pt x="1932" y="1602"/>
                  </a:lnTo>
                  <a:lnTo>
                    <a:pt x="1973" y="1578"/>
                  </a:lnTo>
                  <a:lnTo>
                    <a:pt x="2016" y="1556"/>
                  </a:lnTo>
                  <a:lnTo>
                    <a:pt x="2059" y="1537"/>
                  </a:lnTo>
                  <a:lnTo>
                    <a:pt x="2103" y="1518"/>
                  </a:lnTo>
                  <a:lnTo>
                    <a:pt x="2149" y="1502"/>
                  </a:lnTo>
                  <a:lnTo>
                    <a:pt x="2196" y="1489"/>
                  </a:lnTo>
                  <a:lnTo>
                    <a:pt x="2244" y="1476"/>
                  </a:lnTo>
                  <a:lnTo>
                    <a:pt x="2292" y="1469"/>
                  </a:lnTo>
                  <a:lnTo>
                    <a:pt x="2341" y="1461"/>
                  </a:lnTo>
                  <a:lnTo>
                    <a:pt x="2391" y="1457"/>
                  </a:lnTo>
                  <a:lnTo>
                    <a:pt x="2442" y="1456"/>
                  </a:lnTo>
                  <a:lnTo>
                    <a:pt x="2442" y="1074"/>
                  </a:lnTo>
                  <a:lnTo>
                    <a:pt x="2442" y="1074"/>
                  </a:lnTo>
                  <a:lnTo>
                    <a:pt x="2444" y="1052"/>
                  </a:lnTo>
                  <a:lnTo>
                    <a:pt x="2447" y="1030"/>
                  </a:lnTo>
                  <a:lnTo>
                    <a:pt x="2452" y="1009"/>
                  </a:lnTo>
                  <a:lnTo>
                    <a:pt x="2460" y="989"/>
                  </a:lnTo>
                  <a:lnTo>
                    <a:pt x="2469" y="971"/>
                  </a:lnTo>
                  <a:lnTo>
                    <a:pt x="2480" y="955"/>
                  </a:lnTo>
                  <a:lnTo>
                    <a:pt x="2493" y="943"/>
                  </a:lnTo>
                  <a:lnTo>
                    <a:pt x="2509" y="930"/>
                  </a:lnTo>
                  <a:lnTo>
                    <a:pt x="2509" y="930"/>
                  </a:lnTo>
                  <a:lnTo>
                    <a:pt x="2525" y="920"/>
                  </a:lnTo>
                  <a:lnTo>
                    <a:pt x="2544" y="913"/>
                  </a:lnTo>
                  <a:lnTo>
                    <a:pt x="2563" y="908"/>
                  </a:lnTo>
                  <a:lnTo>
                    <a:pt x="2582" y="906"/>
                  </a:lnTo>
                  <a:lnTo>
                    <a:pt x="2602" y="906"/>
                  </a:lnTo>
                  <a:lnTo>
                    <a:pt x="2623" y="908"/>
                  </a:lnTo>
                  <a:lnTo>
                    <a:pt x="2645" y="913"/>
                  </a:lnTo>
                  <a:lnTo>
                    <a:pt x="2667" y="920"/>
                  </a:lnTo>
                  <a:lnTo>
                    <a:pt x="2667" y="920"/>
                  </a:lnTo>
                  <a:lnTo>
                    <a:pt x="2680" y="925"/>
                  </a:lnTo>
                  <a:lnTo>
                    <a:pt x="2713" y="935"/>
                  </a:lnTo>
                  <a:lnTo>
                    <a:pt x="2734" y="939"/>
                  </a:lnTo>
                  <a:lnTo>
                    <a:pt x="2759" y="943"/>
                  </a:lnTo>
                  <a:lnTo>
                    <a:pt x="2788" y="946"/>
                  </a:lnTo>
                  <a:lnTo>
                    <a:pt x="2816" y="947"/>
                  </a:lnTo>
                  <a:lnTo>
                    <a:pt x="2816" y="947"/>
                  </a:lnTo>
                  <a:lnTo>
                    <a:pt x="2838" y="946"/>
                  </a:lnTo>
                  <a:lnTo>
                    <a:pt x="2859" y="943"/>
                  </a:lnTo>
                  <a:lnTo>
                    <a:pt x="2879" y="938"/>
                  </a:lnTo>
                  <a:lnTo>
                    <a:pt x="2900" y="930"/>
                  </a:lnTo>
                  <a:lnTo>
                    <a:pt x="2919" y="920"/>
                  </a:lnTo>
                  <a:lnTo>
                    <a:pt x="2937" y="911"/>
                  </a:lnTo>
                  <a:lnTo>
                    <a:pt x="2952" y="898"/>
                  </a:lnTo>
                  <a:lnTo>
                    <a:pt x="2968" y="884"/>
                  </a:lnTo>
                  <a:lnTo>
                    <a:pt x="2982" y="868"/>
                  </a:lnTo>
                  <a:lnTo>
                    <a:pt x="2994" y="852"/>
                  </a:lnTo>
                  <a:lnTo>
                    <a:pt x="3005" y="835"/>
                  </a:lnTo>
                  <a:lnTo>
                    <a:pt x="3014" y="816"/>
                  </a:lnTo>
                  <a:lnTo>
                    <a:pt x="3022" y="795"/>
                  </a:lnTo>
                  <a:lnTo>
                    <a:pt x="3027" y="776"/>
                  </a:lnTo>
                  <a:lnTo>
                    <a:pt x="3030" y="754"/>
                  </a:lnTo>
                  <a:lnTo>
                    <a:pt x="3032" y="732"/>
                  </a:lnTo>
                  <a:lnTo>
                    <a:pt x="3032" y="732"/>
                  </a:lnTo>
                  <a:lnTo>
                    <a:pt x="3030" y="710"/>
                  </a:lnTo>
                  <a:lnTo>
                    <a:pt x="3027" y="689"/>
                  </a:lnTo>
                  <a:lnTo>
                    <a:pt x="3022" y="669"/>
                  </a:lnTo>
                  <a:lnTo>
                    <a:pt x="3014" y="648"/>
                  </a:lnTo>
                  <a:lnTo>
                    <a:pt x="3005" y="631"/>
                  </a:lnTo>
                  <a:lnTo>
                    <a:pt x="2994" y="612"/>
                  </a:lnTo>
                  <a:lnTo>
                    <a:pt x="2982" y="596"/>
                  </a:lnTo>
                  <a:lnTo>
                    <a:pt x="2968" y="580"/>
                  </a:lnTo>
                  <a:lnTo>
                    <a:pt x="2952" y="567"/>
                  </a:lnTo>
                  <a:lnTo>
                    <a:pt x="2937" y="555"/>
                  </a:lnTo>
                  <a:lnTo>
                    <a:pt x="2919" y="543"/>
                  </a:lnTo>
                  <a:lnTo>
                    <a:pt x="2900" y="534"/>
                  </a:lnTo>
                  <a:lnTo>
                    <a:pt x="2879" y="528"/>
                  </a:lnTo>
                  <a:lnTo>
                    <a:pt x="2859" y="521"/>
                  </a:lnTo>
                  <a:lnTo>
                    <a:pt x="2838" y="518"/>
                  </a:lnTo>
                  <a:lnTo>
                    <a:pt x="2816" y="518"/>
                  </a:lnTo>
                  <a:lnTo>
                    <a:pt x="2816" y="518"/>
                  </a:lnTo>
                  <a:lnTo>
                    <a:pt x="2788" y="518"/>
                  </a:lnTo>
                  <a:lnTo>
                    <a:pt x="2759" y="521"/>
                  </a:lnTo>
                  <a:lnTo>
                    <a:pt x="2734" y="526"/>
                  </a:lnTo>
                  <a:lnTo>
                    <a:pt x="2713" y="531"/>
                  </a:lnTo>
                  <a:lnTo>
                    <a:pt x="2680" y="540"/>
                  </a:lnTo>
                  <a:lnTo>
                    <a:pt x="2667" y="543"/>
                  </a:lnTo>
                  <a:lnTo>
                    <a:pt x="2667" y="543"/>
                  </a:lnTo>
                  <a:lnTo>
                    <a:pt x="2645" y="551"/>
                  </a:lnTo>
                  <a:lnTo>
                    <a:pt x="2623" y="556"/>
                  </a:lnTo>
                  <a:lnTo>
                    <a:pt x="2602" y="559"/>
                  </a:lnTo>
                  <a:lnTo>
                    <a:pt x="2582" y="559"/>
                  </a:lnTo>
                  <a:lnTo>
                    <a:pt x="2563" y="556"/>
                  </a:lnTo>
                  <a:lnTo>
                    <a:pt x="2544" y="551"/>
                  </a:lnTo>
                  <a:lnTo>
                    <a:pt x="2525" y="545"/>
                  </a:lnTo>
                  <a:lnTo>
                    <a:pt x="2509" y="534"/>
                  </a:lnTo>
                  <a:lnTo>
                    <a:pt x="2509" y="534"/>
                  </a:lnTo>
                  <a:lnTo>
                    <a:pt x="2493" y="523"/>
                  </a:lnTo>
                  <a:lnTo>
                    <a:pt x="2480" y="509"/>
                  </a:lnTo>
                  <a:lnTo>
                    <a:pt x="2469" y="493"/>
                  </a:lnTo>
                  <a:lnTo>
                    <a:pt x="2460" y="475"/>
                  </a:lnTo>
                  <a:lnTo>
                    <a:pt x="2452" y="456"/>
                  </a:lnTo>
                  <a:lnTo>
                    <a:pt x="2447" y="436"/>
                  </a:lnTo>
                  <a:lnTo>
                    <a:pt x="2444" y="414"/>
                  </a:lnTo>
                  <a:lnTo>
                    <a:pt x="2442" y="390"/>
                  </a:lnTo>
                  <a:lnTo>
                    <a:pt x="2442" y="0"/>
                  </a:lnTo>
                  <a:lnTo>
                    <a:pt x="2442" y="0"/>
                  </a:lnTo>
                  <a:lnTo>
                    <a:pt x="2379" y="2"/>
                  </a:lnTo>
                  <a:lnTo>
                    <a:pt x="2317" y="5"/>
                  </a:lnTo>
                  <a:lnTo>
                    <a:pt x="2254" y="10"/>
                  </a:lnTo>
                  <a:lnTo>
                    <a:pt x="2193" y="14"/>
                  </a:lnTo>
                  <a:lnTo>
                    <a:pt x="2132" y="22"/>
                  </a:lnTo>
                  <a:lnTo>
                    <a:pt x="2071" y="30"/>
                  </a:lnTo>
                  <a:lnTo>
                    <a:pt x="2010" y="41"/>
                  </a:lnTo>
                  <a:lnTo>
                    <a:pt x="1951" y="52"/>
                  </a:lnTo>
                  <a:lnTo>
                    <a:pt x="1891" y="65"/>
                  </a:lnTo>
                  <a:lnTo>
                    <a:pt x="1832" y="81"/>
                  </a:lnTo>
                  <a:lnTo>
                    <a:pt x="1775" y="97"/>
                  </a:lnTo>
                  <a:lnTo>
                    <a:pt x="1716" y="114"/>
                  </a:lnTo>
                  <a:lnTo>
                    <a:pt x="1659" y="132"/>
                  </a:lnTo>
                  <a:lnTo>
                    <a:pt x="1604" y="152"/>
                  </a:lnTo>
                  <a:lnTo>
                    <a:pt x="1548" y="173"/>
                  </a:lnTo>
                  <a:lnTo>
                    <a:pt x="1493" y="197"/>
                  </a:lnTo>
                  <a:lnTo>
                    <a:pt x="1439" y="220"/>
                  </a:lnTo>
                  <a:lnTo>
                    <a:pt x="1385" y="246"/>
                  </a:lnTo>
                  <a:lnTo>
                    <a:pt x="1331" y="271"/>
                  </a:lnTo>
                  <a:lnTo>
                    <a:pt x="1281" y="300"/>
                  </a:lnTo>
                  <a:lnTo>
                    <a:pt x="1228" y="328"/>
                  </a:lnTo>
                  <a:lnTo>
                    <a:pt x="1178" y="358"/>
                  </a:lnTo>
                  <a:lnTo>
                    <a:pt x="1128" y="390"/>
                  </a:lnTo>
                  <a:lnTo>
                    <a:pt x="1079" y="422"/>
                  </a:lnTo>
                  <a:lnTo>
                    <a:pt x="1030" y="456"/>
                  </a:lnTo>
                  <a:lnTo>
                    <a:pt x="983" y="490"/>
                  </a:lnTo>
                  <a:lnTo>
                    <a:pt x="937" y="526"/>
                  </a:lnTo>
                  <a:lnTo>
                    <a:pt x="891" y="562"/>
                  </a:lnTo>
                  <a:lnTo>
                    <a:pt x="846" y="601"/>
                  </a:lnTo>
                  <a:lnTo>
                    <a:pt x="802" y="640"/>
                  </a:lnTo>
                  <a:lnTo>
                    <a:pt x="759" y="680"/>
                  </a:lnTo>
                  <a:lnTo>
                    <a:pt x="718" y="721"/>
                  </a:lnTo>
                  <a:lnTo>
                    <a:pt x="677" y="762"/>
                  </a:lnTo>
                  <a:lnTo>
                    <a:pt x="637" y="805"/>
                  </a:lnTo>
                  <a:lnTo>
                    <a:pt x="598" y="849"/>
                  </a:lnTo>
                  <a:lnTo>
                    <a:pt x="561" y="894"/>
                  </a:lnTo>
                  <a:lnTo>
                    <a:pt x="523" y="939"/>
                  </a:lnTo>
                  <a:lnTo>
                    <a:pt x="488" y="985"/>
                  </a:lnTo>
                  <a:lnTo>
                    <a:pt x="453" y="1033"/>
                  </a:lnTo>
                  <a:lnTo>
                    <a:pt x="420" y="1082"/>
                  </a:lnTo>
                  <a:lnTo>
                    <a:pt x="387" y="1131"/>
                  </a:lnTo>
                  <a:lnTo>
                    <a:pt x="357" y="1180"/>
                  </a:lnTo>
                  <a:lnTo>
                    <a:pt x="327" y="1231"/>
                  </a:lnTo>
                  <a:lnTo>
                    <a:pt x="298" y="1283"/>
                  </a:lnTo>
                  <a:lnTo>
                    <a:pt x="270" y="1335"/>
                  </a:lnTo>
                  <a:lnTo>
                    <a:pt x="244" y="1388"/>
                  </a:lnTo>
                  <a:lnTo>
                    <a:pt x="219" y="1442"/>
                  </a:lnTo>
                  <a:lnTo>
                    <a:pt x="195" y="1495"/>
                  </a:lnTo>
                  <a:lnTo>
                    <a:pt x="171" y="1551"/>
                  </a:lnTo>
                  <a:lnTo>
                    <a:pt x="151" y="1606"/>
                  </a:lnTo>
                  <a:lnTo>
                    <a:pt x="130" y="1663"/>
                  </a:lnTo>
                  <a:lnTo>
                    <a:pt x="113" y="1720"/>
                  </a:lnTo>
                  <a:lnTo>
                    <a:pt x="95" y="1777"/>
                  </a:lnTo>
                  <a:lnTo>
                    <a:pt x="79" y="1836"/>
                  </a:lnTo>
                  <a:lnTo>
                    <a:pt x="65" y="1895"/>
                  </a:lnTo>
                  <a:lnTo>
                    <a:pt x="52" y="1953"/>
                  </a:lnTo>
                  <a:lnTo>
                    <a:pt x="40" y="2013"/>
                  </a:lnTo>
                  <a:lnTo>
                    <a:pt x="30" y="2074"/>
                  </a:lnTo>
                  <a:lnTo>
                    <a:pt x="21" y="2135"/>
                  </a:lnTo>
                  <a:lnTo>
                    <a:pt x="14" y="2196"/>
                  </a:lnTo>
                  <a:lnTo>
                    <a:pt x="8" y="2257"/>
                  </a:lnTo>
                  <a:lnTo>
                    <a:pt x="5" y="2319"/>
                  </a:lnTo>
                  <a:lnTo>
                    <a:pt x="2" y="2383"/>
                  </a:lnTo>
                  <a:lnTo>
                    <a:pt x="0" y="2446"/>
                  </a:lnTo>
                  <a:lnTo>
                    <a:pt x="388" y="2446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dirty="0"/>
            </a:p>
          </p:txBody>
        </p:sp>
        <p:sp>
          <p:nvSpPr>
            <p:cNvPr id="12" name="Freeform 17">
              <a:extLst>
                <a:ext uri="{FF2B5EF4-FFF2-40B4-BE49-F238E27FC236}">
                  <a16:creationId xmlns:a16="http://schemas.microsoft.com/office/drawing/2014/main" id="{8494CABA-80D9-479E-9759-BBBE048706B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5059" y="2609166"/>
              <a:ext cx="1759029" cy="2177572"/>
            </a:xfrm>
            <a:custGeom>
              <a:avLst/>
              <a:gdLst>
                <a:gd name="T0" fmla="*/ 2437 w 2447"/>
                <a:gd name="T1" fmla="*/ 2580 h 3028"/>
                <a:gd name="T2" fmla="*/ 2388 w 2447"/>
                <a:gd name="T3" fmla="*/ 2510 h 3028"/>
                <a:gd name="T4" fmla="*/ 2323 w 2447"/>
                <a:gd name="T5" fmla="*/ 2490 h 3028"/>
                <a:gd name="T6" fmla="*/ 2247 w 2447"/>
                <a:gd name="T7" fmla="*/ 2502 h 3028"/>
                <a:gd name="T8" fmla="*/ 2122 w 2447"/>
                <a:gd name="T9" fmla="*/ 2529 h 3028"/>
                <a:gd name="T10" fmla="*/ 2022 w 2447"/>
                <a:gd name="T11" fmla="*/ 2520 h 3028"/>
                <a:gd name="T12" fmla="*/ 1926 w 2447"/>
                <a:gd name="T13" fmla="*/ 2463 h 3028"/>
                <a:gd name="T14" fmla="*/ 1867 w 2447"/>
                <a:gd name="T15" fmla="*/ 2366 h 3028"/>
                <a:gd name="T16" fmla="*/ 1857 w 2447"/>
                <a:gd name="T17" fmla="*/ 2273 h 3028"/>
                <a:gd name="T18" fmla="*/ 1897 w 2447"/>
                <a:gd name="T19" fmla="*/ 2167 h 3028"/>
                <a:gd name="T20" fmla="*/ 1979 w 2447"/>
                <a:gd name="T21" fmla="*/ 2091 h 3028"/>
                <a:gd name="T22" fmla="*/ 2090 w 2447"/>
                <a:gd name="T23" fmla="*/ 2064 h 3028"/>
                <a:gd name="T24" fmla="*/ 2198 w 2447"/>
                <a:gd name="T25" fmla="*/ 2076 h 3028"/>
                <a:gd name="T26" fmla="*/ 2285 w 2447"/>
                <a:gd name="T27" fmla="*/ 2102 h 3028"/>
                <a:gd name="T28" fmla="*/ 2372 w 2447"/>
                <a:gd name="T29" fmla="*/ 2092 h 3028"/>
                <a:gd name="T30" fmla="*/ 2423 w 2447"/>
                <a:gd name="T31" fmla="*/ 2046 h 3028"/>
                <a:gd name="T32" fmla="*/ 2447 w 2447"/>
                <a:gd name="T33" fmla="*/ 1954 h 3028"/>
                <a:gd name="T34" fmla="*/ 2296 w 2447"/>
                <a:gd name="T35" fmla="*/ 1561 h 3028"/>
                <a:gd name="T36" fmla="*/ 2063 w 2447"/>
                <a:gd name="T37" fmla="*/ 1495 h 3028"/>
                <a:gd name="T38" fmla="*/ 1857 w 2447"/>
                <a:gd name="T39" fmla="*/ 1376 h 3028"/>
                <a:gd name="T40" fmla="*/ 1685 w 2447"/>
                <a:gd name="T41" fmla="*/ 1215 h 3028"/>
                <a:gd name="T42" fmla="*/ 1556 w 2447"/>
                <a:gd name="T43" fmla="*/ 1015 h 3028"/>
                <a:gd name="T44" fmla="*/ 1477 w 2447"/>
                <a:gd name="T45" fmla="*/ 787 h 3028"/>
                <a:gd name="T46" fmla="*/ 1073 w 2447"/>
                <a:gd name="T47" fmla="*/ 589 h 3028"/>
                <a:gd name="T48" fmla="*/ 987 w 2447"/>
                <a:gd name="T49" fmla="*/ 571 h 3028"/>
                <a:gd name="T50" fmla="*/ 929 w 2447"/>
                <a:gd name="T51" fmla="*/ 522 h 3028"/>
                <a:gd name="T52" fmla="*/ 903 w 2447"/>
                <a:gd name="T53" fmla="*/ 427 h 3028"/>
                <a:gd name="T54" fmla="*/ 922 w 2447"/>
                <a:gd name="T55" fmla="*/ 351 h 3028"/>
                <a:gd name="T56" fmla="*/ 946 w 2447"/>
                <a:gd name="T57" fmla="*/ 215 h 3028"/>
                <a:gd name="T58" fmla="*/ 929 w 2447"/>
                <a:gd name="T59" fmla="*/ 131 h 3028"/>
                <a:gd name="T60" fmla="*/ 867 w 2447"/>
                <a:gd name="T61" fmla="*/ 49 h 3028"/>
                <a:gd name="T62" fmla="*/ 773 w 2447"/>
                <a:gd name="T63" fmla="*/ 4 h 3028"/>
                <a:gd name="T64" fmla="*/ 688 w 2447"/>
                <a:gd name="T65" fmla="*/ 4 h 3028"/>
                <a:gd name="T66" fmla="*/ 594 w 2447"/>
                <a:gd name="T67" fmla="*/ 49 h 3028"/>
                <a:gd name="T68" fmla="*/ 533 w 2447"/>
                <a:gd name="T69" fmla="*/ 131 h 3028"/>
                <a:gd name="T70" fmla="*/ 515 w 2447"/>
                <a:gd name="T71" fmla="*/ 215 h 3028"/>
                <a:gd name="T72" fmla="*/ 537 w 2447"/>
                <a:gd name="T73" fmla="*/ 351 h 3028"/>
                <a:gd name="T74" fmla="*/ 556 w 2447"/>
                <a:gd name="T75" fmla="*/ 427 h 3028"/>
                <a:gd name="T76" fmla="*/ 533 w 2447"/>
                <a:gd name="T77" fmla="*/ 522 h 3028"/>
                <a:gd name="T78" fmla="*/ 474 w 2447"/>
                <a:gd name="T79" fmla="*/ 571 h 3028"/>
                <a:gd name="T80" fmla="*/ 0 w 2447"/>
                <a:gd name="T81" fmla="*/ 589 h 3028"/>
                <a:gd name="T82" fmla="*/ 14 w 2447"/>
                <a:gd name="T83" fmla="*/ 838 h 3028"/>
                <a:gd name="T84" fmla="*/ 65 w 2447"/>
                <a:gd name="T85" fmla="*/ 1139 h 3028"/>
                <a:gd name="T86" fmla="*/ 152 w 2447"/>
                <a:gd name="T87" fmla="*/ 1427 h 3028"/>
                <a:gd name="T88" fmla="*/ 271 w 2447"/>
                <a:gd name="T89" fmla="*/ 1698 h 3028"/>
                <a:gd name="T90" fmla="*/ 422 w 2447"/>
                <a:gd name="T91" fmla="*/ 1951 h 3028"/>
                <a:gd name="T92" fmla="*/ 601 w 2447"/>
                <a:gd name="T93" fmla="*/ 2184 h 3028"/>
                <a:gd name="T94" fmla="*/ 805 w 2447"/>
                <a:gd name="T95" fmla="*/ 2393 h 3028"/>
                <a:gd name="T96" fmla="*/ 1033 w 2447"/>
                <a:gd name="T97" fmla="*/ 2577 h 3028"/>
                <a:gd name="T98" fmla="*/ 1284 w 2447"/>
                <a:gd name="T99" fmla="*/ 2732 h 3028"/>
                <a:gd name="T100" fmla="*/ 1552 w 2447"/>
                <a:gd name="T101" fmla="*/ 2857 h 3028"/>
                <a:gd name="T102" fmla="*/ 1837 w 2447"/>
                <a:gd name="T103" fmla="*/ 2951 h 3028"/>
                <a:gd name="T104" fmla="*/ 2135 w 2447"/>
                <a:gd name="T105" fmla="*/ 3008 h 3028"/>
                <a:gd name="T106" fmla="*/ 2447 w 2447"/>
                <a:gd name="T107" fmla="*/ 3028 h 30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447" h="3028">
                  <a:moveTo>
                    <a:pt x="2447" y="2639"/>
                  </a:moveTo>
                  <a:lnTo>
                    <a:pt x="2447" y="2639"/>
                  </a:lnTo>
                  <a:lnTo>
                    <a:pt x="2445" y="2618"/>
                  </a:lnTo>
                  <a:lnTo>
                    <a:pt x="2442" y="2599"/>
                  </a:lnTo>
                  <a:lnTo>
                    <a:pt x="2437" y="2580"/>
                  </a:lnTo>
                  <a:lnTo>
                    <a:pt x="2431" y="2563"/>
                  </a:lnTo>
                  <a:lnTo>
                    <a:pt x="2423" y="2547"/>
                  </a:lnTo>
                  <a:lnTo>
                    <a:pt x="2414" y="2532"/>
                  </a:lnTo>
                  <a:lnTo>
                    <a:pt x="2401" y="2521"/>
                  </a:lnTo>
                  <a:lnTo>
                    <a:pt x="2388" y="2510"/>
                  </a:lnTo>
                  <a:lnTo>
                    <a:pt x="2388" y="2510"/>
                  </a:lnTo>
                  <a:lnTo>
                    <a:pt x="2372" y="2502"/>
                  </a:lnTo>
                  <a:lnTo>
                    <a:pt x="2358" y="2494"/>
                  </a:lnTo>
                  <a:lnTo>
                    <a:pt x="2341" y="2491"/>
                  </a:lnTo>
                  <a:lnTo>
                    <a:pt x="2323" y="2490"/>
                  </a:lnTo>
                  <a:lnTo>
                    <a:pt x="2304" y="2490"/>
                  </a:lnTo>
                  <a:lnTo>
                    <a:pt x="2285" y="2491"/>
                  </a:lnTo>
                  <a:lnTo>
                    <a:pt x="2266" y="2496"/>
                  </a:lnTo>
                  <a:lnTo>
                    <a:pt x="2247" y="2502"/>
                  </a:lnTo>
                  <a:lnTo>
                    <a:pt x="2247" y="2502"/>
                  </a:lnTo>
                  <a:lnTo>
                    <a:pt x="2233" y="2507"/>
                  </a:lnTo>
                  <a:lnTo>
                    <a:pt x="2198" y="2517"/>
                  </a:lnTo>
                  <a:lnTo>
                    <a:pt x="2176" y="2521"/>
                  </a:lnTo>
                  <a:lnTo>
                    <a:pt x="2151" y="2526"/>
                  </a:lnTo>
                  <a:lnTo>
                    <a:pt x="2122" y="2529"/>
                  </a:lnTo>
                  <a:lnTo>
                    <a:pt x="2090" y="2531"/>
                  </a:lnTo>
                  <a:lnTo>
                    <a:pt x="2090" y="2531"/>
                  </a:lnTo>
                  <a:lnTo>
                    <a:pt x="2067" y="2529"/>
                  </a:lnTo>
                  <a:lnTo>
                    <a:pt x="2044" y="2526"/>
                  </a:lnTo>
                  <a:lnTo>
                    <a:pt x="2022" y="2520"/>
                  </a:lnTo>
                  <a:lnTo>
                    <a:pt x="2000" y="2512"/>
                  </a:lnTo>
                  <a:lnTo>
                    <a:pt x="1979" y="2502"/>
                  </a:lnTo>
                  <a:lnTo>
                    <a:pt x="1960" y="2491"/>
                  </a:lnTo>
                  <a:lnTo>
                    <a:pt x="1943" y="2477"/>
                  </a:lnTo>
                  <a:lnTo>
                    <a:pt x="1926" y="2463"/>
                  </a:lnTo>
                  <a:lnTo>
                    <a:pt x="1910" y="2445"/>
                  </a:lnTo>
                  <a:lnTo>
                    <a:pt x="1897" y="2428"/>
                  </a:lnTo>
                  <a:lnTo>
                    <a:pt x="1886" y="2409"/>
                  </a:lnTo>
                  <a:lnTo>
                    <a:pt x="1875" y="2388"/>
                  </a:lnTo>
                  <a:lnTo>
                    <a:pt x="1867" y="2366"/>
                  </a:lnTo>
                  <a:lnTo>
                    <a:pt x="1862" y="2344"/>
                  </a:lnTo>
                  <a:lnTo>
                    <a:pt x="1857" y="2320"/>
                  </a:lnTo>
                  <a:lnTo>
                    <a:pt x="1857" y="2296"/>
                  </a:lnTo>
                  <a:lnTo>
                    <a:pt x="1857" y="2296"/>
                  </a:lnTo>
                  <a:lnTo>
                    <a:pt x="1857" y="2273"/>
                  </a:lnTo>
                  <a:lnTo>
                    <a:pt x="1862" y="2249"/>
                  </a:lnTo>
                  <a:lnTo>
                    <a:pt x="1867" y="2227"/>
                  </a:lnTo>
                  <a:lnTo>
                    <a:pt x="1875" y="2206"/>
                  </a:lnTo>
                  <a:lnTo>
                    <a:pt x="1886" y="2186"/>
                  </a:lnTo>
                  <a:lnTo>
                    <a:pt x="1897" y="2167"/>
                  </a:lnTo>
                  <a:lnTo>
                    <a:pt x="1910" y="2148"/>
                  </a:lnTo>
                  <a:lnTo>
                    <a:pt x="1926" y="2132"/>
                  </a:lnTo>
                  <a:lnTo>
                    <a:pt x="1943" y="2116"/>
                  </a:lnTo>
                  <a:lnTo>
                    <a:pt x="1960" y="2103"/>
                  </a:lnTo>
                  <a:lnTo>
                    <a:pt x="1979" y="2091"/>
                  </a:lnTo>
                  <a:lnTo>
                    <a:pt x="2000" y="2081"/>
                  </a:lnTo>
                  <a:lnTo>
                    <a:pt x="2022" y="2073"/>
                  </a:lnTo>
                  <a:lnTo>
                    <a:pt x="2044" y="2068"/>
                  </a:lnTo>
                  <a:lnTo>
                    <a:pt x="2067" y="2064"/>
                  </a:lnTo>
                  <a:lnTo>
                    <a:pt x="2090" y="2064"/>
                  </a:lnTo>
                  <a:lnTo>
                    <a:pt x="2090" y="2064"/>
                  </a:lnTo>
                  <a:lnTo>
                    <a:pt x="2122" y="2064"/>
                  </a:lnTo>
                  <a:lnTo>
                    <a:pt x="2151" y="2067"/>
                  </a:lnTo>
                  <a:lnTo>
                    <a:pt x="2176" y="2072"/>
                  </a:lnTo>
                  <a:lnTo>
                    <a:pt x="2198" y="2076"/>
                  </a:lnTo>
                  <a:lnTo>
                    <a:pt x="2233" y="2086"/>
                  </a:lnTo>
                  <a:lnTo>
                    <a:pt x="2247" y="2091"/>
                  </a:lnTo>
                  <a:lnTo>
                    <a:pt x="2247" y="2091"/>
                  </a:lnTo>
                  <a:lnTo>
                    <a:pt x="2266" y="2097"/>
                  </a:lnTo>
                  <a:lnTo>
                    <a:pt x="2285" y="2102"/>
                  </a:lnTo>
                  <a:lnTo>
                    <a:pt x="2304" y="2105"/>
                  </a:lnTo>
                  <a:lnTo>
                    <a:pt x="2323" y="2105"/>
                  </a:lnTo>
                  <a:lnTo>
                    <a:pt x="2341" y="2103"/>
                  </a:lnTo>
                  <a:lnTo>
                    <a:pt x="2358" y="2098"/>
                  </a:lnTo>
                  <a:lnTo>
                    <a:pt x="2372" y="2092"/>
                  </a:lnTo>
                  <a:lnTo>
                    <a:pt x="2388" y="2083"/>
                  </a:lnTo>
                  <a:lnTo>
                    <a:pt x="2388" y="2083"/>
                  </a:lnTo>
                  <a:lnTo>
                    <a:pt x="2401" y="2073"/>
                  </a:lnTo>
                  <a:lnTo>
                    <a:pt x="2414" y="2060"/>
                  </a:lnTo>
                  <a:lnTo>
                    <a:pt x="2423" y="2046"/>
                  </a:lnTo>
                  <a:lnTo>
                    <a:pt x="2431" y="2030"/>
                  </a:lnTo>
                  <a:lnTo>
                    <a:pt x="2437" y="2014"/>
                  </a:lnTo>
                  <a:lnTo>
                    <a:pt x="2442" y="1995"/>
                  </a:lnTo>
                  <a:lnTo>
                    <a:pt x="2445" y="1975"/>
                  </a:lnTo>
                  <a:lnTo>
                    <a:pt x="2447" y="1954"/>
                  </a:lnTo>
                  <a:lnTo>
                    <a:pt x="2447" y="1574"/>
                  </a:lnTo>
                  <a:lnTo>
                    <a:pt x="2447" y="1574"/>
                  </a:lnTo>
                  <a:lnTo>
                    <a:pt x="2396" y="1573"/>
                  </a:lnTo>
                  <a:lnTo>
                    <a:pt x="2345" y="1569"/>
                  </a:lnTo>
                  <a:lnTo>
                    <a:pt x="2296" y="1561"/>
                  </a:lnTo>
                  <a:lnTo>
                    <a:pt x="2247" y="1554"/>
                  </a:lnTo>
                  <a:lnTo>
                    <a:pt x="2200" y="1542"/>
                  </a:lnTo>
                  <a:lnTo>
                    <a:pt x="2154" y="1528"/>
                  </a:lnTo>
                  <a:lnTo>
                    <a:pt x="2108" y="1512"/>
                  </a:lnTo>
                  <a:lnTo>
                    <a:pt x="2063" y="1495"/>
                  </a:lnTo>
                  <a:lnTo>
                    <a:pt x="2019" y="1476"/>
                  </a:lnTo>
                  <a:lnTo>
                    <a:pt x="1976" y="1454"/>
                  </a:lnTo>
                  <a:lnTo>
                    <a:pt x="1935" y="1430"/>
                  </a:lnTo>
                  <a:lnTo>
                    <a:pt x="1895" y="1405"/>
                  </a:lnTo>
                  <a:lnTo>
                    <a:pt x="1857" y="1376"/>
                  </a:lnTo>
                  <a:lnTo>
                    <a:pt x="1819" y="1348"/>
                  </a:lnTo>
                  <a:lnTo>
                    <a:pt x="1783" y="1316"/>
                  </a:lnTo>
                  <a:lnTo>
                    <a:pt x="1750" y="1284"/>
                  </a:lnTo>
                  <a:lnTo>
                    <a:pt x="1716" y="1249"/>
                  </a:lnTo>
                  <a:lnTo>
                    <a:pt x="1685" y="1215"/>
                  </a:lnTo>
                  <a:lnTo>
                    <a:pt x="1656" y="1177"/>
                  </a:lnTo>
                  <a:lnTo>
                    <a:pt x="1628" y="1139"/>
                  </a:lnTo>
                  <a:lnTo>
                    <a:pt x="1602" y="1099"/>
                  </a:lnTo>
                  <a:lnTo>
                    <a:pt x="1578" y="1058"/>
                  </a:lnTo>
                  <a:lnTo>
                    <a:pt x="1556" y="1015"/>
                  </a:lnTo>
                  <a:lnTo>
                    <a:pt x="1537" y="971"/>
                  </a:lnTo>
                  <a:lnTo>
                    <a:pt x="1518" y="926"/>
                  </a:lnTo>
                  <a:lnTo>
                    <a:pt x="1502" y="880"/>
                  </a:lnTo>
                  <a:lnTo>
                    <a:pt x="1490" y="834"/>
                  </a:lnTo>
                  <a:lnTo>
                    <a:pt x="1477" y="787"/>
                  </a:lnTo>
                  <a:lnTo>
                    <a:pt x="1469" y="738"/>
                  </a:lnTo>
                  <a:lnTo>
                    <a:pt x="1461" y="689"/>
                  </a:lnTo>
                  <a:lnTo>
                    <a:pt x="1458" y="640"/>
                  </a:lnTo>
                  <a:lnTo>
                    <a:pt x="1455" y="589"/>
                  </a:lnTo>
                  <a:lnTo>
                    <a:pt x="1073" y="589"/>
                  </a:lnTo>
                  <a:lnTo>
                    <a:pt x="1073" y="589"/>
                  </a:lnTo>
                  <a:lnTo>
                    <a:pt x="1049" y="587"/>
                  </a:lnTo>
                  <a:lnTo>
                    <a:pt x="1027" y="584"/>
                  </a:lnTo>
                  <a:lnTo>
                    <a:pt x="1006" y="579"/>
                  </a:lnTo>
                  <a:lnTo>
                    <a:pt x="987" y="571"/>
                  </a:lnTo>
                  <a:lnTo>
                    <a:pt x="970" y="562"/>
                  </a:lnTo>
                  <a:lnTo>
                    <a:pt x="954" y="551"/>
                  </a:lnTo>
                  <a:lnTo>
                    <a:pt x="940" y="537"/>
                  </a:lnTo>
                  <a:lnTo>
                    <a:pt x="929" y="522"/>
                  </a:lnTo>
                  <a:lnTo>
                    <a:pt x="929" y="522"/>
                  </a:lnTo>
                  <a:lnTo>
                    <a:pt x="919" y="505"/>
                  </a:lnTo>
                  <a:lnTo>
                    <a:pt x="911" y="488"/>
                  </a:lnTo>
                  <a:lnTo>
                    <a:pt x="907" y="468"/>
                  </a:lnTo>
                  <a:lnTo>
                    <a:pt x="903" y="448"/>
                  </a:lnTo>
                  <a:lnTo>
                    <a:pt x="903" y="427"/>
                  </a:lnTo>
                  <a:lnTo>
                    <a:pt x="907" y="407"/>
                  </a:lnTo>
                  <a:lnTo>
                    <a:pt x="911" y="385"/>
                  </a:lnTo>
                  <a:lnTo>
                    <a:pt x="919" y="362"/>
                  </a:lnTo>
                  <a:lnTo>
                    <a:pt x="919" y="362"/>
                  </a:lnTo>
                  <a:lnTo>
                    <a:pt x="922" y="351"/>
                  </a:lnTo>
                  <a:lnTo>
                    <a:pt x="932" y="318"/>
                  </a:lnTo>
                  <a:lnTo>
                    <a:pt x="937" y="296"/>
                  </a:lnTo>
                  <a:lnTo>
                    <a:pt x="941" y="270"/>
                  </a:lnTo>
                  <a:lnTo>
                    <a:pt x="945" y="244"/>
                  </a:lnTo>
                  <a:lnTo>
                    <a:pt x="946" y="215"/>
                  </a:lnTo>
                  <a:lnTo>
                    <a:pt x="946" y="215"/>
                  </a:lnTo>
                  <a:lnTo>
                    <a:pt x="945" y="193"/>
                  </a:lnTo>
                  <a:lnTo>
                    <a:pt x="941" y="171"/>
                  </a:lnTo>
                  <a:lnTo>
                    <a:pt x="935" y="150"/>
                  </a:lnTo>
                  <a:lnTo>
                    <a:pt x="929" y="131"/>
                  </a:lnTo>
                  <a:lnTo>
                    <a:pt x="919" y="112"/>
                  </a:lnTo>
                  <a:lnTo>
                    <a:pt x="908" y="95"/>
                  </a:lnTo>
                  <a:lnTo>
                    <a:pt x="896" y="77"/>
                  </a:lnTo>
                  <a:lnTo>
                    <a:pt x="883" y="63"/>
                  </a:lnTo>
                  <a:lnTo>
                    <a:pt x="867" y="49"/>
                  </a:lnTo>
                  <a:lnTo>
                    <a:pt x="851" y="36"/>
                  </a:lnTo>
                  <a:lnTo>
                    <a:pt x="832" y="25"/>
                  </a:lnTo>
                  <a:lnTo>
                    <a:pt x="815" y="17"/>
                  </a:lnTo>
                  <a:lnTo>
                    <a:pt x="794" y="9"/>
                  </a:lnTo>
                  <a:lnTo>
                    <a:pt x="773" y="4"/>
                  </a:lnTo>
                  <a:lnTo>
                    <a:pt x="753" y="1"/>
                  </a:lnTo>
                  <a:lnTo>
                    <a:pt x="731" y="0"/>
                  </a:lnTo>
                  <a:lnTo>
                    <a:pt x="731" y="0"/>
                  </a:lnTo>
                  <a:lnTo>
                    <a:pt x="709" y="1"/>
                  </a:lnTo>
                  <a:lnTo>
                    <a:pt x="688" y="4"/>
                  </a:lnTo>
                  <a:lnTo>
                    <a:pt x="667" y="9"/>
                  </a:lnTo>
                  <a:lnTo>
                    <a:pt x="647" y="17"/>
                  </a:lnTo>
                  <a:lnTo>
                    <a:pt x="628" y="25"/>
                  </a:lnTo>
                  <a:lnTo>
                    <a:pt x="610" y="36"/>
                  </a:lnTo>
                  <a:lnTo>
                    <a:pt x="594" y="49"/>
                  </a:lnTo>
                  <a:lnTo>
                    <a:pt x="579" y="63"/>
                  </a:lnTo>
                  <a:lnTo>
                    <a:pt x="564" y="77"/>
                  </a:lnTo>
                  <a:lnTo>
                    <a:pt x="552" y="95"/>
                  </a:lnTo>
                  <a:lnTo>
                    <a:pt x="542" y="112"/>
                  </a:lnTo>
                  <a:lnTo>
                    <a:pt x="533" y="131"/>
                  </a:lnTo>
                  <a:lnTo>
                    <a:pt x="525" y="150"/>
                  </a:lnTo>
                  <a:lnTo>
                    <a:pt x="520" y="171"/>
                  </a:lnTo>
                  <a:lnTo>
                    <a:pt x="517" y="193"/>
                  </a:lnTo>
                  <a:lnTo>
                    <a:pt x="515" y="215"/>
                  </a:lnTo>
                  <a:lnTo>
                    <a:pt x="515" y="215"/>
                  </a:lnTo>
                  <a:lnTo>
                    <a:pt x="517" y="244"/>
                  </a:lnTo>
                  <a:lnTo>
                    <a:pt x="520" y="270"/>
                  </a:lnTo>
                  <a:lnTo>
                    <a:pt x="523" y="296"/>
                  </a:lnTo>
                  <a:lnTo>
                    <a:pt x="529" y="318"/>
                  </a:lnTo>
                  <a:lnTo>
                    <a:pt x="537" y="351"/>
                  </a:lnTo>
                  <a:lnTo>
                    <a:pt x="542" y="362"/>
                  </a:lnTo>
                  <a:lnTo>
                    <a:pt x="542" y="362"/>
                  </a:lnTo>
                  <a:lnTo>
                    <a:pt x="550" y="385"/>
                  </a:lnTo>
                  <a:lnTo>
                    <a:pt x="555" y="407"/>
                  </a:lnTo>
                  <a:lnTo>
                    <a:pt x="556" y="427"/>
                  </a:lnTo>
                  <a:lnTo>
                    <a:pt x="556" y="448"/>
                  </a:lnTo>
                  <a:lnTo>
                    <a:pt x="555" y="468"/>
                  </a:lnTo>
                  <a:lnTo>
                    <a:pt x="550" y="488"/>
                  </a:lnTo>
                  <a:lnTo>
                    <a:pt x="542" y="505"/>
                  </a:lnTo>
                  <a:lnTo>
                    <a:pt x="533" y="522"/>
                  </a:lnTo>
                  <a:lnTo>
                    <a:pt x="533" y="522"/>
                  </a:lnTo>
                  <a:lnTo>
                    <a:pt x="520" y="537"/>
                  </a:lnTo>
                  <a:lnTo>
                    <a:pt x="507" y="551"/>
                  </a:lnTo>
                  <a:lnTo>
                    <a:pt x="491" y="562"/>
                  </a:lnTo>
                  <a:lnTo>
                    <a:pt x="474" y="571"/>
                  </a:lnTo>
                  <a:lnTo>
                    <a:pt x="455" y="579"/>
                  </a:lnTo>
                  <a:lnTo>
                    <a:pt x="433" y="584"/>
                  </a:lnTo>
                  <a:lnTo>
                    <a:pt x="412" y="587"/>
                  </a:lnTo>
                  <a:lnTo>
                    <a:pt x="388" y="589"/>
                  </a:lnTo>
                  <a:lnTo>
                    <a:pt x="0" y="589"/>
                  </a:lnTo>
                  <a:lnTo>
                    <a:pt x="0" y="589"/>
                  </a:lnTo>
                  <a:lnTo>
                    <a:pt x="2" y="651"/>
                  </a:lnTo>
                  <a:lnTo>
                    <a:pt x="5" y="714"/>
                  </a:lnTo>
                  <a:lnTo>
                    <a:pt x="10" y="776"/>
                  </a:lnTo>
                  <a:lnTo>
                    <a:pt x="14" y="838"/>
                  </a:lnTo>
                  <a:lnTo>
                    <a:pt x="22" y="899"/>
                  </a:lnTo>
                  <a:lnTo>
                    <a:pt x="30" y="960"/>
                  </a:lnTo>
                  <a:lnTo>
                    <a:pt x="41" y="1020"/>
                  </a:lnTo>
                  <a:lnTo>
                    <a:pt x="52" y="1080"/>
                  </a:lnTo>
                  <a:lnTo>
                    <a:pt x="65" y="1139"/>
                  </a:lnTo>
                  <a:lnTo>
                    <a:pt x="81" y="1197"/>
                  </a:lnTo>
                  <a:lnTo>
                    <a:pt x="97" y="1256"/>
                  </a:lnTo>
                  <a:lnTo>
                    <a:pt x="113" y="1313"/>
                  </a:lnTo>
                  <a:lnTo>
                    <a:pt x="132" y="1370"/>
                  </a:lnTo>
                  <a:lnTo>
                    <a:pt x="152" y="1427"/>
                  </a:lnTo>
                  <a:lnTo>
                    <a:pt x="173" y="1482"/>
                  </a:lnTo>
                  <a:lnTo>
                    <a:pt x="197" y="1538"/>
                  </a:lnTo>
                  <a:lnTo>
                    <a:pt x="220" y="1592"/>
                  </a:lnTo>
                  <a:lnTo>
                    <a:pt x="246" y="1645"/>
                  </a:lnTo>
                  <a:lnTo>
                    <a:pt x="271" y="1698"/>
                  </a:lnTo>
                  <a:lnTo>
                    <a:pt x="300" y="1750"/>
                  </a:lnTo>
                  <a:lnTo>
                    <a:pt x="328" y="1802"/>
                  </a:lnTo>
                  <a:lnTo>
                    <a:pt x="358" y="1853"/>
                  </a:lnTo>
                  <a:lnTo>
                    <a:pt x="390" y="1902"/>
                  </a:lnTo>
                  <a:lnTo>
                    <a:pt x="422" y="1951"/>
                  </a:lnTo>
                  <a:lnTo>
                    <a:pt x="455" y="1999"/>
                  </a:lnTo>
                  <a:lnTo>
                    <a:pt x="490" y="2046"/>
                  </a:lnTo>
                  <a:lnTo>
                    <a:pt x="526" y="2094"/>
                  </a:lnTo>
                  <a:lnTo>
                    <a:pt x="563" y="2138"/>
                  </a:lnTo>
                  <a:lnTo>
                    <a:pt x="601" y="2184"/>
                  </a:lnTo>
                  <a:lnTo>
                    <a:pt x="640" y="2227"/>
                  </a:lnTo>
                  <a:lnTo>
                    <a:pt x="680" y="2270"/>
                  </a:lnTo>
                  <a:lnTo>
                    <a:pt x="721" y="2312"/>
                  </a:lnTo>
                  <a:lnTo>
                    <a:pt x="762" y="2353"/>
                  </a:lnTo>
                  <a:lnTo>
                    <a:pt x="805" y="2393"/>
                  </a:lnTo>
                  <a:lnTo>
                    <a:pt x="850" y="2431"/>
                  </a:lnTo>
                  <a:lnTo>
                    <a:pt x="894" y="2469"/>
                  </a:lnTo>
                  <a:lnTo>
                    <a:pt x="940" y="2506"/>
                  </a:lnTo>
                  <a:lnTo>
                    <a:pt x="986" y="2542"/>
                  </a:lnTo>
                  <a:lnTo>
                    <a:pt x="1033" y="2577"/>
                  </a:lnTo>
                  <a:lnTo>
                    <a:pt x="1082" y="2610"/>
                  </a:lnTo>
                  <a:lnTo>
                    <a:pt x="1132" y="2642"/>
                  </a:lnTo>
                  <a:lnTo>
                    <a:pt x="1181" y="2673"/>
                  </a:lnTo>
                  <a:lnTo>
                    <a:pt x="1231" y="2704"/>
                  </a:lnTo>
                  <a:lnTo>
                    <a:pt x="1284" y="2732"/>
                  </a:lnTo>
                  <a:lnTo>
                    <a:pt x="1336" y="2759"/>
                  </a:lnTo>
                  <a:lnTo>
                    <a:pt x="1388" y="2786"/>
                  </a:lnTo>
                  <a:lnTo>
                    <a:pt x="1442" y="2811"/>
                  </a:lnTo>
                  <a:lnTo>
                    <a:pt x="1496" y="2835"/>
                  </a:lnTo>
                  <a:lnTo>
                    <a:pt x="1552" y="2857"/>
                  </a:lnTo>
                  <a:lnTo>
                    <a:pt x="1607" y="2879"/>
                  </a:lnTo>
                  <a:lnTo>
                    <a:pt x="1664" y="2898"/>
                  </a:lnTo>
                  <a:lnTo>
                    <a:pt x="1721" y="2917"/>
                  </a:lnTo>
                  <a:lnTo>
                    <a:pt x="1778" y="2935"/>
                  </a:lnTo>
                  <a:lnTo>
                    <a:pt x="1837" y="2951"/>
                  </a:lnTo>
                  <a:lnTo>
                    <a:pt x="1895" y="2965"/>
                  </a:lnTo>
                  <a:lnTo>
                    <a:pt x="1954" y="2978"/>
                  </a:lnTo>
                  <a:lnTo>
                    <a:pt x="2014" y="2989"/>
                  </a:lnTo>
                  <a:lnTo>
                    <a:pt x="2074" y="3000"/>
                  </a:lnTo>
                  <a:lnTo>
                    <a:pt x="2135" y="3008"/>
                  </a:lnTo>
                  <a:lnTo>
                    <a:pt x="2196" y="3016"/>
                  </a:lnTo>
                  <a:lnTo>
                    <a:pt x="2258" y="3020"/>
                  </a:lnTo>
                  <a:lnTo>
                    <a:pt x="2320" y="3025"/>
                  </a:lnTo>
                  <a:lnTo>
                    <a:pt x="2383" y="3028"/>
                  </a:lnTo>
                  <a:lnTo>
                    <a:pt x="2447" y="3028"/>
                  </a:lnTo>
                  <a:lnTo>
                    <a:pt x="2447" y="2639"/>
                  </a:lnTo>
                  <a:close/>
                </a:path>
              </a:pathLst>
            </a:custGeom>
            <a:solidFill>
              <a:schemeClr val="accent5"/>
            </a:solidFill>
            <a:ln w="5715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A9907914-6E53-4A62-8331-4B5618812CC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44177" y="3029148"/>
              <a:ext cx="2179009" cy="1757591"/>
            </a:xfrm>
            <a:custGeom>
              <a:avLst/>
              <a:gdLst>
                <a:gd name="T0" fmla="*/ 2580 w 3030"/>
                <a:gd name="T1" fmla="*/ 8 h 2444"/>
                <a:gd name="T2" fmla="*/ 2510 w 3030"/>
                <a:gd name="T3" fmla="*/ 59 h 2444"/>
                <a:gd name="T4" fmla="*/ 2488 w 3030"/>
                <a:gd name="T5" fmla="*/ 124 h 2444"/>
                <a:gd name="T6" fmla="*/ 2503 w 3030"/>
                <a:gd name="T7" fmla="*/ 200 h 2444"/>
                <a:gd name="T8" fmla="*/ 2529 w 3030"/>
                <a:gd name="T9" fmla="*/ 325 h 2444"/>
                <a:gd name="T10" fmla="*/ 2520 w 3030"/>
                <a:gd name="T11" fmla="*/ 425 h 2444"/>
                <a:gd name="T12" fmla="*/ 2461 w 3030"/>
                <a:gd name="T13" fmla="*/ 521 h 2444"/>
                <a:gd name="T14" fmla="*/ 2366 w 3030"/>
                <a:gd name="T15" fmla="*/ 578 h 2444"/>
                <a:gd name="T16" fmla="*/ 2273 w 3030"/>
                <a:gd name="T17" fmla="*/ 588 h 2444"/>
                <a:gd name="T18" fmla="*/ 2165 w 3030"/>
                <a:gd name="T19" fmla="*/ 550 h 2444"/>
                <a:gd name="T20" fmla="*/ 2091 w 3030"/>
                <a:gd name="T21" fmla="*/ 467 h 2444"/>
                <a:gd name="T22" fmla="*/ 2062 w 3030"/>
                <a:gd name="T23" fmla="*/ 355 h 2444"/>
                <a:gd name="T24" fmla="*/ 2076 w 3030"/>
                <a:gd name="T25" fmla="*/ 247 h 2444"/>
                <a:gd name="T26" fmla="*/ 2102 w 3030"/>
                <a:gd name="T27" fmla="*/ 160 h 2444"/>
                <a:gd name="T28" fmla="*/ 2092 w 3030"/>
                <a:gd name="T29" fmla="*/ 73 h 2444"/>
                <a:gd name="T30" fmla="*/ 2046 w 3030"/>
                <a:gd name="T31" fmla="*/ 24 h 2444"/>
                <a:gd name="T32" fmla="*/ 1954 w 3030"/>
                <a:gd name="T33" fmla="*/ 0 h 2444"/>
                <a:gd name="T34" fmla="*/ 1563 w 3030"/>
                <a:gd name="T35" fmla="*/ 151 h 2444"/>
                <a:gd name="T36" fmla="*/ 1496 w 3030"/>
                <a:gd name="T37" fmla="*/ 383 h 2444"/>
                <a:gd name="T38" fmla="*/ 1377 w 3030"/>
                <a:gd name="T39" fmla="*/ 589 h 2444"/>
                <a:gd name="T40" fmla="*/ 1214 w 3030"/>
                <a:gd name="T41" fmla="*/ 760 h 2444"/>
                <a:gd name="T42" fmla="*/ 1016 w 3030"/>
                <a:gd name="T43" fmla="*/ 890 h 2444"/>
                <a:gd name="T44" fmla="*/ 788 w 3030"/>
                <a:gd name="T45" fmla="*/ 968 h 2444"/>
                <a:gd name="T46" fmla="*/ 590 w 3030"/>
                <a:gd name="T47" fmla="*/ 1370 h 2444"/>
                <a:gd name="T48" fmla="*/ 572 w 3030"/>
                <a:gd name="T49" fmla="*/ 1456 h 2444"/>
                <a:gd name="T50" fmla="*/ 523 w 3030"/>
                <a:gd name="T51" fmla="*/ 1514 h 2444"/>
                <a:gd name="T52" fmla="*/ 428 w 3030"/>
                <a:gd name="T53" fmla="*/ 1540 h 2444"/>
                <a:gd name="T54" fmla="*/ 351 w 3030"/>
                <a:gd name="T55" fmla="*/ 1521 h 2444"/>
                <a:gd name="T56" fmla="*/ 214 w 3030"/>
                <a:gd name="T57" fmla="*/ 1499 h 2444"/>
                <a:gd name="T58" fmla="*/ 132 w 3030"/>
                <a:gd name="T59" fmla="*/ 1514 h 2444"/>
                <a:gd name="T60" fmla="*/ 50 w 3030"/>
                <a:gd name="T61" fmla="*/ 1576 h 2444"/>
                <a:gd name="T62" fmla="*/ 4 w 3030"/>
                <a:gd name="T63" fmla="*/ 1670 h 2444"/>
                <a:gd name="T64" fmla="*/ 4 w 3030"/>
                <a:gd name="T65" fmla="*/ 1755 h 2444"/>
                <a:gd name="T66" fmla="*/ 50 w 3030"/>
                <a:gd name="T67" fmla="*/ 1849 h 2444"/>
                <a:gd name="T68" fmla="*/ 132 w 3030"/>
                <a:gd name="T69" fmla="*/ 1910 h 2444"/>
                <a:gd name="T70" fmla="*/ 214 w 3030"/>
                <a:gd name="T71" fmla="*/ 1928 h 2444"/>
                <a:gd name="T72" fmla="*/ 351 w 3030"/>
                <a:gd name="T73" fmla="*/ 1906 h 2444"/>
                <a:gd name="T74" fmla="*/ 428 w 3030"/>
                <a:gd name="T75" fmla="*/ 1887 h 2444"/>
                <a:gd name="T76" fmla="*/ 523 w 3030"/>
                <a:gd name="T77" fmla="*/ 1910 h 2444"/>
                <a:gd name="T78" fmla="*/ 572 w 3030"/>
                <a:gd name="T79" fmla="*/ 1969 h 2444"/>
                <a:gd name="T80" fmla="*/ 590 w 3030"/>
                <a:gd name="T81" fmla="*/ 2444 h 2444"/>
                <a:gd name="T82" fmla="*/ 839 w 3030"/>
                <a:gd name="T83" fmla="*/ 2432 h 2444"/>
                <a:gd name="T84" fmla="*/ 1140 w 3030"/>
                <a:gd name="T85" fmla="*/ 2379 h 2444"/>
                <a:gd name="T86" fmla="*/ 1428 w 3030"/>
                <a:gd name="T87" fmla="*/ 2294 h 2444"/>
                <a:gd name="T88" fmla="*/ 1699 w 3030"/>
                <a:gd name="T89" fmla="*/ 2173 h 2444"/>
                <a:gd name="T90" fmla="*/ 1953 w 3030"/>
                <a:gd name="T91" fmla="*/ 2023 h 2444"/>
                <a:gd name="T92" fmla="*/ 2186 w 3030"/>
                <a:gd name="T93" fmla="*/ 1845 h 2444"/>
                <a:gd name="T94" fmla="*/ 2395 w 3030"/>
                <a:gd name="T95" fmla="*/ 1641 h 2444"/>
                <a:gd name="T96" fmla="*/ 2579 w 3030"/>
                <a:gd name="T97" fmla="*/ 1411 h 2444"/>
                <a:gd name="T98" fmla="*/ 2734 w 3030"/>
                <a:gd name="T99" fmla="*/ 1163 h 2444"/>
                <a:gd name="T100" fmla="*/ 2859 w 3030"/>
                <a:gd name="T101" fmla="*/ 895 h 2444"/>
                <a:gd name="T102" fmla="*/ 2953 w 3030"/>
                <a:gd name="T103" fmla="*/ 610 h 2444"/>
                <a:gd name="T104" fmla="*/ 3010 w 3030"/>
                <a:gd name="T105" fmla="*/ 311 h 2444"/>
                <a:gd name="T106" fmla="*/ 3030 w 3030"/>
                <a:gd name="T107" fmla="*/ 0 h 2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030" h="2444">
                  <a:moveTo>
                    <a:pt x="2639" y="0"/>
                  </a:moveTo>
                  <a:lnTo>
                    <a:pt x="2639" y="0"/>
                  </a:lnTo>
                  <a:lnTo>
                    <a:pt x="2618" y="2"/>
                  </a:lnTo>
                  <a:lnTo>
                    <a:pt x="2598" y="3"/>
                  </a:lnTo>
                  <a:lnTo>
                    <a:pt x="2580" y="8"/>
                  </a:lnTo>
                  <a:lnTo>
                    <a:pt x="2563" y="16"/>
                  </a:lnTo>
                  <a:lnTo>
                    <a:pt x="2547" y="24"/>
                  </a:lnTo>
                  <a:lnTo>
                    <a:pt x="2533" y="33"/>
                  </a:lnTo>
                  <a:lnTo>
                    <a:pt x="2520" y="44"/>
                  </a:lnTo>
                  <a:lnTo>
                    <a:pt x="2510" y="59"/>
                  </a:lnTo>
                  <a:lnTo>
                    <a:pt x="2510" y="59"/>
                  </a:lnTo>
                  <a:lnTo>
                    <a:pt x="2501" y="73"/>
                  </a:lnTo>
                  <a:lnTo>
                    <a:pt x="2495" y="89"/>
                  </a:lnTo>
                  <a:lnTo>
                    <a:pt x="2490" y="106"/>
                  </a:lnTo>
                  <a:lnTo>
                    <a:pt x="2488" y="124"/>
                  </a:lnTo>
                  <a:lnTo>
                    <a:pt x="2488" y="141"/>
                  </a:lnTo>
                  <a:lnTo>
                    <a:pt x="2491" y="160"/>
                  </a:lnTo>
                  <a:lnTo>
                    <a:pt x="2496" y="179"/>
                  </a:lnTo>
                  <a:lnTo>
                    <a:pt x="2503" y="200"/>
                  </a:lnTo>
                  <a:lnTo>
                    <a:pt x="2503" y="200"/>
                  </a:lnTo>
                  <a:lnTo>
                    <a:pt x="2507" y="214"/>
                  </a:lnTo>
                  <a:lnTo>
                    <a:pt x="2517" y="247"/>
                  </a:lnTo>
                  <a:lnTo>
                    <a:pt x="2522" y="271"/>
                  </a:lnTo>
                  <a:lnTo>
                    <a:pt x="2526" y="296"/>
                  </a:lnTo>
                  <a:lnTo>
                    <a:pt x="2529" y="325"/>
                  </a:lnTo>
                  <a:lnTo>
                    <a:pt x="2531" y="355"/>
                  </a:lnTo>
                  <a:lnTo>
                    <a:pt x="2531" y="355"/>
                  </a:lnTo>
                  <a:lnTo>
                    <a:pt x="2529" y="379"/>
                  </a:lnTo>
                  <a:lnTo>
                    <a:pt x="2526" y="402"/>
                  </a:lnTo>
                  <a:lnTo>
                    <a:pt x="2520" y="425"/>
                  </a:lnTo>
                  <a:lnTo>
                    <a:pt x="2512" y="447"/>
                  </a:lnTo>
                  <a:lnTo>
                    <a:pt x="2503" y="467"/>
                  </a:lnTo>
                  <a:lnTo>
                    <a:pt x="2490" y="486"/>
                  </a:lnTo>
                  <a:lnTo>
                    <a:pt x="2477" y="504"/>
                  </a:lnTo>
                  <a:lnTo>
                    <a:pt x="2461" y="521"/>
                  </a:lnTo>
                  <a:lnTo>
                    <a:pt x="2445" y="536"/>
                  </a:lnTo>
                  <a:lnTo>
                    <a:pt x="2426" y="550"/>
                  </a:lnTo>
                  <a:lnTo>
                    <a:pt x="2407" y="561"/>
                  </a:lnTo>
                  <a:lnTo>
                    <a:pt x="2387" y="570"/>
                  </a:lnTo>
                  <a:lnTo>
                    <a:pt x="2366" y="578"/>
                  </a:lnTo>
                  <a:lnTo>
                    <a:pt x="2344" y="585"/>
                  </a:lnTo>
                  <a:lnTo>
                    <a:pt x="2320" y="588"/>
                  </a:lnTo>
                  <a:lnTo>
                    <a:pt x="2297" y="589"/>
                  </a:lnTo>
                  <a:lnTo>
                    <a:pt x="2297" y="589"/>
                  </a:lnTo>
                  <a:lnTo>
                    <a:pt x="2273" y="588"/>
                  </a:lnTo>
                  <a:lnTo>
                    <a:pt x="2249" y="585"/>
                  </a:lnTo>
                  <a:lnTo>
                    <a:pt x="2227" y="578"/>
                  </a:lnTo>
                  <a:lnTo>
                    <a:pt x="2205" y="570"/>
                  </a:lnTo>
                  <a:lnTo>
                    <a:pt x="2186" y="561"/>
                  </a:lnTo>
                  <a:lnTo>
                    <a:pt x="2165" y="550"/>
                  </a:lnTo>
                  <a:lnTo>
                    <a:pt x="2148" y="536"/>
                  </a:lnTo>
                  <a:lnTo>
                    <a:pt x="2132" y="521"/>
                  </a:lnTo>
                  <a:lnTo>
                    <a:pt x="2116" y="504"/>
                  </a:lnTo>
                  <a:lnTo>
                    <a:pt x="2102" y="486"/>
                  </a:lnTo>
                  <a:lnTo>
                    <a:pt x="2091" y="467"/>
                  </a:lnTo>
                  <a:lnTo>
                    <a:pt x="2081" y="447"/>
                  </a:lnTo>
                  <a:lnTo>
                    <a:pt x="2073" y="425"/>
                  </a:lnTo>
                  <a:lnTo>
                    <a:pt x="2067" y="402"/>
                  </a:lnTo>
                  <a:lnTo>
                    <a:pt x="2064" y="379"/>
                  </a:lnTo>
                  <a:lnTo>
                    <a:pt x="2062" y="355"/>
                  </a:lnTo>
                  <a:lnTo>
                    <a:pt x="2062" y="355"/>
                  </a:lnTo>
                  <a:lnTo>
                    <a:pt x="2064" y="325"/>
                  </a:lnTo>
                  <a:lnTo>
                    <a:pt x="2067" y="296"/>
                  </a:lnTo>
                  <a:lnTo>
                    <a:pt x="2072" y="271"/>
                  </a:lnTo>
                  <a:lnTo>
                    <a:pt x="2076" y="247"/>
                  </a:lnTo>
                  <a:lnTo>
                    <a:pt x="2086" y="214"/>
                  </a:lnTo>
                  <a:lnTo>
                    <a:pt x="2091" y="200"/>
                  </a:lnTo>
                  <a:lnTo>
                    <a:pt x="2091" y="200"/>
                  </a:lnTo>
                  <a:lnTo>
                    <a:pt x="2097" y="179"/>
                  </a:lnTo>
                  <a:lnTo>
                    <a:pt x="2102" y="160"/>
                  </a:lnTo>
                  <a:lnTo>
                    <a:pt x="2103" y="141"/>
                  </a:lnTo>
                  <a:lnTo>
                    <a:pt x="2105" y="124"/>
                  </a:lnTo>
                  <a:lnTo>
                    <a:pt x="2102" y="106"/>
                  </a:lnTo>
                  <a:lnTo>
                    <a:pt x="2098" y="89"/>
                  </a:lnTo>
                  <a:lnTo>
                    <a:pt x="2092" y="73"/>
                  </a:lnTo>
                  <a:lnTo>
                    <a:pt x="2083" y="59"/>
                  </a:lnTo>
                  <a:lnTo>
                    <a:pt x="2083" y="59"/>
                  </a:lnTo>
                  <a:lnTo>
                    <a:pt x="2072" y="44"/>
                  </a:lnTo>
                  <a:lnTo>
                    <a:pt x="2060" y="33"/>
                  </a:lnTo>
                  <a:lnTo>
                    <a:pt x="2046" y="24"/>
                  </a:lnTo>
                  <a:lnTo>
                    <a:pt x="2030" y="16"/>
                  </a:lnTo>
                  <a:lnTo>
                    <a:pt x="2013" y="8"/>
                  </a:lnTo>
                  <a:lnTo>
                    <a:pt x="1995" y="3"/>
                  </a:lnTo>
                  <a:lnTo>
                    <a:pt x="1975" y="2"/>
                  </a:lnTo>
                  <a:lnTo>
                    <a:pt x="1954" y="0"/>
                  </a:lnTo>
                  <a:lnTo>
                    <a:pt x="1576" y="0"/>
                  </a:lnTo>
                  <a:lnTo>
                    <a:pt x="1576" y="0"/>
                  </a:lnTo>
                  <a:lnTo>
                    <a:pt x="1574" y="51"/>
                  </a:lnTo>
                  <a:lnTo>
                    <a:pt x="1571" y="102"/>
                  </a:lnTo>
                  <a:lnTo>
                    <a:pt x="1563" y="151"/>
                  </a:lnTo>
                  <a:lnTo>
                    <a:pt x="1555" y="198"/>
                  </a:lnTo>
                  <a:lnTo>
                    <a:pt x="1544" y="246"/>
                  </a:lnTo>
                  <a:lnTo>
                    <a:pt x="1530" y="293"/>
                  </a:lnTo>
                  <a:lnTo>
                    <a:pt x="1514" y="339"/>
                  </a:lnTo>
                  <a:lnTo>
                    <a:pt x="1496" y="383"/>
                  </a:lnTo>
                  <a:lnTo>
                    <a:pt x="1477" y="428"/>
                  </a:lnTo>
                  <a:lnTo>
                    <a:pt x="1455" y="469"/>
                  </a:lnTo>
                  <a:lnTo>
                    <a:pt x="1431" y="510"/>
                  </a:lnTo>
                  <a:lnTo>
                    <a:pt x="1406" y="551"/>
                  </a:lnTo>
                  <a:lnTo>
                    <a:pt x="1377" y="589"/>
                  </a:lnTo>
                  <a:lnTo>
                    <a:pt x="1349" y="627"/>
                  </a:lnTo>
                  <a:lnTo>
                    <a:pt x="1317" y="662"/>
                  </a:lnTo>
                  <a:lnTo>
                    <a:pt x="1286" y="697"/>
                  </a:lnTo>
                  <a:lnTo>
                    <a:pt x="1251" y="730"/>
                  </a:lnTo>
                  <a:lnTo>
                    <a:pt x="1214" y="760"/>
                  </a:lnTo>
                  <a:lnTo>
                    <a:pt x="1178" y="791"/>
                  </a:lnTo>
                  <a:lnTo>
                    <a:pt x="1140" y="817"/>
                  </a:lnTo>
                  <a:lnTo>
                    <a:pt x="1099" y="844"/>
                  </a:lnTo>
                  <a:lnTo>
                    <a:pt x="1057" y="868"/>
                  </a:lnTo>
                  <a:lnTo>
                    <a:pt x="1016" y="890"/>
                  </a:lnTo>
                  <a:lnTo>
                    <a:pt x="972" y="909"/>
                  </a:lnTo>
                  <a:lnTo>
                    <a:pt x="927" y="928"/>
                  </a:lnTo>
                  <a:lnTo>
                    <a:pt x="881" y="944"/>
                  </a:lnTo>
                  <a:lnTo>
                    <a:pt x="836" y="957"/>
                  </a:lnTo>
                  <a:lnTo>
                    <a:pt x="788" y="968"/>
                  </a:lnTo>
                  <a:lnTo>
                    <a:pt x="739" y="977"/>
                  </a:lnTo>
                  <a:lnTo>
                    <a:pt x="690" y="984"/>
                  </a:lnTo>
                  <a:lnTo>
                    <a:pt x="641" y="989"/>
                  </a:lnTo>
                  <a:lnTo>
                    <a:pt x="590" y="990"/>
                  </a:lnTo>
                  <a:lnTo>
                    <a:pt x="590" y="1370"/>
                  </a:lnTo>
                  <a:lnTo>
                    <a:pt x="590" y="1370"/>
                  </a:lnTo>
                  <a:lnTo>
                    <a:pt x="588" y="1394"/>
                  </a:lnTo>
                  <a:lnTo>
                    <a:pt x="585" y="1416"/>
                  </a:lnTo>
                  <a:lnTo>
                    <a:pt x="579" y="1437"/>
                  </a:lnTo>
                  <a:lnTo>
                    <a:pt x="572" y="1456"/>
                  </a:lnTo>
                  <a:lnTo>
                    <a:pt x="563" y="1473"/>
                  </a:lnTo>
                  <a:lnTo>
                    <a:pt x="552" y="1489"/>
                  </a:lnTo>
                  <a:lnTo>
                    <a:pt x="538" y="1503"/>
                  </a:lnTo>
                  <a:lnTo>
                    <a:pt x="523" y="1514"/>
                  </a:lnTo>
                  <a:lnTo>
                    <a:pt x="523" y="1514"/>
                  </a:lnTo>
                  <a:lnTo>
                    <a:pt x="506" y="1526"/>
                  </a:lnTo>
                  <a:lnTo>
                    <a:pt x="488" y="1532"/>
                  </a:lnTo>
                  <a:lnTo>
                    <a:pt x="469" y="1537"/>
                  </a:lnTo>
                  <a:lnTo>
                    <a:pt x="449" y="1540"/>
                  </a:lnTo>
                  <a:lnTo>
                    <a:pt x="428" y="1540"/>
                  </a:lnTo>
                  <a:lnTo>
                    <a:pt x="408" y="1537"/>
                  </a:lnTo>
                  <a:lnTo>
                    <a:pt x="385" y="1532"/>
                  </a:lnTo>
                  <a:lnTo>
                    <a:pt x="363" y="1524"/>
                  </a:lnTo>
                  <a:lnTo>
                    <a:pt x="363" y="1524"/>
                  </a:lnTo>
                  <a:lnTo>
                    <a:pt x="351" y="1521"/>
                  </a:lnTo>
                  <a:lnTo>
                    <a:pt x="319" y="1511"/>
                  </a:lnTo>
                  <a:lnTo>
                    <a:pt x="297" y="1507"/>
                  </a:lnTo>
                  <a:lnTo>
                    <a:pt x="271" y="1502"/>
                  </a:lnTo>
                  <a:lnTo>
                    <a:pt x="244" y="1499"/>
                  </a:lnTo>
                  <a:lnTo>
                    <a:pt x="214" y="1499"/>
                  </a:lnTo>
                  <a:lnTo>
                    <a:pt x="214" y="1499"/>
                  </a:lnTo>
                  <a:lnTo>
                    <a:pt x="194" y="1499"/>
                  </a:lnTo>
                  <a:lnTo>
                    <a:pt x="172" y="1502"/>
                  </a:lnTo>
                  <a:lnTo>
                    <a:pt x="151" y="1508"/>
                  </a:lnTo>
                  <a:lnTo>
                    <a:pt x="132" y="1514"/>
                  </a:lnTo>
                  <a:lnTo>
                    <a:pt x="113" y="1524"/>
                  </a:lnTo>
                  <a:lnTo>
                    <a:pt x="95" y="1535"/>
                  </a:lnTo>
                  <a:lnTo>
                    <a:pt x="78" y="1548"/>
                  </a:lnTo>
                  <a:lnTo>
                    <a:pt x="64" y="1560"/>
                  </a:lnTo>
                  <a:lnTo>
                    <a:pt x="50" y="1576"/>
                  </a:lnTo>
                  <a:lnTo>
                    <a:pt x="37" y="1592"/>
                  </a:lnTo>
                  <a:lnTo>
                    <a:pt x="26" y="1611"/>
                  </a:lnTo>
                  <a:lnTo>
                    <a:pt x="16" y="1628"/>
                  </a:lnTo>
                  <a:lnTo>
                    <a:pt x="10" y="1649"/>
                  </a:lnTo>
                  <a:lnTo>
                    <a:pt x="4" y="1670"/>
                  </a:lnTo>
                  <a:lnTo>
                    <a:pt x="0" y="1690"/>
                  </a:lnTo>
                  <a:lnTo>
                    <a:pt x="0" y="1712"/>
                  </a:lnTo>
                  <a:lnTo>
                    <a:pt x="0" y="1712"/>
                  </a:lnTo>
                  <a:lnTo>
                    <a:pt x="0" y="1735"/>
                  </a:lnTo>
                  <a:lnTo>
                    <a:pt x="4" y="1755"/>
                  </a:lnTo>
                  <a:lnTo>
                    <a:pt x="10" y="1776"/>
                  </a:lnTo>
                  <a:lnTo>
                    <a:pt x="16" y="1796"/>
                  </a:lnTo>
                  <a:lnTo>
                    <a:pt x="26" y="1815"/>
                  </a:lnTo>
                  <a:lnTo>
                    <a:pt x="37" y="1833"/>
                  </a:lnTo>
                  <a:lnTo>
                    <a:pt x="50" y="1849"/>
                  </a:lnTo>
                  <a:lnTo>
                    <a:pt x="64" y="1864"/>
                  </a:lnTo>
                  <a:lnTo>
                    <a:pt x="78" y="1879"/>
                  </a:lnTo>
                  <a:lnTo>
                    <a:pt x="95" y="1891"/>
                  </a:lnTo>
                  <a:lnTo>
                    <a:pt x="113" y="1901"/>
                  </a:lnTo>
                  <a:lnTo>
                    <a:pt x="132" y="1910"/>
                  </a:lnTo>
                  <a:lnTo>
                    <a:pt x="151" y="1918"/>
                  </a:lnTo>
                  <a:lnTo>
                    <a:pt x="172" y="1923"/>
                  </a:lnTo>
                  <a:lnTo>
                    <a:pt x="194" y="1926"/>
                  </a:lnTo>
                  <a:lnTo>
                    <a:pt x="214" y="1928"/>
                  </a:lnTo>
                  <a:lnTo>
                    <a:pt x="214" y="1928"/>
                  </a:lnTo>
                  <a:lnTo>
                    <a:pt x="244" y="1926"/>
                  </a:lnTo>
                  <a:lnTo>
                    <a:pt x="271" y="1923"/>
                  </a:lnTo>
                  <a:lnTo>
                    <a:pt x="297" y="1920"/>
                  </a:lnTo>
                  <a:lnTo>
                    <a:pt x="319" y="1915"/>
                  </a:lnTo>
                  <a:lnTo>
                    <a:pt x="351" y="1906"/>
                  </a:lnTo>
                  <a:lnTo>
                    <a:pt x="363" y="1901"/>
                  </a:lnTo>
                  <a:lnTo>
                    <a:pt x="363" y="1901"/>
                  </a:lnTo>
                  <a:lnTo>
                    <a:pt x="385" y="1893"/>
                  </a:lnTo>
                  <a:lnTo>
                    <a:pt x="408" y="1888"/>
                  </a:lnTo>
                  <a:lnTo>
                    <a:pt x="428" y="1887"/>
                  </a:lnTo>
                  <a:lnTo>
                    <a:pt x="449" y="1887"/>
                  </a:lnTo>
                  <a:lnTo>
                    <a:pt x="469" y="1888"/>
                  </a:lnTo>
                  <a:lnTo>
                    <a:pt x="488" y="1893"/>
                  </a:lnTo>
                  <a:lnTo>
                    <a:pt x="506" y="1901"/>
                  </a:lnTo>
                  <a:lnTo>
                    <a:pt x="523" y="1910"/>
                  </a:lnTo>
                  <a:lnTo>
                    <a:pt x="523" y="1910"/>
                  </a:lnTo>
                  <a:lnTo>
                    <a:pt x="538" y="1923"/>
                  </a:lnTo>
                  <a:lnTo>
                    <a:pt x="552" y="1936"/>
                  </a:lnTo>
                  <a:lnTo>
                    <a:pt x="563" y="1952"/>
                  </a:lnTo>
                  <a:lnTo>
                    <a:pt x="572" y="1969"/>
                  </a:lnTo>
                  <a:lnTo>
                    <a:pt x="579" y="1990"/>
                  </a:lnTo>
                  <a:lnTo>
                    <a:pt x="585" y="2010"/>
                  </a:lnTo>
                  <a:lnTo>
                    <a:pt x="588" y="2032"/>
                  </a:lnTo>
                  <a:lnTo>
                    <a:pt x="590" y="2055"/>
                  </a:lnTo>
                  <a:lnTo>
                    <a:pt x="590" y="2444"/>
                  </a:lnTo>
                  <a:lnTo>
                    <a:pt x="590" y="2444"/>
                  </a:lnTo>
                  <a:lnTo>
                    <a:pt x="652" y="2444"/>
                  </a:lnTo>
                  <a:lnTo>
                    <a:pt x="715" y="2441"/>
                  </a:lnTo>
                  <a:lnTo>
                    <a:pt x="777" y="2436"/>
                  </a:lnTo>
                  <a:lnTo>
                    <a:pt x="839" y="2432"/>
                  </a:lnTo>
                  <a:lnTo>
                    <a:pt x="900" y="2424"/>
                  </a:lnTo>
                  <a:lnTo>
                    <a:pt x="961" y="2416"/>
                  </a:lnTo>
                  <a:lnTo>
                    <a:pt x="1021" y="2405"/>
                  </a:lnTo>
                  <a:lnTo>
                    <a:pt x="1081" y="2394"/>
                  </a:lnTo>
                  <a:lnTo>
                    <a:pt x="1140" y="2379"/>
                  </a:lnTo>
                  <a:lnTo>
                    <a:pt x="1198" y="2365"/>
                  </a:lnTo>
                  <a:lnTo>
                    <a:pt x="1257" y="2349"/>
                  </a:lnTo>
                  <a:lnTo>
                    <a:pt x="1314" y="2332"/>
                  </a:lnTo>
                  <a:lnTo>
                    <a:pt x="1371" y="2313"/>
                  </a:lnTo>
                  <a:lnTo>
                    <a:pt x="1428" y="2294"/>
                  </a:lnTo>
                  <a:lnTo>
                    <a:pt x="1484" y="2272"/>
                  </a:lnTo>
                  <a:lnTo>
                    <a:pt x="1539" y="2249"/>
                  </a:lnTo>
                  <a:lnTo>
                    <a:pt x="1593" y="2226"/>
                  </a:lnTo>
                  <a:lnTo>
                    <a:pt x="1647" y="2200"/>
                  </a:lnTo>
                  <a:lnTo>
                    <a:pt x="1699" y="2173"/>
                  </a:lnTo>
                  <a:lnTo>
                    <a:pt x="1751" y="2146"/>
                  </a:lnTo>
                  <a:lnTo>
                    <a:pt x="1804" y="2118"/>
                  </a:lnTo>
                  <a:lnTo>
                    <a:pt x="1853" y="2088"/>
                  </a:lnTo>
                  <a:lnTo>
                    <a:pt x="1904" y="2056"/>
                  </a:lnTo>
                  <a:lnTo>
                    <a:pt x="1953" y="2023"/>
                  </a:lnTo>
                  <a:lnTo>
                    <a:pt x="2000" y="1990"/>
                  </a:lnTo>
                  <a:lnTo>
                    <a:pt x="2048" y="1955"/>
                  </a:lnTo>
                  <a:lnTo>
                    <a:pt x="2095" y="1920"/>
                  </a:lnTo>
                  <a:lnTo>
                    <a:pt x="2140" y="1884"/>
                  </a:lnTo>
                  <a:lnTo>
                    <a:pt x="2186" y="1845"/>
                  </a:lnTo>
                  <a:lnTo>
                    <a:pt x="2228" y="1806"/>
                  </a:lnTo>
                  <a:lnTo>
                    <a:pt x="2271" y="1766"/>
                  </a:lnTo>
                  <a:lnTo>
                    <a:pt x="2314" y="1725"/>
                  </a:lnTo>
                  <a:lnTo>
                    <a:pt x="2355" y="1684"/>
                  </a:lnTo>
                  <a:lnTo>
                    <a:pt x="2395" y="1641"/>
                  </a:lnTo>
                  <a:lnTo>
                    <a:pt x="2433" y="1597"/>
                  </a:lnTo>
                  <a:lnTo>
                    <a:pt x="2471" y="1552"/>
                  </a:lnTo>
                  <a:lnTo>
                    <a:pt x="2507" y="1507"/>
                  </a:lnTo>
                  <a:lnTo>
                    <a:pt x="2544" y="1459"/>
                  </a:lnTo>
                  <a:lnTo>
                    <a:pt x="2579" y="1411"/>
                  </a:lnTo>
                  <a:lnTo>
                    <a:pt x="2612" y="1364"/>
                  </a:lnTo>
                  <a:lnTo>
                    <a:pt x="2644" y="1315"/>
                  </a:lnTo>
                  <a:lnTo>
                    <a:pt x="2675" y="1264"/>
                  </a:lnTo>
                  <a:lnTo>
                    <a:pt x="2705" y="1213"/>
                  </a:lnTo>
                  <a:lnTo>
                    <a:pt x="2734" y="1163"/>
                  </a:lnTo>
                  <a:lnTo>
                    <a:pt x="2761" y="1111"/>
                  </a:lnTo>
                  <a:lnTo>
                    <a:pt x="2788" y="1058"/>
                  </a:lnTo>
                  <a:lnTo>
                    <a:pt x="2813" y="1004"/>
                  </a:lnTo>
                  <a:lnTo>
                    <a:pt x="2837" y="949"/>
                  </a:lnTo>
                  <a:lnTo>
                    <a:pt x="2859" y="895"/>
                  </a:lnTo>
                  <a:lnTo>
                    <a:pt x="2881" y="838"/>
                  </a:lnTo>
                  <a:lnTo>
                    <a:pt x="2900" y="783"/>
                  </a:lnTo>
                  <a:lnTo>
                    <a:pt x="2919" y="726"/>
                  </a:lnTo>
                  <a:lnTo>
                    <a:pt x="2937" y="669"/>
                  </a:lnTo>
                  <a:lnTo>
                    <a:pt x="2953" y="610"/>
                  </a:lnTo>
                  <a:lnTo>
                    <a:pt x="2967" y="551"/>
                  </a:lnTo>
                  <a:lnTo>
                    <a:pt x="2980" y="491"/>
                  </a:lnTo>
                  <a:lnTo>
                    <a:pt x="2992" y="433"/>
                  </a:lnTo>
                  <a:lnTo>
                    <a:pt x="3002" y="372"/>
                  </a:lnTo>
                  <a:lnTo>
                    <a:pt x="3010" y="311"/>
                  </a:lnTo>
                  <a:lnTo>
                    <a:pt x="3018" y="249"/>
                  </a:lnTo>
                  <a:lnTo>
                    <a:pt x="3022" y="187"/>
                  </a:lnTo>
                  <a:lnTo>
                    <a:pt x="3027" y="125"/>
                  </a:lnTo>
                  <a:lnTo>
                    <a:pt x="3030" y="63"/>
                  </a:lnTo>
                  <a:lnTo>
                    <a:pt x="3030" y="0"/>
                  </a:lnTo>
                  <a:lnTo>
                    <a:pt x="2639" y="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02013686-D625-41D0-AD8A-7049626B09E9}"/>
              </a:ext>
            </a:extLst>
          </p:cNvPr>
          <p:cNvSpPr txBox="1"/>
          <p:nvPr/>
        </p:nvSpPr>
        <p:spPr>
          <a:xfrm>
            <a:off x="7147031" y="2076202"/>
            <a:ext cx="1972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400" b="1" dirty="0">
                <a:solidFill>
                  <a:schemeClr val="bg1"/>
                </a:solidFill>
              </a:rPr>
              <a:t>ВІДКРИТІСТЬ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CD44680-3806-4642-9523-98340581B51D}"/>
              </a:ext>
            </a:extLst>
          </p:cNvPr>
          <p:cNvSpPr txBox="1"/>
          <p:nvPr/>
        </p:nvSpPr>
        <p:spPr>
          <a:xfrm>
            <a:off x="7089250" y="4210458"/>
            <a:ext cx="14772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400" b="1" dirty="0">
                <a:solidFill>
                  <a:schemeClr val="bg1"/>
                </a:solidFill>
              </a:rPr>
              <a:t>ПАРИТЕТ-</a:t>
            </a:r>
            <a:br>
              <a:rPr lang="uk-UA" sz="2400" b="1" dirty="0">
                <a:solidFill>
                  <a:schemeClr val="bg1"/>
                </a:solidFill>
              </a:rPr>
            </a:br>
            <a:r>
              <a:rPr lang="uk-UA" sz="2400" b="1" dirty="0">
                <a:solidFill>
                  <a:schemeClr val="bg1"/>
                </a:solidFill>
              </a:rPr>
              <a:t>НІСТЬ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55E569A-4049-4D32-8C5C-C1C19427B1C3}"/>
              </a:ext>
            </a:extLst>
          </p:cNvPr>
          <p:cNvSpPr txBox="1"/>
          <p:nvPr/>
        </p:nvSpPr>
        <p:spPr>
          <a:xfrm>
            <a:off x="9762533" y="2025360"/>
            <a:ext cx="16321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400" b="1" dirty="0">
                <a:solidFill>
                  <a:schemeClr val="bg1"/>
                </a:solidFill>
              </a:rPr>
              <a:t>ГЕНДЕРНА </a:t>
            </a:r>
            <a:br>
              <a:rPr lang="uk-UA" sz="2400" b="1" dirty="0">
                <a:solidFill>
                  <a:schemeClr val="bg1"/>
                </a:solidFill>
              </a:rPr>
            </a:br>
            <a:r>
              <a:rPr lang="uk-UA" sz="2400" b="1" dirty="0">
                <a:solidFill>
                  <a:schemeClr val="bg1"/>
                </a:solidFill>
              </a:rPr>
              <a:t>РІВНІСТЬ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C0BD162-F5E9-43AF-8734-09AEACAE0C91}"/>
              </a:ext>
            </a:extLst>
          </p:cNvPr>
          <p:cNvSpPr txBox="1"/>
          <p:nvPr/>
        </p:nvSpPr>
        <p:spPr>
          <a:xfrm>
            <a:off x="9537697" y="4239241"/>
            <a:ext cx="18580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400" b="1" dirty="0">
                <a:solidFill>
                  <a:schemeClr val="bg1"/>
                </a:solidFill>
              </a:rPr>
              <a:t>ШИРОКЕ </a:t>
            </a:r>
            <a:br>
              <a:rPr lang="uk-UA" sz="2400" b="1" dirty="0">
                <a:solidFill>
                  <a:schemeClr val="bg1"/>
                </a:solidFill>
              </a:rPr>
            </a:br>
            <a:r>
              <a:rPr lang="uk-UA" sz="2400" b="1" dirty="0">
                <a:solidFill>
                  <a:schemeClr val="bg1"/>
                </a:solidFill>
              </a:rPr>
              <a:t>ОХОПЛЕННЯ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CF3A93-AFBD-41C5-B69E-33A3D286E46B}"/>
              </a:ext>
            </a:extLst>
          </p:cNvPr>
          <p:cNvSpPr txBox="1"/>
          <p:nvPr/>
        </p:nvSpPr>
        <p:spPr>
          <a:xfrm>
            <a:off x="8465394" y="3156394"/>
            <a:ext cx="15812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1600" b="1" dirty="0"/>
              <a:t>ПРИНЦИПИ </a:t>
            </a:r>
            <a:br>
              <a:rPr lang="uk-UA" sz="1600" b="1" dirty="0"/>
            </a:br>
            <a:r>
              <a:rPr lang="uk-UA" sz="1600" b="1" dirty="0"/>
              <a:t>ФОРМУВАННЯ </a:t>
            </a:r>
            <a:br>
              <a:rPr lang="uk-UA" sz="1600" b="1" dirty="0"/>
            </a:br>
            <a:r>
              <a:rPr lang="uk-UA" sz="1600" b="1" dirty="0"/>
              <a:t>РОБОЧИХ ГРУП </a:t>
            </a:r>
          </a:p>
        </p:txBody>
      </p:sp>
      <p:pic>
        <p:nvPicPr>
          <p:cNvPr id="19" name="Picture 4" descr="Ð ÐµÐ·ÑÐ»ÑÑÐ°Ñ Ð¿Ð¾ÑÑÐºÑ Ð·Ð¾Ð±ÑÐ°Ð¶ÐµÐ½Ñ Ð·Ð° Ð·Ð°Ð¿Ð¸ÑÐ¾Ð¼ &quot;Ð»ÑÐ´Ð¸  Ð¸ÐºÐ¾Ð½ÐºÐ°&quot;">
            <a:extLst>
              <a:ext uri="{FF2B5EF4-FFF2-40B4-BE49-F238E27FC236}">
                <a16:creationId xmlns:a16="http://schemas.microsoft.com/office/drawing/2014/main" id="{F7290D96-BABA-496D-96B4-960216AAEA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32214" y="5737912"/>
            <a:ext cx="1323787" cy="1323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Ð ÐµÐ·ÑÐ»ÑÑÐ°Ñ Ð¿Ð¾ÑÑÐºÑ Ð·Ð¾Ð±ÑÐ°Ð¶ÐµÐ½Ñ Ð·Ð° Ð·Ð°Ð¿Ð¸ÑÐ¾Ð¼ &quot;Ð»ÑÐ´Ð¸  Ð¸ÐºÐ¾Ð½ÐºÐ°&quot;">
            <a:extLst>
              <a:ext uri="{FF2B5EF4-FFF2-40B4-BE49-F238E27FC236}">
                <a16:creationId xmlns:a16="http://schemas.microsoft.com/office/drawing/2014/main" id="{C441D4A3-379E-43C4-B191-B9C101DA5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8817" l="0" r="100000">
                        <a14:foregroundMark x1="16272" y1="60651" x2="16272" y2="60651"/>
                        <a14:foregroundMark x1="26036" y1="11834" x2="26036" y2="11834"/>
                        <a14:foregroundMark x1="52071" y1="30178" x2="52071" y2="30178"/>
                        <a14:foregroundMark x1="78107" y1="18639" x2="78107" y2="18639"/>
                        <a14:foregroundMark x1="85799" y1="37574" x2="85799" y2="37574"/>
                        <a14:foregroundMark x1="91420" y1="48817" x2="91420" y2="4881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63" y="1676452"/>
            <a:ext cx="1148678" cy="1148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91E773D-A6AF-487A-95C5-28A7E49F1030}"/>
              </a:ext>
            </a:extLst>
          </p:cNvPr>
          <p:cNvSpPr txBox="1"/>
          <p:nvPr/>
        </p:nvSpPr>
        <p:spPr>
          <a:xfrm>
            <a:off x="1813132" y="1657042"/>
            <a:ext cx="5126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РОБОЧІ ГРУПИ В РЕГІОНАХ – ЗНАЧНИЙ РОЗРИВ У КІЛЬКІСНОМУ ТА ЯКІСНОМУ СКЛАДІ</a:t>
            </a:r>
          </a:p>
        </p:txBody>
      </p:sp>
      <p:graphicFrame>
        <p:nvGraphicFramePr>
          <p:cNvPr id="14" name="Діаграма 13">
            <a:extLst>
              <a:ext uri="{FF2B5EF4-FFF2-40B4-BE49-F238E27FC236}">
                <a16:creationId xmlns:a16="http://schemas.microsoft.com/office/drawing/2014/main" id="{88FD7B9C-8D4B-46F0-AA1A-0FDD8ED7FD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557822"/>
              </p:ext>
            </p:extLst>
          </p:nvPr>
        </p:nvGraphicFramePr>
        <p:xfrm>
          <a:off x="-150794" y="2061830"/>
          <a:ext cx="7585953" cy="4807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80980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">
            <a:extLst>
              <a:ext uri="{FF2B5EF4-FFF2-40B4-BE49-F238E27FC236}">
                <a16:creationId xmlns:a16="http://schemas.microsoft.com/office/drawing/2014/main" id="{72B9DCB4-A9D4-422A-8BCA-9A93311DD4AF}"/>
              </a:ext>
            </a:extLst>
          </p:cNvPr>
          <p:cNvSpPr txBox="1">
            <a:spLocks/>
          </p:cNvSpPr>
          <p:nvPr/>
        </p:nvSpPr>
        <p:spPr>
          <a:xfrm>
            <a:off x="1230281" y="283281"/>
            <a:ext cx="10774365" cy="6286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3600" b="1" dirty="0">
                <a:solidFill>
                  <a:srgbClr val="002060"/>
                </a:solidFill>
              </a:rPr>
              <a:t>ПЕРШОЧЕРГОВІ ЗАВДАННЯ ДЛЯ ОДА (КМДА)</a:t>
            </a:r>
          </a:p>
          <a:p>
            <a:pPr algn="l"/>
            <a:r>
              <a:rPr lang="uk-UA" sz="3600" b="1" dirty="0">
                <a:solidFill>
                  <a:schemeClr val="bg1">
                    <a:lumMod val="50000"/>
                  </a:schemeClr>
                </a:solidFill>
              </a:rPr>
              <a:t>І-ІІ КВАРТАЛ 2019</a:t>
            </a:r>
          </a:p>
        </p:txBody>
      </p:sp>
      <p:sp>
        <p:nvSpPr>
          <p:cNvPr id="21" name="Підзаголовок 2">
            <a:extLst>
              <a:ext uri="{FF2B5EF4-FFF2-40B4-BE49-F238E27FC236}">
                <a16:creationId xmlns:a16="http://schemas.microsoft.com/office/drawing/2014/main" id="{3039588B-06FA-417A-BF4D-0EEA170A6391}"/>
              </a:ext>
            </a:extLst>
          </p:cNvPr>
          <p:cNvSpPr txBox="1">
            <a:spLocks/>
          </p:cNvSpPr>
          <p:nvPr/>
        </p:nvSpPr>
        <p:spPr>
          <a:xfrm>
            <a:off x="6321393" y="2180416"/>
            <a:ext cx="4802651" cy="4788869"/>
          </a:xfrm>
          <a:prstGeom prst="rect">
            <a:avLst/>
          </a:prstGeom>
        </p:spPr>
        <p:txBody>
          <a:bodyPr numCol="1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6" name="Параллелограмм 14">
            <a:extLst>
              <a:ext uri="{FF2B5EF4-FFF2-40B4-BE49-F238E27FC236}">
                <a16:creationId xmlns:a16="http://schemas.microsoft.com/office/drawing/2014/main" id="{AA82E13E-57F4-44B0-A94D-E7105A449F17}"/>
              </a:ext>
            </a:extLst>
          </p:cNvPr>
          <p:cNvSpPr/>
          <p:nvPr/>
        </p:nvSpPr>
        <p:spPr>
          <a:xfrm rot="5400000" flipH="1">
            <a:off x="-189488" y="486350"/>
            <a:ext cx="894912" cy="515938"/>
          </a:xfrm>
          <a:prstGeom prst="parallelogram">
            <a:avLst>
              <a:gd name="adj" fmla="val 57756"/>
            </a:avLst>
          </a:prstGeom>
          <a:solidFill>
            <a:srgbClr val="FFD5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7" name="Параллелограмм 15">
            <a:extLst>
              <a:ext uri="{FF2B5EF4-FFF2-40B4-BE49-F238E27FC236}">
                <a16:creationId xmlns:a16="http://schemas.microsoft.com/office/drawing/2014/main" id="{CE29A1FD-63FC-46F5-A1E8-F96046CE405E}"/>
              </a:ext>
            </a:extLst>
          </p:cNvPr>
          <p:cNvSpPr/>
          <p:nvPr/>
        </p:nvSpPr>
        <p:spPr>
          <a:xfrm rot="5400000" flipH="1">
            <a:off x="11121993" y="27017"/>
            <a:ext cx="1038227" cy="431737"/>
          </a:xfrm>
          <a:prstGeom prst="parallelogram">
            <a:avLst>
              <a:gd name="adj" fmla="val 57756"/>
            </a:avLst>
          </a:prstGeom>
          <a:solidFill>
            <a:srgbClr val="FFD5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8" name="Подзаголовок 2">
            <a:extLst>
              <a:ext uri="{FF2B5EF4-FFF2-40B4-BE49-F238E27FC236}">
                <a16:creationId xmlns:a16="http://schemas.microsoft.com/office/drawing/2014/main" id="{77416B1D-2C0D-4499-84BC-C6D278D42122}"/>
              </a:ext>
            </a:extLst>
          </p:cNvPr>
          <p:cNvSpPr txBox="1">
            <a:spLocks/>
          </p:cNvSpPr>
          <p:nvPr/>
        </p:nvSpPr>
        <p:spPr>
          <a:xfrm>
            <a:off x="11425238" y="296863"/>
            <a:ext cx="433387" cy="32755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rgbClr val="274D6F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fld id="{4F99E2DD-D749-4E82-BED9-0732D43976FD}" type="slidenum">
              <a:rPr lang="ru-RU" sz="1600" smtClean="0"/>
              <a:pPr algn="ctr">
                <a:spcBef>
                  <a:spcPts val="0"/>
                </a:spcBef>
                <a:spcAft>
                  <a:spcPts val="600"/>
                </a:spcAft>
              </a:pPr>
              <a:t>5</a:t>
            </a:fld>
            <a:endParaRPr lang="uk-UA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BC6FB6-0C43-47FE-A1C8-0C5422F438F9}"/>
              </a:ext>
            </a:extLst>
          </p:cNvPr>
          <p:cNvSpPr txBox="1"/>
          <p:nvPr/>
        </p:nvSpPr>
        <p:spPr>
          <a:xfrm>
            <a:off x="4995431" y="4206054"/>
            <a:ext cx="226362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solidFill>
                  <a:srgbClr val="297FB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Підготувати орієнтовний </a:t>
            </a:r>
            <a:r>
              <a:rPr lang="uk-UA" sz="1400" b="1" dirty="0">
                <a:solidFill>
                  <a:schemeClr val="accent6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графік підготовки у 2019 році </a:t>
            </a:r>
            <a:r>
              <a:rPr lang="uk-UA" sz="1400" b="1" dirty="0">
                <a:solidFill>
                  <a:srgbClr val="297FB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регіональної стратегії та надіслати цю інформацію </a:t>
            </a:r>
            <a:r>
              <a:rPr lang="uk-UA" sz="1400" b="1" dirty="0" err="1">
                <a:solidFill>
                  <a:srgbClr val="297FB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Мінрегіону</a:t>
            </a:r>
            <a:r>
              <a:rPr lang="uk-UA" sz="1400" b="1" dirty="0">
                <a:solidFill>
                  <a:srgbClr val="297FB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en-US" sz="1400" b="1" dirty="0">
              <a:solidFill>
                <a:srgbClr val="297FB8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246BCA-24C2-4B8D-AFD8-2E71BAC3F010}"/>
              </a:ext>
            </a:extLst>
          </p:cNvPr>
          <p:cNvSpPr txBox="1"/>
          <p:nvPr/>
        </p:nvSpPr>
        <p:spPr>
          <a:xfrm>
            <a:off x="10263112" y="3774111"/>
            <a:ext cx="189025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err="1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Забезпечити</a:t>
            </a:r>
            <a:r>
              <a:rPr lang="ru-RU" sz="1400" b="1" dirty="0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400" b="1" dirty="0" err="1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процес</a:t>
            </a:r>
            <a:r>
              <a:rPr lang="ru-RU" sz="1400" b="1" dirty="0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400" b="1" dirty="0" err="1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розроблення</a:t>
            </a:r>
            <a:r>
              <a:rPr lang="ru-RU" sz="1400" b="1" dirty="0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400" b="1" dirty="0" err="1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регіональних</a:t>
            </a:r>
            <a:r>
              <a:rPr lang="ru-RU" sz="1400" b="1" dirty="0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400" b="1" dirty="0" err="1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стратегій</a:t>
            </a:r>
            <a:r>
              <a:rPr lang="ru-RU" sz="1400" b="1" dirty="0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максимально </a:t>
            </a:r>
            <a:r>
              <a:rPr lang="ru-RU" sz="1400" b="1" dirty="0" err="1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відкритим</a:t>
            </a:r>
            <a:r>
              <a:rPr lang="ru-RU" sz="1400" b="1" dirty="0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en-US" sz="1400" b="1" dirty="0">
              <a:solidFill>
                <a:srgbClr val="E84C3D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B636A56-40B2-461D-A580-11A4D790CDCF}"/>
              </a:ext>
            </a:extLst>
          </p:cNvPr>
          <p:cNvSpPr txBox="1"/>
          <p:nvPr/>
        </p:nvSpPr>
        <p:spPr>
          <a:xfrm>
            <a:off x="2606743" y="1559505"/>
            <a:ext cx="21038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err="1">
                <a:solidFill>
                  <a:srgbClr val="8D44A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Сформувати</a:t>
            </a:r>
            <a:r>
              <a:rPr lang="ru-RU" sz="1400" b="1" dirty="0">
                <a:solidFill>
                  <a:srgbClr val="8D44A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склад </a:t>
            </a:r>
            <a:r>
              <a:rPr lang="ru-RU" sz="1400" b="1" dirty="0" err="1">
                <a:solidFill>
                  <a:srgbClr val="8D44A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робочих</a:t>
            </a:r>
            <a:r>
              <a:rPr lang="ru-RU" sz="1400" b="1" dirty="0">
                <a:solidFill>
                  <a:srgbClr val="8D44A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400" b="1" dirty="0" err="1">
                <a:solidFill>
                  <a:srgbClr val="8D44A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груп</a:t>
            </a:r>
            <a:r>
              <a:rPr lang="ru-RU" sz="1400" b="1" dirty="0">
                <a:solidFill>
                  <a:srgbClr val="8D44A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з </a:t>
            </a:r>
            <a:r>
              <a:rPr lang="ru-RU" sz="1400" b="1" dirty="0" err="1">
                <a:solidFill>
                  <a:srgbClr val="8D44A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розроблення</a:t>
            </a:r>
            <a:r>
              <a:rPr lang="ru-RU" sz="1400" b="1" dirty="0">
                <a:solidFill>
                  <a:srgbClr val="8D44A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400" b="1" dirty="0" err="1">
                <a:solidFill>
                  <a:srgbClr val="8D44A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стратегій</a:t>
            </a:r>
            <a:endParaRPr lang="en-US" sz="1400" b="1" dirty="0">
              <a:solidFill>
                <a:srgbClr val="8D44AD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BB4A9DF-3721-4ADD-AB93-C6F392A07E63}"/>
              </a:ext>
            </a:extLst>
          </p:cNvPr>
          <p:cNvSpPr txBox="1"/>
          <p:nvPr/>
        </p:nvSpPr>
        <p:spPr>
          <a:xfrm>
            <a:off x="7055606" y="1595235"/>
            <a:ext cx="327226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solidFill>
                  <a:srgbClr val="27AE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Надати </a:t>
            </a:r>
            <a:r>
              <a:rPr lang="uk-UA" sz="1400" b="1" dirty="0" err="1">
                <a:solidFill>
                  <a:srgbClr val="27AE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Мінрегіону</a:t>
            </a:r>
            <a:r>
              <a:rPr lang="uk-UA" sz="1400" b="1" dirty="0">
                <a:solidFill>
                  <a:srgbClr val="27AE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контактну інформацію (ПІБ, посада, </a:t>
            </a:r>
            <a:r>
              <a:rPr lang="uk-UA" sz="1400" b="1" dirty="0" err="1">
                <a:solidFill>
                  <a:srgbClr val="27AE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тел</a:t>
            </a:r>
            <a:r>
              <a:rPr lang="uk-UA" sz="1400" b="1" dirty="0">
                <a:solidFill>
                  <a:srgbClr val="27AE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., </a:t>
            </a:r>
            <a:r>
              <a:rPr lang="uk-UA" sz="1400" b="1" dirty="0" err="1">
                <a:solidFill>
                  <a:srgbClr val="27AE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ел.пошта</a:t>
            </a:r>
            <a:r>
              <a:rPr lang="uk-UA" sz="1400" b="1" dirty="0">
                <a:solidFill>
                  <a:srgbClr val="27AE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особи, визначеної відповідальною за підготовку проекту регіональної стратегії розвитку і плану заходів з її реалізації </a:t>
            </a:r>
            <a:br>
              <a:rPr lang="uk-UA" sz="1400" b="1" dirty="0">
                <a:solidFill>
                  <a:srgbClr val="27AE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uk-UA" sz="1600" dirty="0">
                <a:solidFill>
                  <a:schemeClr val="bg1">
                    <a:lumMod val="65000"/>
                  </a:schemeClr>
                </a:solidFill>
              </a:rPr>
              <a:t>лист </a:t>
            </a:r>
            <a:r>
              <a:rPr lang="uk-UA" sz="1600" dirty="0" err="1">
                <a:solidFill>
                  <a:schemeClr val="bg1">
                    <a:lumMod val="65000"/>
                  </a:schemeClr>
                </a:solidFill>
              </a:rPr>
              <a:t>Мінрегіону</a:t>
            </a:r>
            <a:r>
              <a:rPr lang="uk-UA" sz="16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No7/36.2/1548-19 </a:t>
            </a:r>
            <a:r>
              <a:rPr lang="uk-UA" sz="1600" dirty="0">
                <a:solidFill>
                  <a:schemeClr val="bg1">
                    <a:lumMod val="65000"/>
                  </a:schemeClr>
                </a:solidFill>
              </a:rPr>
              <a:t>від 31.01.2019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25" name="Group 152">
            <a:extLst>
              <a:ext uri="{FF2B5EF4-FFF2-40B4-BE49-F238E27FC236}">
                <a16:creationId xmlns:a16="http://schemas.microsoft.com/office/drawing/2014/main" id="{CE231779-FD36-46DA-9570-2061824CD298}"/>
              </a:ext>
            </a:extLst>
          </p:cNvPr>
          <p:cNvGrpSpPr/>
          <p:nvPr/>
        </p:nvGrpSpPr>
        <p:grpSpPr>
          <a:xfrm>
            <a:off x="411904" y="3789067"/>
            <a:ext cx="1728193" cy="1600438"/>
            <a:chOff x="955476" y="4979213"/>
            <a:chExt cx="2169469" cy="1600438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F609FDCD-F088-4E45-95E0-5368BB712320}"/>
                </a:ext>
              </a:extLst>
            </p:cNvPr>
            <p:cNvSpPr txBox="1"/>
            <p:nvPr/>
          </p:nvSpPr>
          <p:spPr>
            <a:xfrm>
              <a:off x="955476" y="4979213"/>
              <a:ext cx="2169469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err="1">
                  <a:solidFill>
                    <a:schemeClr val="accent6">
                      <a:lumMod val="7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Рішення</a:t>
              </a:r>
              <a:r>
                <a:rPr lang="ru-RU" sz="1400" b="1" dirty="0">
                  <a:solidFill>
                    <a:schemeClr val="accent6">
                      <a:lumMod val="7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ради.</a:t>
              </a:r>
            </a:p>
            <a:p>
              <a:pPr algn="ctr"/>
              <a:r>
                <a:rPr lang="ru-RU" sz="1400" b="1" dirty="0" err="1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Оголошення</a:t>
              </a:r>
              <a:r>
                <a:rPr lang="ru-RU" sz="1400" b="1" dirty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на </a:t>
              </a:r>
              <a:r>
                <a:rPr lang="ru-RU" sz="1400" b="1" dirty="0" err="1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офіційному</a:t>
              </a:r>
              <a:r>
                <a:rPr lang="ru-RU" sz="1400" b="1" dirty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веб-</a:t>
              </a:r>
              <a:r>
                <a:rPr lang="ru-RU" sz="1400" b="1" dirty="0" err="1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сайті</a:t>
              </a:r>
              <a:r>
                <a:rPr lang="ru-RU" sz="1400" b="1" dirty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про початок </a:t>
              </a:r>
              <a:r>
                <a:rPr lang="ru-RU" sz="1400" b="1" dirty="0" err="1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розроблення</a:t>
              </a:r>
              <a:r>
                <a:rPr lang="ru-RU" sz="1400" b="1" dirty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ru-RU" sz="1400" b="1" dirty="0" err="1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регіональних</a:t>
              </a:r>
              <a:r>
                <a:rPr lang="ru-RU" sz="1400" b="1" dirty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ru-RU" sz="1400" b="1" dirty="0" err="1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стратегій</a:t>
              </a:r>
              <a:r>
                <a:rPr lang="ru-RU" sz="1400" b="1" dirty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розвитку до 2027 року</a:t>
              </a:r>
              <a:endParaRPr lang="en-US" sz="1400" b="1" dirty="0">
                <a:solidFill>
                  <a:srgbClr val="2D3E5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07FBA8E-BA93-47DD-9EBC-E459D8488F14}"/>
                </a:ext>
              </a:extLst>
            </p:cNvPr>
            <p:cNvSpPr txBox="1"/>
            <p:nvPr/>
          </p:nvSpPr>
          <p:spPr>
            <a:xfrm>
              <a:off x="1071320" y="5429016"/>
              <a:ext cx="16948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cxnSp>
        <p:nvCxnSpPr>
          <p:cNvPr id="31" name="Straight Connector 9">
            <a:extLst>
              <a:ext uri="{FF2B5EF4-FFF2-40B4-BE49-F238E27FC236}">
                <a16:creationId xmlns:a16="http://schemas.microsoft.com/office/drawing/2014/main" id="{197BF25E-F4EB-4E36-B7E6-B5B6BDF014AC}"/>
              </a:ext>
            </a:extLst>
          </p:cNvPr>
          <p:cNvCxnSpPr>
            <a:cxnSpLocks/>
            <a:stCxn id="41" idx="11"/>
            <a:endCxn id="40" idx="26"/>
          </p:cNvCxnSpPr>
          <p:nvPr/>
        </p:nvCxnSpPr>
        <p:spPr>
          <a:xfrm>
            <a:off x="1643745" y="3013652"/>
            <a:ext cx="1580844" cy="172900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11">
            <a:extLst>
              <a:ext uri="{FF2B5EF4-FFF2-40B4-BE49-F238E27FC236}">
                <a16:creationId xmlns:a16="http://schemas.microsoft.com/office/drawing/2014/main" id="{D9AFFDC3-B984-4D8D-B51D-ECCEB2521BB9}"/>
              </a:ext>
            </a:extLst>
          </p:cNvPr>
          <p:cNvCxnSpPr/>
          <p:nvPr/>
        </p:nvCxnSpPr>
        <p:spPr>
          <a:xfrm flipV="1">
            <a:off x="4416982" y="3055570"/>
            <a:ext cx="1728192" cy="172819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13">
            <a:extLst>
              <a:ext uri="{FF2B5EF4-FFF2-40B4-BE49-F238E27FC236}">
                <a16:creationId xmlns:a16="http://schemas.microsoft.com/office/drawing/2014/main" id="{F9C56105-F79E-42B3-8990-65C4F3516F04}"/>
              </a:ext>
            </a:extLst>
          </p:cNvPr>
          <p:cNvCxnSpPr>
            <a:cxnSpLocks/>
            <a:endCxn id="38" idx="25"/>
          </p:cNvCxnSpPr>
          <p:nvPr/>
        </p:nvCxnSpPr>
        <p:spPr>
          <a:xfrm>
            <a:off x="6145174" y="3055570"/>
            <a:ext cx="1965545" cy="184703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15">
            <a:extLst>
              <a:ext uri="{FF2B5EF4-FFF2-40B4-BE49-F238E27FC236}">
                <a16:creationId xmlns:a16="http://schemas.microsoft.com/office/drawing/2014/main" id="{FE7B5114-B296-4F75-BE3A-089F00962788}"/>
              </a:ext>
            </a:extLst>
          </p:cNvPr>
          <p:cNvCxnSpPr>
            <a:cxnSpLocks/>
            <a:stCxn id="38" idx="8"/>
            <a:endCxn id="37" idx="11"/>
          </p:cNvCxnSpPr>
          <p:nvPr/>
        </p:nvCxnSpPr>
        <p:spPr>
          <a:xfrm flipV="1">
            <a:off x="9207999" y="2863722"/>
            <a:ext cx="1635500" cy="203887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reeform 194">
            <a:extLst>
              <a:ext uri="{FF2B5EF4-FFF2-40B4-BE49-F238E27FC236}">
                <a16:creationId xmlns:a16="http://schemas.microsoft.com/office/drawing/2014/main" id="{392CA4AF-1965-4067-9827-94240EB61201}"/>
              </a:ext>
            </a:extLst>
          </p:cNvPr>
          <p:cNvSpPr>
            <a:spLocks/>
          </p:cNvSpPr>
          <p:nvPr/>
        </p:nvSpPr>
        <p:spPr bwMode="auto">
          <a:xfrm>
            <a:off x="10764026" y="2030486"/>
            <a:ext cx="1097280" cy="1097280"/>
          </a:xfrm>
          <a:custGeom>
            <a:avLst/>
            <a:gdLst>
              <a:gd name="T0" fmla="*/ 746 w 1574"/>
              <a:gd name="T1" fmla="*/ 1 h 1575"/>
              <a:gd name="T2" fmla="*/ 589 w 1574"/>
              <a:gd name="T3" fmla="*/ 25 h 1575"/>
              <a:gd name="T4" fmla="*/ 446 w 1574"/>
              <a:gd name="T5" fmla="*/ 78 h 1575"/>
              <a:gd name="T6" fmla="*/ 316 w 1574"/>
              <a:gd name="T7" fmla="*/ 157 h 1575"/>
              <a:gd name="T8" fmla="*/ 203 w 1574"/>
              <a:gd name="T9" fmla="*/ 258 h 1575"/>
              <a:gd name="T10" fmla="*/ 114 w 1574"/>
              <a:gd name="T11" fmla="*/ 380 h 1575"/>
              <a:gd name="T12" fmla="*/ 46 w 1574"/>
              <a:gd name="T13" fmla="*/ 517 h 1575"/>
              <a:gd name="T14" fmla="*/ 9 w 1574"/>
              <a:gd name="T15" fmla="*/ 668 h 1575"/>
              <a:gd name="T16" fmla="*/ 0 w 1574"/>
              <a:gd name="T17" fmla="*/ 788 h 1575"/>
              <a:gd name="T18" fmla="*/ 9 w 1574"/>
              <a:gd name="T19" fmla="*/ 907 h 1575"/>
              <a:gd name="T20" fmla="*/ 46 w 1574"/>
              <a:gd name="T21" fmla="*/ 1059 h 1575"/>
              <a:gd name="T22" fmla="*/ 114 w 1574"/>
              <a:gd name="T23" fmla="*/ 1196 h 1575"/>
              <a:gd name="T24" fmla="*/ 203 w 1574"/>
              <a:gd name="T25" fmla="*/ 1317 h 1575"/>
              <a:gd name="T26" fmla="*/ 316 w 1574"/>
              <a:gd name="T27" fmla="*/ 1419 h 1575"/>
              <a:gd name="T28" fmla="*/ 446 w 1574"/>
              <a:gd name="T29" fmla="*/ 1498 h 1575"/>
              <a:gd name="T30" fmla="*/ 589 w 1574"/>
              <a:gd name="T31" fmla="*/ 1550 h 1575"/>
              <a:gd name="T32" fmla="*/ 746 w 1574"/>
              <a:gd name="T33" fmla="*/ 1575 h 1575"/>
              <a:gd name="T34" fmla="*/ 828 w 1574"/>
              <a:gd name="T35" fmla="*/ 1575 h 1575"/>
              <a:gd name="T36" fmla="*/ 983 w 1574"/>
              <a:gd name="T37" fmla="*/ 1550 h 1575"/>
              <a:gd name="T38" fmla="*/ 1129 w 1574"/>
              <a:gd name="T39" fmla="*/ 1498 h 1575"/>
              <a:gd name="T40" fmla="*/ 1258 w 1574"/>
              <a:gd name="T41" fmla="*/ 1419 h 1575"/>
              <a:gd name="T42" fmla="*/ 1370 w 1574"/>
              <a:gd name="T43" fmla="*/ 1317 h 1575"/>
              <a:gd name="T44" fmla="*/ 1460 w 1574"/>
              <a:gd name="T45" fmla="*/ 1196 h 1575"/>
              <a:gd name="T46" fmla="*/ 1526 w 1574"/>
              <a:gd name="T47" fmla="*/ 1059 h 1575"/>
              <a:gd name="T48" fmla="*/ 1565 w 1574"/>
              <a:gd name="T49" fmla="*/ 907 h 1575"/>
              <a:gd name="T50" fmla="*/ 1574 w 1574"/>
              <a:gd name="T51" fmla="*/ 788 h 1575"/>
              <a:gd name="T52" fmla="*/ 1565 w 1574"/>
              <a:gd name="T53" fmla="*/ 668 h 1575"/>
              <a:gd name="T54" fmla="*/ 1526 w 1574"/>
              <a:gd name="T55" fmla="*/ 517 h 1575"/>
              <a:gd name="T56" fmla="*/ 1460 w 1574"/>
              <a:gd name="T57" fmla="*/ 380 h 1575"/>
              <a:gd name="T58" fmla="*/ 1370 w 1574"/>
              <a:gd name="T59" fmla="*/ 258 h 1575"/>
              <a:gd name="T60" fmla="*/ 1258 w 1574"/>
              <a:gd name="T61" fmla="*/ 157 h 1575"/>
              <a:gd name="T62" fmla="*/ 1129 w 1574"/>
              <a:gd name="T63" fmla="*/ 78 h 1575"/>
              <a:gd name="T64" fmla="*/ 983 w 1574"/>
              <a:gd name="T65" fmla="*/ 25 h 1575"/>
              <a:gd name="T66" fmla="*/ 828 w 1574"/>
              <a:gd name="T67" fmla="*/ 1 h 1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574" h="1575">
                <a:moveTo>
                  <a:pt x="786" y="0"/>
                </a:moveTo>
                <a:lnTo>
                  <a:pt x="746" y="1"/>
                </a:lnTo>
                <a:lnTo>
                  <a:pt x="667" y="9"/>
                </a:lnTo>
                <a:lnTo>
                  <a:pt x="589" y="25"/>
                </a:lnTo>
                <a:lnTo>
                  <a:pt x="515" y="48"/>
                </a:lnTo>
                <a:lnTo>
                  <a:pt x="446" y="78"/>
                </a:lnTo>
                <a:lnTo>
                  <a:pt x="378" y="114"/>
                </a:lnTo>
                <a:lnTo>
                  <a:pt x="316" y="157"/>
                </a:lnTo>
                <a:lnTo>
                  <a:pt x="258" y="205"/>
                </a:lnTo>
                <a:lnTo>
                  <a:pt x="203" y="258"/>
                </a:lnTo>
                <a:lnTo>
                  <a:pt x="155" y="316"/>
                </a:lnTo>
                <a:lnTo>
                  <a:pt x="114" y="380"/>
                </a:lnTo>
                <a:lnTo>
                  <a:pt x="77" y="446"/>
                </a:lnTo>
                <a:lnTo>
                  <a:pt x="46" y="517"/>
                </a:lnTo>
                <a:lnTo>
                  <a:pt x="24" y="591"/>
                </a:lnTo>
                <a:lnTo>
                  <a:pt x="9" y="668"/>
                </a:lnTo>
                <a:lnTo>
                  <a:pt x="0" y="748"/>
                </a:lnTo>
                <a:lnTo>
                  <a:pt x="0" y="788"/>
                </a:lnTo>
                <a:lnTo>
                  <a:pt x="0" y="828"/>
                </a:lnTo>
                <a:lnTo>
                  <a:pt x="9" y="907"/>
                </a:lnTo>
                <a:lnTo>
                  <a:pt x="24" y="985"/>
                </a:lnTo>
                <a:lnTo>
                  <a:pt x="46" y="1059"/>
                </a:lnTo>
                <a:lnTo>
                  <a:pt x="77" y="1129"/>
                </a:lnTo>
                <a:lnTo>
                  <a:pt x="114" y="1196"/>
                </a:lnTo>
                <a:lnTo>
                  <a:pt x="155" y="1259"/>
                </a:lnTo>
                <a:lnTo>
                  <a:pt x="203" y="1317"/>
                </a:lnTo>
                <a:lnTo>
                  <a:pt x="258" y="1371"/>
                </a:lnTo>
                <a:lnTo>
                  <a:pt x="316" y="1419"/>
                </a:lnTo>
                <a:lnTo>
                  <a:pt x="378" y="1462"/>
                </a:lnTo>
                <a:lnTo>
                  <a:pt x="446" y="1498"/>
                </a:lnTo>
                <a:lnTo>
                  <a:pt x="515" y="1528"/>
                </a:lnTo>
                <a:lnTo>
                  <a:pt x="589" y="1550"/>
                </a:lnTo>
                <a:lnTo>
                  <a:pt x="667" y="1567"/>
                </a:lnTo>
                <a:lnTo>
                  <a:pt x="746" y="1575"/>
                </a:lnTo>
                <a:lnTo>
                  <a:pt x="786" y="1575"/>
                </a:lnTo>
                <a:lnTo>
                  <a:pt x="828" y="1575"/>
                </a:lnTo>
                <a:lnTo>
                  <a:pt x="907" y="1567"/>
                </a:lnTo>
                <a:lnTo>
                  <a:pt x="983" y="1550"/>
                </a:lnTo>
                <a:lnTo>
                  <a:pt x="1057" y="1528"/>
                </a:lnTo>
                <a:lnTo>
                  <a:pt x="1129" y="1498"/>
                </a:lnTo>
                <a:lnTo>
                  <a:pt x="1195" y="1462"/>
                </a:lnTo>
                <a:lnTo>
                  <a:pt x="1258" y="1419"/>
                </a:lnTo>
                <a:lnTo>
                  <a:pt x="1317" y="1371"/>
                </a:lnTo>
                <a:lnTo>
                  <a:pt x="1370" y="1317"/>
                </a:lnTo>
                <a:lnTo>
                  <a:pt x="1418" y="1259"/>
                </a:lnTo>
                <a:lnTo>
                  <a:pt x="1460" y="1196"/>
                </a:lnTo>
                <a:lnTo>
                  <a:pt x="1497" y="1129"/>
                </a:lnTo>
                <a:lnTo>
                  <a:pt x="1526" y="1059"/>
                </a:lnTo>
                <a:lnTo>
                  <a:pt x="1550" y="985"/>
                </a:lnTo>
                <a:lnTo>
                  <a:pt x="1565" y="907"/>
                </a:lnTo>
                <a:lnTo>
                  <a:pt x="1573" y="828"/>
                </a:lnTo>
                <a:lnTo>
                  <a:pt x="1574" y="788"/>
                </a:lnTo>
                <a:lnTo>
                  <a:pt x="1573" y="748"/>
                </a:lnTo>
                <a:lnTo>
                  <a:pt x="1565" y="668"/>
                </a:lnTo>
                <a:lnTo>
                  <a:pt x="1550" y="591"/>
                </a:lnTo>
                <a:lnTo>
                  <a:pt x="1526" y="517"/>
                </a:lnTo>
                <a:lnTo>
                  <a:pt x="1497" y="446"/>
                </a:lnTo>
                <a:lnTo>
                  <a:pt x="1460" y="380"/>
                </a:lnTo>
                <a:lnTo>
                  <a:pt x="1418" y="316"/>
                </a:lnTo>
                <a:lnTo>
                  <a:pt x="1370" y="258"/>
                </a:lnTo>
                <a:lnTo>
                  <a:pt x="1317" y="205"/>
                </a:lnTo>
                <a:lnTo>
                  <a:pt x="1258" y="157"/>
                </a:lnTo>
                <a:lnTo>
                  <a:pt x="1195" y="114"/>
                </a:lnTo>
                <a:lnTo>
                  <a:pt x="1129" y="78"/>
                </a:lnTo>
                <a:lnTo>
                  <a:pt x="1057" y="48"/>
                </a:lnTo>
                <a:lnTo>
                  <a:pt x="983" y="25"/>
                </a:lnTo>
                <a:lnTo>
                  <a:pt x="907" y="9"/>
                </a:lnTo>
                <a:lnTo>
                  <a:pt x="828" y="1"/>
                </a:lnTo>
                <a:lnTo>
                  <a:pt x="786" y="0"/>
                </a:lnTo>
                <a:close/>
              </a:path>
            </a:pathLst>
          </a:custGeom>
          <a:solidFill>
            <a:schemeClr val="bg1"/>
          </a:solidFill>
          <a:ln w="127000">
            <a:solidFill>
              <a:srgbClr val="E84C3D"/>
            </a:solidFill>
            <a:round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uk-UA" sz="2400" b="1" dirty="0">
                <a:solidFill>
                  <a:srgbClr val="E84C3D"/>
                </a:solidFill>
              </a:rPr>
              <a:t>5</a:t>
            </a:r>
            <a:endParaRPr lang="en-US" sz="2400" b="1" dirty="0">
              <a:solidFill>
                <a:srgbClr val="E84C3D"/>
              </a:solidFill>
            </a:endParaRPr>
          </a:p>
        </p:txBody>
      </p:sp>
      <p:sp>
        <p:nvSpPr>
          <p:cNvPr id="38" name="Freeform 192">
            <a:extLst>
              <a:ext uri="{FF2B5EF4-FFF2-40B4-BE49-F238E27FC236}">
                <a16:creationId xmlns:a16="http://schemas.microsoft.com/office/drawing/2014/main" id="{3D0A92B9-8C7B-45F4-8BE8-7A4DC7B3356A}"/>
              </a:ext>
            </a:extLst>
          </p:cNvPr>
          <p:cNvSpPr>
            <a:spLocks/>
          </p:cNvSpPr>
          <p:nvPr/>
        </p:nvSpPr>
        <p:spPr bwMode="auto">
          <a:xfrm>
            <a:off x="8110719" y="4353612"/>
            <a:ext cx="1097280" cy="1097280"/>
          </a:xfrm>
          <a:custGeom>
            <a:avLst/>
            <a:gdLst>
              <a:gd name="T0" fmla="*/ 828 w 1574"/>
              <a:gd name="T1" fmla="*/ 1 h 1575"/>
              <a:gd name="T2" fmla="*/ 983 w 1574"/>
              <a:gd name="T3" fmla="*/ 25 h 1575"/>
              <a:gd name="T4" fmla="*/ 1128 w 1574"/>
              <a:gd name="T5" fmla="*/ 78 h 1575"/>
              <a:gd name="T6" fmla="*/ 1258 w 1574"/>
              <a:gd name="T7" fmla="*/ 157 h 1575"/>
              <a:gd name="T8" fmla="*/ 1370 w 1574"/>
              <a:gd name="T9" fmla="*/ 258 h 1575"/>
              <a:gd name="T10" fmla="*/ 1460 w 1574"/>
              <a:gd name="T11" fmla="*/ 379 h 1575"/>
              <a:gd name="T12" fmla="*/ 1526 w 1574"/>
              <a:gd name="T13" fmla="*/ 517 h 1575"/>
              <a:gd name="T14" fmla="*/ 1565 w 1574"/>
              <a:gd name="T15" fmla="*/ 668 h 1575"/>
              <a:gd name="T16" fmla="*/ 1574 w 1574"/>
              <a:gd name="T17" fmla="*/ 788 h 1575"/>
              <a:gd name="T18" fmla="*/ 1565 w 1574"/>
              <a:gd name="T19" fmla="*/ 907 h 1575"/>
              <a:gd name="T20" fmla="*/ 1526 w 1574"/>
              <a:gd name="T21" fmla="*/ 1059 h 1575"/>
              <a:gd name="T22" fmla="*/ 1460 w 1574"/>
              <a:gd name="T23" fmla="*/ 1196 h 1575"/>
              <a:gd name="T24" fmla="*/ 1370 w 1574"/>
              <a:gd name="T25" fmla="*/ 1317 h 1575"/>
              <a:gd name="T26" fmla="*/ 1258 w 1574"/>
              <a:gd name="T27" fmla="*/ 1419 h 1575"/>
              <a:gd name="T28" fmla="*/ 1128 w 1574"/>
              <a:gd name="T29" fmla="*/ 1497 h 1575"/>
              <a:gd name="T30" fmla="*/ 983 w 1574"/>
              <a:gd name="T31" fmla="*/ 1550 h 1575"/>
              <a:gd name="T32" fmla="*/ 828 w 1574"/>
              <a:gd name="T33" fmla="*/ 1574 h 1575"/>
              <a:gd name="T34" fmla="*/ 746 w 1574"/>
              <a:gd name="T35" fmla="*/ 1574 h 1575"/>
              <a:gd name="T36" fmla="*/ 589 w 1574"/>
              <a:gd name="T37" fmla="*/ 1550 h 1575"/>
              <a:gd name="T38" fmla="*/ 445 w 1574"/>
              <a:gd name="T39" fmla="*/ 1497 h 1575"/>
              <a:gd name="T40" fmla="*/ 316 w 1574"/>
              <a:gd name="T41" fmla="*/ 1419 h 1575"/>
              <a:gd name="T42" fmla="*/ 203 w 1574"/>
              <a:gd name="T43" fmla="*/ 1317 h 1575"/>
              <a:gd name="T44" fmla="*/ 112 w 1574"/>
              <a:gd name="T45" fmla="*/ 1196 h 1575"/>
              <a:gd name="T46" fmla="*/ 46 w 1574"/>
              <a:gd name="T47" fmla="*/ 1059 h 1575"/>
              <a:gd name="T48" fmla="*/ 9 w 1574"/>
              <a:gd name="T49" fmla="*/ 907 h 1575"/>
              <a:gd name="T50" fmla="*/ 0 w 1574"/>
              <a:gd name="T51" fmla="*/ 788 h 1575"/>
              <a:gd name="T52" fmla="*/ 9 w 1574"/>
              <a:gd name="T53" fmla="*/ 668 h 1575"/>
              <a:gd name="T54" fmla="*/ 46 w 1574"/>
              <a:gd name="T55" fmla="*/ 517 h 1575"/>
              <a:gd name="T56" fmla="*/ 112 w 1574"/>
              <a:gd name="T57" fmla="*/ 379 h 1575"/>
              <a:gd name="T58" fmla="*/ 203 w 1574"/>
              <a:gd name="T59" fmla="*/ 258 h 1575"/>
              <a:gd name="T60" fmla="*/ 316 w 1574"/>
              <a:gd name="T61" fmla="*/ 157 h 1575"/>
              <a:gd name="T62" fmla="*/ 445 w 1574"/>
              <a:gd name="T63" fmla="*/ 78 h 1575"/>
              <a:gd name="T64" fmla="*/ 589 w 1574"/>
              <a:gd name="T65" fmla="*/ 25 h 1575"/>
              <a:gd name="T66" fmla="*/ 746 w 1574"/>
              <a:gd name="T67" fmla="*/ 1 h 1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574" h="1575">
                <a:moveTo>
                  <a:pt x="786" y="0"/>
                </a:moveTo>
                <a:lnTo>
                  <a:pt x="828" y="1"/>
                </a:lnTo>
                <a:lnTo>
                  <a:pt x="907" y="9"/>
                </a:lnTo>
                <a:lnTo>
                  <a:pt x="983" y="25"/>
                </a:lnTo>
                <a:lnTo>
                  <a:pt x="1057" y="48"/>
                </a:lnTo>
                <a:lnTo>
                  <a:pt x="1128" y="78"/>
                </a:lnTo>
                <a:lnTo>
                  <a:pt x="1195" y="114"/>
                </a:lnTo>
                <a:lnTo>
                  <a:pt x="1258" y="157"/>
                </a:lnTo>
                <a:lnTo>
                  <a:pt x="1316" y="205"/>
                </a:lnTo>
                <a:lnTo>
                  <a:pt x="1370" y="258"/>
                </a:lnTo>
                <a:lnTo>
                  <a:pt x="1418" y="316"/>
                </a:lnTo>
                <a:lnTo>
                  <a:pt x="1460" y="379"/>
                </a:lnTo>
                <a:lnTo>
                  <a:pt x="1497" y="446"/>
                </a:lnTo>
                <a:lnTo>
                  <a:pt x="1526" y="517"/>
                </a:lnTo>
                <a:lnTo>
                  <a:pt x="1550" y="591"/>
                </a:lnTo>
                <a:lnTo>
                  <a:pt x="1565" y="668"/>
                </a:lnTo>
                <a:lnTo>
                  <a:pt x="1573" y="747"/>
                </a:lnTo>
                <a:lnTo>
                  <a:pt x="1574" y="788"/>
                </a:lnTo>
                <a:lnTo>
                  <a:pt x="1573" y="828"/>
                </a:lnTo>
                <a:lnTo>
                  <a:pt x="1565" y="907"/>
                </a:lnTo>
                <a:lnTo>
                  <a:pt x="1550" y="984"/>
                </a:lnTo>
                <a:lnTo>
                  <a:pt x="1526" y="1059"/>
                </a:lnTo>
                <a:lnTo>
                  <a:pt x="1497" y="1129"/>
                </a:lnTo>
                <a:lnTo>
                  <a:pt x="1460" y="1196"/>
                </a:lnTo>
                <a:lnTo>
                  <a:pt x="1418" y="1259"/>
                </a:lnTo>
                <a:lnTo>
                  <a:pt x="1370" y="1317"/>
                </a:lnTo>
                <a:lnTo>
                  <a:pt x="1316" y="1370"/>
                </a:lnTo>
                <a:lnTo>
                  <a:pt x="1258" y="1419"/>
                </a:lnTo>
                <a:lnTo>
                  <a:pt x="1195" y="1461"/>
                </a:lnTo>
                <a:lnTo>
                  <a:pt x="1128" y="1497"/>
                </a:lnTo>
                <a:lnTo>
                  <a:pt x="1057" y="1527"/>
                </a:lnTo>
                <a:lnTo>
                  <a:pt x="983" y="1550"/>
                </a:lnTo>
                <a:lnTo>
                  <a:pt x="907" y="1566"/>
                </a:lnTo>
                <a:lnTo>
                  <a:pt x="828" y="1574"/>
                </a:lnTo>
                <a:lnTo>
                  <a:pt x="786" y="1575"/>
                </a:lnTo>
                <a:lnTo>
                  <a:pt x="746" y="1574"/>
                </a:lnTo>
                <a:lnTo>
                  <a:pt x="667" y="1566"/>
                </a:lnTo>
                <a:lnTo>
                  <a:pt x="589" y="1550"/>
                </a:lnTo>
                <a:lnTo>
                  <a:pt x="515" y="1527"/>
                </a:lnTo>
                <a:lnTo>
                  <a:pt x="445" y="1497"/>
                </a:lnTo>
                <a:lnTo>
                  <a:pt x="378" y="1461"/>
                </a:lnTo>
                <a:lnTo>
                  <a:pt x="316" y="1419"/>
                </a:lnTo>
                <a:lnTo>
                  <a:pt x="257" y="1370"/>
                </a:lnTo>
                <a:lnTo>
                  <a:pt x="203" y="1317"/>
                </a:lnTo>
                <a:lnTo>
                  <a:pt x="155" y="1259"/>
                </a:lnTo>
                <a:lnTo>
                  <a:pt x="112" y="1196"/>
                </a:lnTo>
                <a:lnTo>
                  <a:pt x="76" y="1129"/>
                </a:lnTo>
                <a:lnTo>
                  <a:pt x="46" y="1059"/>
                </a:lnTo>
                <a:lnTo>
                  <a:pt x="24" y="984"/>
                </a:lnTo>
                <a:lnTo>
                  <a:pt x="9" y="907"/>
                </a:lnTo>
                <a:lnTo>
                  <a:pt x="0" y="828"/>
                </a:lnTo>
                <a:lnTo>
                  <a:pt x="0" y="788"/>
                </a:lnTo>
                <a:lnTo>
                  <a:pt x="0" y="747"/>
                </a:lnTo>
                <a:lnTo>
                  <a:pt x="9" y="668"/>
                </a:lnTo>
                <a:lnTo>
                  <a:pt x="24" y="591"/>
                </a:lnTo>
                <a:lnTo>
                  <a:pt x="46" y="517"/>
                </a:lnTo>
                <a:lnTo>
                  <a:pt x="76" y="446"/>
                </a:lnTo>
                <a:lnTo>
                  <a:pt x="112" y="379"/>
                </a:lnTo>
                <a:lnTo>
                  <a:pt x="155" y="316"/>
                </a:lnTo>
                <a:lnTo>
                  <a:pt x="203" y="258"/>
                </a:lnTo>
                <a:lnTo>
                  <a:pt x="257" y="205"/>
                </a:lnTo>
                <a:lnTo>
                  <a:pt x="316" y="157"/>
                </a:lnTo>
                <a:lnTo>
                  <a:pt x="378" y="114"/>
                </a:lnTo>
                <a:lnTo>
                  <a:pt x="445" y="78"/>
                </a:lnTo>
                <a:lnTo>
                  <a:pt x="515" y="48"/>
                </a:lnTo>
                <a:lnTo>
                  <a:pt x="589" y="25"/>
                </a:lnTo>
                <a:lnTo>
                  <a:pt x="667" y="9"/>
                </a:lnTo>
                <a:lnTo>
                  <a:pt x="746" y="1"/>
                </a:lnTo>
                <a:lnTo>
                  <a:pt x="786" y="0"/>
                </a:lnTo>
                <a:close/>
              </a:path>
            </a:pathLst>
          </a:custGeom>
          <a:solidFill>
            <a:schemeClr val="bg1"/>
          </a:solidFill>
          <a:ln w="127000">
            <a:solidFill>
              <a:srgbClr val="27AE61"/>
            </a:solidFill>
            <a:round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uk-UA" sz="2400" b="1" dirty="0">
                <a:solidFill>
                  <a:srgbClr val="27AE61"/>
                </a:solidFill>
              </a:rPr>
              <a:t>4</a:t>
            </a:r>
            <a:endParaRPr lang="en-US" sz="2400" b="1" dirty="0">
              <a:solidFill>
                <a:srgbClr val="27AE61"/>
              </a:solidFill>
            </a:endParaRPr>
          </a:p>
        </p:txBody>
      </p:sp>
      <p:sp>
        <p:nvSpPr>
          <p:cNvPr id="39" name="Freeform 190">
            <a:extLst>
              <a:ext uri="{FF2B5EF4-FFF2-40B4-BE49-F238E27FC236}">
                <a16:creationId xmlns:a16="http://schemas.microsoft.com/office/drawing/2014/main" id="{54228FEE-5075-4B63-9325-D8F24C0DF793}"/>
              </a:ext>
            </a:extLst>
          </p:cNvPr>
          <p:cNvSpPr>
            <a:spLocks/>
          </p:cNvSpPr>
          <p:nvPr/>
        </p:nvSpPr>
        <p:spPr bwMode="auto">
          <a:xfrm>
            <a:off x="5591193" y="2516220"/>
            <a:ext cx="1097280" cy="1097280"/>
          </a:xfrm>
          <a:custGeom>
            <a:avLst/>
            <a:gdLst>
              <a:gd name="T0" fmla="*/ 747 w 1575"/>
              <a:gd name="T1" fmla="*/ 1 h 1575"/>
              <a:gd name="T2" fmla="*/ 591 w 1575"/>
              <a:gd name="T3" fmla="*/ 25 h 1575"/>
              <a:gd name="T4" fmla="*/ 446 w 1575"/>
              <a:gd name="T5" fmla="*/ 78 h 1575"/>
              <a:gd name="T6" fmla="*/ 316 w 1575"/>
              <a:gd name="T7" fmla="*/ 157 h 1575"/>
              <a:gd name="T8" fmla="*/ 205 w 1575"/>
              <a:gd name="T9" fmla="*/ 258 h 1575"/>
              <a:gd name="T10" fmla="*/ 114 w 1575"/>
              <a:gd name="T11" fmla="*/ 380 h 1575"/>
              <a:gd name="T12" fmla="*/ 48 w 1575"/>
              <a:gd name="T13" fmla="*/ 517 h 1575"/>
              <a:gd name="T14" fmla="*/ 9 w 1575"/>
              <a:gd name="T15" fmla="*/ 668 h 1575"/>
              <a:gd name="T16" fmla="*/ 0 w 1575"/>
              <a:gd name="T17" fmla="*/ 788 h 1575"/>
              <a:gd name="T18" fmla="*/ 9 w 1575"/>
              <a:gd name="T19" fmla="*/ 907 h 1575"/>
              <a:gd name="T20" fmla="*/ 48 w 1575"/>
              <a:gd name="T21" fmla="*/ 1059 h 1575"/>
              <a:gd name="T22" fmla="*/ 114 w 1575"/>
              <a:gd name="T23" fmla="*/ 1196 h 1575"/>
              <a:gd name="T24" fmla="*/ 205 w 1575"/>
              <a:gd name="T25" fmla="*/ 1317 h 1575"/>
              <a:gd name="T26" fmla="*/ 316 w 1575"/>
              <a:gd name="T27" fmla="*/ 1419 h 1575"/>
              <a:gd name="T28" fmla="*/ 446 w 1575"/>
              <a:gd name="T29" fmla="*/ 1498 h 1575"/>
              <a:gd name="T30" fmla="*/ 591 w 1575"/>
              <a:gd name="T31" fmla="*/ 1550 h 1575"/>
              <a:gd name="T32" fmla="*/ 747 w 1575"/>
              <a:gd name="T33" fmla="*/ 1575 h 1575"/>
              <a:gd name="T34" fmla="*/ 828 w 1575"/>
              <a:gd name="T35" fmla="*/ 1575 h 1575"/>
              <a:gd name="T36" fmla="*/ 984 w 1575"/>
              <a:gd name="T37" fmla="*/ 1550 h 1575"/>
              <a:gd name="T38" fmla="*/ 1129 w 1575"/>
              <a:gd name="T39" fmla="*/ 1498 h 1575"/>
              <a:gd name="T40" fmla="*/ 1258 w 1575"/>
              <a:gd name="T41" fmla="*/ 1419 h 1575"/>
              <a:gd name="T42" fmla="*/ 1370 w 1575"/>
              <a:gd name="T43" fmla="*/ 1317 h 1575"/>
              <a:gd name="T44" fmla="*/ 1461 w 1575"/>
              <a:gd name="T45" fmla="*/ 1196 h 1575"/>
              <a:gd name="T46" fmla="*/ 1527 w 1575"/>
              <a:gd name="T47" fmla="*/ 1059 h 1575"/>
              <a:gd name="T48" fmla="*/ 1566 w 1575"/>
              <a:gd name="T49" fmla="*/ 907 h 1575"/>
              <a:gd name="T50" fmla="*/ 1575 w 1575"/>
              <a:gd name="T51" fmla="*/ 788 h 1575"/>
              <a:gd name="T52" fmla="*/ 1566 w 1575"/>
              <a:gd name="T53" fmla="*/ 668 h 1575"/>
              <a:gd name="T54" fmla="*/ 1527 w 1575"/>
              <a:gd name="T55" fmla="*/ 517 h 1575"/>
              <a:gd name="T56" fmla="*/ 1461 w 1575"/>
              <a:gd name="T57" fmla="*/ 380 h 1575"/>
              <a:gd name="T58" fmla="*/ 1370 w 1575"/>
              <a:gd name="T59" fmla="*/ 258 h 1575"/>
              <a:gd name="T60" fmla="*/ 1258 w 1575"/>
              <a:gd name="T61" fmla="*/ 157 h 1575"/>
              <a:gd name="T62" fmla="*/ 1129 w 1575"/>
              <a:gd name="T63" fmla="*/ 78 h 1575"/>
              <a:gd name="T64" fmla="*/ 984 w 1575"/>
              <a:gd name="T65" fmla="*/ 25 h 1575"/>
              <a:gd name="T66" fmla="*/ 828 w 1575"/>
              <a:gd name="T67" fmla="*/ 1 h 1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575" h="1575">
                <a:moveTo>
                  <a:pt x="788" y="0"/>
                </a:moveTo>
                <a:lnTo>
                  <a:pt x="747" y="1"/>
                </a:lnTo>
                <a:lnTo>
                  <a:pt x="667" y="9"/>
                </a:lnTo>
                <a:lnTo>
                  <a:pt x="591" y="25"/>
                </a:lnTo>
                <a:lnTo>
                  <a:pt x="517" y="48"/>
                </a:lnTo>
                <a:lnTo>
                  <a:pt x="446" y="78"/>
                </a:lnTo>
                <a:lnTo>
                  <a:pt x="378" y="114"/>
                </a:lnTo>
                <a:lnTo>
                  <a:pt x="316" y="157"/>
                </a:lnTo>
                <a:lnTo>
                  <a:pt x="258" y="205"/>
                </a:lnTo>
                <a:lnTo>
                  <a:pt x="205" y="258"/>
                </a:lnTo>
                <a:lnTo>
                  <a:pt x="157" y="316"/>
                </a:lnTo>
                <a:lnTo>
                  <a:pt x="114" y="380"/>
                </a:lnTo>
                <a:lnTo>
                  <a:pt x="78" y="446"/>
                </a:lnTo>
                <a:lnTo>
                  <a:pt x="48" y="517"/>
                </a:lnTo>
                <a:lnTo>
                  <a:pt x="25" y="591"/>
                </a:lnTo>
                <a:lnTo>
                  <a:pt x="9" y="668"/>
                </a:lnTo>
                <a:lnTo>
                  <a:pt x="1" y="748"/>
                </a:lnTo>
                <a:lnTo>
                  <a:pt x="0" y="788"/>
                </a:lnTo>
                <a:lnTo>
                  <a:pt x="1" y="828"/>
                </a:lnTo>
                <a:lnTo>
                  <a:pt x="9" y="907"/>
                </a:lnTo>
                <a:lnTo>
                  <a:pt x="25" y="985"/>
                </a:lnTo>
                <a:lnTo>
                  <a:pt x="48" y="1059"/>
                </a:lnTo>
                <a:lnTo>
                  <a:pt x="78" y="1129"/>
                </a:lnTo>
                <a:lnTo>
                  <a:pt x="114" y="1196"/>
                </a:lnTo>
                <a:lnTo>
                  <a:pt x="157" y="1259"/>
                </a:lnTo>
                <a:lnTo>
                  <a:pt x="205" y="1317"/>
                </a:lnTo>
                <a:lnTo>
                  <a:pt x="258" y="1371"/>
                </a:lnTo>
                <a:lnTo>
                  <a:pt x="316" y="1419"/>
                </a:lnTo>
                <a:lnTo>
                  <a:pt x="378" y="1462"/>
                </a:lnTo>
                <a:lnTo>
                  <a:pt x="446" y="1498"/>
                </a:lnTo>
                <a:lnTo>
                  <a:pt x="517" y="1528"/>
                </a:lnTo>
                <a:lnTo>
                  <a:pt x="591" y="1550"/>
                </a:lnTo>
                <a:lnTo>
                  <a:pt x="667" y="1567"/>
                </a:lnTo>
                <a:lnTo>
                  <a:pt x="747" y="1575"/>
                </a:lnTo>
                <a:lnTo>
                  <a:pt x="788" y="1575"/>
                </a:lnTo>
                <a:lnTo>
                  <a:pt x="828" y="1575"/>
                </a:lnTo>
                <a:lnTo>
                  <a:pt x="907" y="1567"/>
                </a:lnTo>
                <a:lnTo>
                  <a:pt x="984" y="1550"/>
                </a:lnTo>
                <a:lnTo>
                  <a:pt x="1059" y="1528"/>
                </a:lnTo>
                <a:lnTo>
                  <a:pt x="1129" y="1498"/>
                </a:lnTo>
                <a:lnTo>
                  <a:pt x="1196" y="1462"/>
                </a:lnTo>
                <a:lnTo>
                  <a:pt x="1258" y="1419"/>
                </a:lnTo>
                <a:lnTo>
                  <a:pt x="1317" y="1371"/>
                </a:lnTo>
                <a:lnTo>
                  <a:pt x="1370" y="1317"/>
                </a:lnTo>
                <a:lnTo>
                  <a:pt x="1419" y="1259"/>
                </a:lnTo>
                <a:lnTo>
                  <a:pt x="1461" y="1196"/>
                </a:lnTo>
                <a:lnTo>
                  <a:pt x="1497" y="1129"/>
                </a:lnTo>
                <a:lnTo>
                  <a:pt x="1527" y="1059"/>
                </a:lnTo>
                <a:lnTo>
                  <a:pt x="1550" y="985"/>
                </a:lnTo>
                <a:lnTo>
                  <a:pt x="1566" y="907"/>
                </a:lnTo>
                <a:lnTo>
                  <a:pt x="1575" y="828"/>
                </a:lnTo>
                <a:lnTo>
                  <a:pt x="1575" y="788"/>
                </a:lnTo>
                <a:lnTo>
                  <a:pt x="1575" y="748"/>
                </a:lnTo>
                <a:lnTo>
                  <a:pt x="1566" y="668"/>
                </a:lnTo>
                <a:lnTo>
                  <a:pt x="1550" y="591"/>
                </a:lnTo>
                <a:lnTo>
                  <a:pt x="1527" y="517"/>
                </a:lnTo>
                <a:lnTo>
                  <a:pt x="1497" y="446"/>
                </a:lnTo>
                <a:lnTo>
                  <a:pt x="1461" y="380"/>
                </a:lnTo>
                <a:lnTo>
                  <a:pt x="1419" y="316"/>
                </a:lnTo>
                <a:lnTo>
                  <a:pt x="1370" y="258"/>
                </a:lnTo>
                <a:lnTo>
                  <a:pt x="1317" y="205"/>
                </a:lnTo>
                <a:lnTo>
                  <a:pt x="1258" y="157"/>
                </a:lnTo>
                <a:lnTo>
                  <a:pt x="1196" y="114"/>
                </a:lnTo>
                <a:lnTo>
                  <a:pt x="1129" y="78"/>
                </a:lnTo>
                <a:lnTo>
                  <a:pt x="1059" y="48"/>
                </a:lnTo>
                <a:lnTo>
                  <a:pt x="984" y="25"/>
                </a:lnTo>
                <a:lnTo>
                  <a:pt x="907" y="9"/>
                </a:lnTo>
                <a:lnTo>
                  <a:pt x="828" y="1"/>
                </a:lnTo>
                <a:lnTo>
                  <a:pt x="788" y="0"/>
                </a:lnTo>
                <a:close/>
              </a:path>
            </a:pathLst>
          </a:custGeom>
          <a:solidFill>
            <a:schemeClr val="bg1"/>
          </a:solidFill>
          <a:ln w="127000">
            <a:solidFill>
              <a:srgbClr val="297FB8"/>
            </a:solidFill>
            <a:round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uk-UA" sz="2400" b="1" dirty="0">
                <a:solidFill>
                  <a:srgbClr val="297FB8"/>
                </a:solidFill>
              </a:rPr>
              <a:t>3</a:t>
            </a:r>
            <a:endParaRPr lang="en-US" sz="2400" b="1" dirty="0">
              <a:solidFill>
                <a:srgbClr val="297FB8"/>
              </a:solidFill>
            </a:endParaRPr>
          </a:p>
        </p:txBody>
      </p:sp>
      <p:sp>
        <p:nvSpPr>
          <p:cNvPr id="40" name="Freeform 188">
            <a:extLst>
              <a:ext uri="{FF2B5EF4-FFF2-40B4-BE49-F238E27FC236}">
                <a16:creationId xmlns:a16="http://schemas.microsoft.com/office/drawing/2014/main" id="{198528DA-6500-4F1C-9751-BD8C6E11E9F1}"/>
              </a:ext>
            </a:extLst>
          </p:cNvPr>
          <p:cNvSpPr>
            <a:spLocks/>
          </p:cNvSpPr>
          <p:nvPr/>
        </p:nvSpPr>
        <p:spPr bwMode="auto">
          <a:xfrm>
            <a:off x="3218319" y="4277269"/>
            <a:ext cx="1097280" cy="1097280"/>
          </a:xfrm>
          <a:custGeom>
            <a:avLst/>
            <a:gdLst>
              <a:gd name="T0" fmla="*/ 828 w 1575"/>
              <a:gd name="T1" fmla="*/ 1 h 1575"/>
              <a:gd name="T2" fmla="*/ 984 w 1575"/>
              <a:gd name="T3" fmla="*/ 25 h 1575"/>
              <a:gd name="T4" fmla="*/ 1129 w 1575"/>
              <a:gd name="T5" fmla="*/ 78 h 1575"/>
              <a:gd name="T6" fmla="*/ 1258 w 1575"/>
              <a:gd name="T7" fmla="*/ 157 h 1575"/>
              <a:gd name="T8" fmla="*/ 1370 w 1575"/>
              <a:gd name="T9" fmla="*/ 258 h 1575"/>
              <a:gd name="T10" fmla="*/ 1461 w 1575"/>
              <a:gd name="T11" fmla="*/ 379 h 1575"/>
              <a:gd name="T12" fmla="*/ 1527 w 1575"/>
              <a:gd name="T13" fmla="*/ 517 h 1575"/>
              <a:gd name="T14" fmla="*/ 1566 w 1575"/>
              <a:gd name="T15" fmla="*/ 668 h 1575"/>
              <a:gd name="T16" fmla="*/ 1575 w 1575"/>
              <a:gd name="T17" fmla="*/ 788 h 1575"/>
              <a:gd name="T18" fmla="*/ 1566 w 1575"/>
              <a:gd name="T19" fmla="*/ 907 h 1575"/>
              <a:gd name="T20" fmla="*/ 1527 w 1575"/>
              <a:gd name="T21" fmla="*/ 1059 h 1575"/>
              <a:gd name="T22" fmla="*/ 1461 w 1575"/>
              <a:gd name="T23" fmla="*/ 1196 h 1575"/>
              <a:gd name="T24" fmla="*/ 1370 w 1575"/>
              <a:gd name="T25" fmla="*/ 1317 h 1575"/>
              <a:gd name="T26" fmla="*/ 1258 w 1575"/>
              <a:gd name="T27" fmla="*/ 1419 h 1575"/>
              <a:gd name="T28" fmla="*/ 1129 w 1575"/>
              <a:gd name="T29" fmla="*/ 1497 h 1575"/>
              <a:gd name="T30" fmla="*/ 984 w 1575"/>
              <a:gd name="T31" fmla="*/ 1550 h 1575"/>
              <a:gd name="T32" fmla="*/ 828 w 1575"/>
              <a:gd name="T33" fmla="*/ 1574 h 1575"/>
              <a:gd name="T34" fmla="*/ 746 w 1575"/>
              <a:gd name="T35" fmla="*/ 1574 h 1575"/>
              <a:gd name="T36" fmla="*/ 591 w 1575"/>
              <a:gd name="T37" fmla="*/ 1550 h 1575"/>
              <a:gd name="T38" fmla="*/ 446 w 1575"/>
              <a:gd name="T39" fmla="*/ 1497 h 1575"/>
              <a:gd name="T40" fmla="*/ 316 w 1575"/>
              <a:gd name="T41" fmla="*/ 1419 h 1575"/>
              <a:gd name="T42" fmla="*/ 205 w 1575"/>
              <a:gd name="T43" fmla="*/ 1317 h 1575"/>
              <a:gd name="T44" fmla="*/ 114 w 1575"/>
              <a:gd name="T45" fmla="*/ 1196 h 1575"/>
              <a:gd name="T46" fmla="*/ 48 w 1575"/>
              <a:gd name="T47" fmla="*/ 1059 h 1575"/>
              <a:gd name="T48" fmla="*/ 9 w 1575"/>
              <a:gd name="T49" fmla="*/ 907 h 1575"/>
              <a:gd name="T50" fmla="*/ 0 w 1575"/>
              <a:gd name="T51" fmla="*/ 788 h 1575"/>
              <a:gd name="T52" fmla="*/ 9 w 1575"/>
              <a:gd name="T53" fmla="*/ 668 h 1575"/>
              <a:gd name="T54" fmla="*/ 48 w 1575"/>
              <a:gd name="T55" fmla="*/ 517 h 1575"/>
              <a:gd name="T56" fmla="*/ 114 w 1575"/>
              <a:gd name="T57" fmla="*/ 379 h 1575"/>
              <a:gd name="T58" fmla="*/ 205 w 1575"/>
              <a:gd name="T59" fmla="*/ 258 h 1575"/>
              <a:gd name="T60" fmla="*/ 316 w 1575"/>
              <a:gd name="T61" fmla="*/ 157 h 1575"/>
              <a:gd name="T62" fmla="*/ 446 w 1575"/>
              <a:gd name="T63" fmla="*/ 78 h 1575"/>
              <a:gd name="T64" fmla="*/ 591 w 1575"/>
              <a:gd name="T65" fmla="*/ 25 h 1575"/>
              <a:gd name="T66" fmla="*/ 746 w 1575"/>
              <a:gd name="T67" fmla="*/ 1 h 1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575" h="1575">
                <a:moveTo>
                  <a:pt x="787" y="0"/>
                </a:moveTo>
                <a:lnTo>
                  <a:pt x="828" y="1"/>
                </a:lnTo>
                <a:lnTo>
                  <a:pt x="907" y="9"/>
                </a:lnTo>
                <a:lnTo>
                  <a:pt x="984" y="25"/>
                </a:lnTo>
                <a:lnTo>
                  <a:pt x="1058" y="48"/>
                </a:lnTo>
                <a:lnTo>
                  <a:pt x="1129" y="78"/>
                </a:lnTo>
                <a:lnTo>
                  <a:pt x="1196" y="114"/>
                </a:lnTo>
                <a:lnTo>
                  <a:pt x="1258" y="157"/>
                </a:lnTo>
                <a:lnTo>
                  <a:pt x="1317" y="205"/>
                </a:lnTo>
                <a:lnTo>
                  <a:pt x="1370" y="258"/>
                </a:lnTo>
                <a:lnTo>
                  <a:pt x="1418" y="316"/>
                </a:lnTo>
                <a:lnTo>
                  <a:pt x="1461" y="379"/>
                </a:lnTo>
                <a:lnTo>
                  <a:pt x="1497" y="446"/>
                </a:lnTo>
                <a:lnTo>
                  <a:pt x="1527" y="517"/>
                </a:lnTo>
                <a:lnTo>
                  <a:pt x="1550" y="591"/>
                </a:lnTo>
                <a:lnTo>
                  <a:pt x="1566" y="668"/>
                </a:lnTo>
                <a:lnTo>
                  <a:pt x="1573" y="747"/>
                </a:lnTo>
                <a:lnTo>
                  <a:pt x="1575" y="788"/>
                </a:lnTo>
                <a:lnTo>
                  <a:pt x="1573" y="828"/>
                </a:lnTo>
                <a:lnTo>
                  <a:pt x="1566" y="907"/>
                </a:lnTo>
                <a:lnTo>
                  <a:pt x="1550" y="984"/>
                </a:lnTo>
                <a:lnTo>
                  <a:pt x="1527" y="1059"/>
                </a:lnTo>
                <a:lnTo>
                  <a:pt x="1497" y="1129"/>
                </a:lnTo>
                <a:lnTo>
                  <a:pt x="1461" y="1196"/>
                </a:lnTo>
                <a:lnTo>
                  <a:pt x="1418" y="1259"/>
                </a:lnTo>
                <a:lnTo>
                  <a:pt x="1370" y="1317"/>
                </a:lnTo>
                <a:lnTo>
                  <a:pt x="1317" y="1370"/>
                </a:lnTo>
                <a:lnTo>
                  <a:pt x="1258" y="1419"/>
                </a:lnTo>
                <a:lnTo>
                  <a:pt x="1196" y="1461"/>
                </a:lnTo>
                <a:lnTo>
                  <a:pt x="1129" y="1497"/>
                </a:lnTo>
                <a:lnTo>
                  <a:pt x="1058" y="1527"/>
                </a:lnTo>
                <a:lnTo>
                  <a:pt x="984" y="1550"/>
                </a:lnTo>
                <a:lnTo>
                  <a:pt x="907" y="1566"/>
                </a:lnTo>
                <a:lnTo>
                  <a:pt x="828" y="1574"/>
                </a:lnTo>
                <a:lnTo>
                  <a:pt x="787" y="1575"/>
                </a:lnTo>
                <a:lnTo>
                  <a:pt x="746" y="1574"/>
                </a:lnTo>
                <a:lnTo>
                  <a:pt x="667" y="1566"/>
                </a:lnTo>
                <a:lnTo>
                  <a:pt x="591" y="1550"/>
                </a:lnTo>
                <a:lnTo>
                  <a:pt x="516" y="1527"/>
                </a:lnTo>
                <a:lnTo>
                  <a:pt x="446" y="1497"/>
                </a:lnTo>
                <a:lnTo>
                  <a:pt x="378" y="1461"/>
                </a:lnTo>
                <a:lnTo>
                  <a:pt x="316" y="1419"/>
                </a:lnTo>
                <a:lnTo>
                  <a:pt x="258" y="1370"/>
                </a:lnTo>
                <a:lnTo>
                  <a:pt x="205" y="1317"/>
                </a:lnTo>
                <a:lnTo>
                  <a:pt x="155" y="1259"/>
                </a:lnTo>
                <a:lnTo>
                  <a:pt x="114" y="1196"/>
                </a:lnTo>
                <a:lnTo>
                  <a:pt x="78" y="1129"/>
                </a:lnTo>
                <a:lnTo>
                  <a:pt x="48" y="1059"/>
                </a:lnTo>
                <a:lnTo>
                  <a:pt x="25" y="984"/>
                </a:lnTo>
                <a:lnTo>
                  <a:pt x="9" y="907"/>
                </a:lnTo>
                <a:lnTo>
                  <a:pt x="0" y="828"/>
                </a:lnTo>
                <a:lnTo>
                  <a:pt x="0" y="788"/>
                </a:lnTo>
                <a:lnTo>
                  <a:pt x="0" y="747"/>
                </a:lnTo>
                <a:lnTo>
                  <a:pt x="9" y="668"/>
                </a:lnTo>
                <a:lnTo>
                  <a:pt x="25" y="591"/>
                </a:lnTo>
                <a:lnTo>
                  <a:pt x="48" y="517"/>
                </a:lnTo>
                <a:lnTo>
                  <a:pt x="78" y="446"/>
                </a:lnTo>
                <a:lnTo>
                  <a:pt x="114" y="379"/>
                </a:lnTo>
                <a:lnTo>
                  <a:pt x="155" y="316"/>
                </a:lnTo>
                <a:lnTo>
                  <a:pt x="205" y="258"/>
                </a:lnTo>
                <a:lnTo>
                  <a:pt x="258" y="205"/>
                </a:lnTo>
                <a:lnTo>
                  <a:pt x="316" y="157"/>
                </a:lnTo>
                <a:lnTo>
                  <a:pt x="378" y="114"/>
                </a:lnTo>
                <a:lnTo>
                  <a:pt x="446" y="78"/>
                </a:lnTo>
                <a:lnTo>
                  <a:pt x="516" y="48"/>
                </a:lnTo>
                <a:lnTo>
                  <a:pt x="591" y="25"/>
                </a:lnTo>
                <a:lnTo>
                  <a:pt x="667" y="9"/>
                </a:lnTo>
                <a:lnTo>
                  <a:pt x="746" y="1"/>
                </a:lnTo>
                <a:lnTo>
                  <a:pt x="787" y="0"/>
                </a:lnTo>
                <a:close/>
              </a:path>
            </a:pathLst>
          </a:custGeom>
          <a:solidFill>
            <a:schemeClr val="bg1"/>
          </a:solidFill>
          <a:ln w="127000">
            <a:solidFill>
              <a:srgbClr val="8D44AD"/>
            </a:solidFill>
            <a:round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uk-UA" sz="2400" b="1" dirty="0">
                <a:solidFill>
                  <a:srgbClr val="8D44AD"/>
                </a:solidFill>
              </a:rPr>
              <a:t>2</a:t>
            </a:r>
            <a:endParaRPr lang="en-US" sz="2400" b="1" dirty="0">
              <a:solidFill>
                <a:srgbClr val="8D44AD"/>
              </a:solidFill>
            </a:endParaRPr>
          </a:p>
        </p:txBody>
      </p:sp>
      <p:sp>
        <p:nvSpPr>
          <p:cNvPr id="41" name="Freeform 187">
            <a:extLst>
              <a:ext uri="{FF2B5EF4-FFF2-40B4-BE49-F238E27FC236}">
                <a16:creationId xmlns:a16="http://schemas.microsoft.com/office/drawing/2014/main" id="{E0815347-F246-4D59-B607-8837B6860D39}"/>
              </a:ext>
            </a:extLst>
          </p:cNvPr>
          <p:cNvSpPr>
            <a:spLocks/>
          </p:cNvSpPr>
          <p:nvPr/>
        </p:nvSpPr>
        <p:spPr bwMode="auto">
          <a:xfrm>
            <a:off x="625887" y="2180416"/>
            <a:ext cx="1097280" cy="1097280"/>
          </a:xfrm>
          <a:custGeom>
            <a:avLst/>
            <a:gdLst>
              <a:gd name="T0" fmla="*/ 828 w 1575"/>
              <a:gd name="T1" fmla="*/ 1 h 1575"/>
              <a:gd name="T2" fmla="*/ 985 w 1575"/>
              <a:gd name="T3" fmla="*/ 25 h 1575"/>
              <a:gd name="T4" fmla="*/ 1129 w 1575"/>
              <a:gd name="T5" fmla="*/ 78 h 1575"/>
              <a:gd name="T6" fmla="*/ 1258 w 1575"/>
              <a:gd name="T7" fmla="*/ 157 h 1575"/>
              <a:gd name="T8" fmla="*/ 1371 w 1575"/>
              <a:gd name="T9" fmla="*/ 258 h 1575"/>
              <a:gd name="T10" fmla="*/ 1461 w 1575"/>
              <a:gd name="T11" fmla="*/ 380 h 1575"/>
              <a:gd name="T12" fmla="*/ 1528 w 1575"/>
              <a:gd name="T13" fmla="*/ 517 h 1575"/>
              <a:gd name="T14" fmla="*/ 1566 w 1575"/>
              <a:gd name="T15" fmla="*/ 668 h 1575"/>
              <a:gd name="T16" fmla="*/ 1575 w 1575"/>
              <a:gd name="T17" fmla="*/ 788 h 1575"/>
              <a:gd name="T18" fmla="*/ 1566 w 1575"/>
              <a:gd name="T19" fmla="*/ 907 h 1575"/>
              <a:gd name="T20" fmla="*/ 1528 w 1575"/>
              <a:gd name="T21" fmla="*/ 1059 h 1575"/>
              <a:gd name="T22" fmla="*/ 1461 w 1575"/>
              <a:gd name="T23" fmla="*/ 1196 h 1575"/>
              <a:gd name="T24" fmla="*/ 1371 w 1575"/>
              <a:gd name="T25" fmla="*/ 1317 h 1575"/>
              <a:gd name="T26" fmla="*/ 1258 w 1575"/>
              <a:gd name="T27" fmla="*/ 1419 h 1575"/>
              <a:gd name="T28" fmla="*/ 1129 w 1575"/>
              <a:gd name="T29" fmla="*/ 1498 h 1575"/>
              <a:gd name="T30" fmla="*/ 985 w 1575"/>
              <a:gd name="T31" fmla="*/ 1550 h 1575"/>
              <a:gd name="T32" fmla="*/ 828 w 1575"/>
              <a:gd name="T33" fmla="*/ 1575 h 1575"/>
              <a:gd name="T34" fmla="*/ 747 w 1575"/>
              <a:gd name="T35" fmla="*/ 1575 h 1575"/>
              <a:gd name="T36" fmla="*/ 591 w 1575"/>
              <a:gd name="T37" fmla="*/ 1550 h 1575"/>
              <a:gd name="T38" fmla="*/ 446 w 1575"/>
              <a:gd name="T39" fmla="*/ 1498 h 1575"/>
              <a:gd name="T40" fmla="*/ 316 w 1575"/>
              <a:gd name="T41" fmla="*/ 1419 h 1575"/>
              <a:gd name="T42" fmla="*/ 205 w 1575"/>
              <a:gd name="T43" fmla="*/ 1317 h 1575"/>
              <a:gd name="T44" fmla="*/ 114 w 1575"/>
              <a:gd name="T45" fmla="*/ 1196 h 1575"/>
              <a:gd name="T46" fmla="*/ 48 w 1575"/>
              <a:gd name="T47" fmla="*/ 1059 h 1575"/>
              <a:gd name="T48" fmla="*/ 9 w 1575"/>
              <a:gd name="T49" fmla="*/ 907 h 1575"/>
              <a:gd name="T50" fmla="*/ 0 w 1575"/>
              <a:gd name="T51" fmla="*/ 788 h 1575"/>
              <a:gd name="T52" fmla="*/ 9 w 1575"/>
              <a:gd name="T53" fmla="*/ 668 h 1575"/>
              <a:gd name="T54" fmla="*/ 48 w 1575"/>
              <a:gd name="T55" fmla="*/ 517 h 1575"/>
              <a:gd name="T56" fmla="*/ 114 w 1575"/>
              <a:gd name="T57" fmla="*/ 380 h 1575"/>
              <a:gd name="T58" fmla="*/ 205 w 1575"/>
              <a:gd name="T59" fmla="*/ 258 h 1575"/>
              <a:gd name="T60" fmla="*/ 316 w 1575"/>
              <a:gd name="T61" fmla="*/ 157 h 1575"/>
              <a:gd name="T62" fmla="*/ 446 w 1575"/>
              <a:gd name="T63" fmla="*/ 78 h 1575"/>
              <a:gd name="T64" fmla="*/ 591 w 1575"/>
              <a:gd name="T65" fmla="*/ 25 h 1575"/>
              <a:gd name="T66" fmla="*/ 747 w 1575"/>
              <a:gd name="T67" fmla="*/ 1 h 1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575" h="1575">
                <a:moveTo>
                  <a:pt x="788" y="0"/>
                </a:moveTo>
                <a:lnTo>
                  <a:pt x="828" y="1"/>
                </a:lnTo>
                <a:lnTo>
                  <a:pt x="907" y="9"/>
                </a:lnTo>
                <a:lnTo>
                  <a:pt x="985" y="25"/>
                </a:lnTo>
                <a:lnTo>
                  <a:pt x="1059" y="48"/>
                </a:lnTo>
                <a:lnTo>
                  <a:pt x="1129" y="78"/>
                </a:lnTo>
                <a:lnTo>
                  <a:pt x="1196" y="114"/>
                </a:lnTo>
                <a:lnTo>
                  <a:pt x="1258" y="157"/>
                </a:lnTo>
                <a:lnTo>
                  <a:pt x="1317" y="205"/>
                </a:lnTo>
                <a:lnTo>
                  <a:pt x="1371" y="258"/>
                </a:lnTo>
                <a:lnTo>
                  <a:pt x="1419" y="316"/>
                </a:lnTo>
                <a:lnTo>
                  <a:pt x="1461" y="380"/>
                </a:lnTo>
                <a:lnTo>
                  <a:pt x="1497" y="446"/>
                </a:lnTo>
                <a:lnTo>
                  <a:pt x="1528" y="517"/>
                </a:lnTo>
                <a:lnTo>
                  <a:pt x="1550" y="591"/>
                </a:lnTo>
                <a:lnTo>
                  <a:pt x="1566" y="668"/>
                </a:lnTo>
                <a:lnTo>
                  <a:pt x="1575" y="748"/>
                </a:lnTo>
                <a:lnTo>
                  <a:pt x="1575" y="788"/>
                </a:lnTo>
                <a:lnTo>
                  <a:pt x="1575" y="828"/>
                </a:lnTo>
                <a:lnTo>
                  <a:pt x="1566" y="907"/>
                </a:lnTo>
                <a:lnTo>
                  <a:pt x="1550" y="985"/>
                </a:lnTo>
                <a:lnTo>
                  <a:pt x="1528" y="1059"/>
                </a:lnTo>
                <a:lnTo>
                  <a:pt x="1497" y="1129"/>
                </a:lnTo>
                <a:lnTo>
                  <a:pt x="1461" y="1196"/>
                </a:lnTo>
                <a:lnTo>
                  <a:pt x="1419" y="1259"/>
                </a:lnTo>
                <a:lnTo>
                  <a:pt x="1371" y="1317"/>
                </a:lnTo>
                <a:lnTo>
                  <a:pt x="1317" y="1371"/>
                </a:lnTo>
                <a:lnTo>
                  <a:pt x="1258" y="1419"/>
                </a:lnTo>
                <a:lnTo>
                  <a:pt x="1196" y="1462"/>
                </a:lnTo>
                <a:lnTo>
                  <a:pt x="1129" y="1498"/>
                </a:lnTo>
                <a:lnTo>
                  <a:pt x="1059" y="1528"/>
                </a:lnTo>
                <a:lnTo>
                  <a:pt x="985" y="1550"/>
                </a:lnTo>
                <a:lnTo>
                  <a:pt x="907" y="1567"/>
                </a:lnTo>
                <a:lnTo>
                  <a:pt x="828" y="1575"/>
                </a:lnTo>
                <a:lnTo>
                  <a:pt x="788" y="1575"/>
                </a:lnTo>
                <a:lnTo>
                  <a:pt x="747" y="1575"/>
                </a:lnTo>
                <a:lnTo>
                  <a:pt x="667" y="1567"/>
                </a:lnTo>
                <a:lnTo>
                  <a:pt x="591" y="1550"/>
                </a:lnTo>
                <a:lnTo>
                  <a:pt x="517" y="1528"/>
                </a:lnTo>
                <a:lnTo>
                  <a:pt x="446" y="1498"/>
                </a:lnTo>
                <a:lnTo>
                  <a:pt x="380" y="1462"/>
                </a:lnTo>
                <a:lnTo>
                  <a:pt x="316" y="1419"/>
                </a:lnTo>
                <a:lnTo>
                  <a:pt x="258" y="1371"/>
                </a:lnTo>
                <a:lnTo>
                  <a:pt x="205" y="1317"/>
                </a:lnTo>
                <a:lnTo>
                  <a:pt x="157" y="1259"/>
                </a:lnTo>
                <a:lnTo>
                  <a:pt x="114" y="1196"/>
                </a:lnTo>
                <a:lnTo>
                  <a:pt x="78" y="1129"/>
                </a:lnTo>
                <a:lnTo>
                  <a:pt x="48" y="1059"/>
                </a:lnTo>
                <a:lnTo>
                  <a:pt x="25" y="985"/>
                </a:lnTo>
                <a:lnTo>
                  <a:pt x="9" y="907"/>
                </a:lnTo>
                <a:lnTo>
                  <a:pt x="1" y="828"/>
                </a:lnTo>
                <a:lnTo>
                  <a:pt x="0" y="788"/>
                </a:lnTo>
                <a:lnTo>
                  <a:pt x="1" y="748"/>
                </a:lnTo>
                <a:lnTo>
                  <a:pt x="9" y="668"/>
                </a:lnTo>
                <a:lnTo>
                  <a:pt x="25" y="591"/>
                </a:lnTo>
                <a:lnTo>
                  <a:pt x="48" y="517"/>
                </a:lnTo>
                <a:lnTo>
                  <a:pt x="78" y="446"/>
                </a:lnTo>
                <a:lnTo>
                  <a:pt x="114" y="380"/>
                </a:lnTo>
                <a:lnTo>
                  <a:pt x="157" y="316"/>
                </a:lnTo>
                <a:lnTo>
                  <a:pt x="205" y="258"/>
                </a:lnTo>
                <a:lnTo>
                  <a:pt x="258" y="205"/>
                </a:lnTo>
                <a:lnTo>
                  <a:pt x="316" y="157"/>
                </a:lnTo>
                <a:lnTo>
                  <a:pt x="380" y="114"/>
                </a:lnTo>
                <a:lnTo>
                  <a:pt x="446" y="78"/>
                </a:lnTo>
                <a:lnTo>
                  <a:pt x="517" y="48"/>
                </a:lnTo>
                <a:lnTo>
                  <a:pt x="591" y="25"/>
                </a:lnTo>
                <a:lnTo>
                  <a:pt x="667" y="9"/>
                </a:lnTo>
                <a:lnTo>
                  <a:pt x="747" y="1"/>
                </a:lnTo>
                <a:lnTo>
                  <a:pt x="788" y="0"/>
                </a:lnTo>
                <a:close/>
              </a:path>
            </a:pathLst>
          </a:custGeom>
          <a:solidFill>
            <a:srgbClr val="FFFFFF"/>
          </a:solidFill>
          <a:ln w="127000">
            <a:solidFill>
              <a:srgbClr val="2D3E50"/>
            </a:solidFill>
            <a:round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sz="2400" b="1" dirty="0">
                <a:solidFill>
                  <a:srgbClr val="2D3E50"/>
                </a:solidFill>
              </a:rPr>
              <a:t>1</a:t>
            </a:r>
            <a:endParaRPr lang="en-US" sz="2400" b="1" dirty="0">
              <a:solidFill>
                <a:srgbClr val="2D3E50"/>
              </a:solidFill>
            </a:endParaRPr>
          </a:p>
        </p:txBody>
      </p:sp>
      <p:sp>
        <p:nvSpPr>
          <p:cNvPr id="3" name="Прямокутник 2">
            <a:extLst>
              <a:ext uri="{FF2B5EF4-FFF2-40B4-BE49-F238E27FC236}">
                <a16:creationId xmlns:a16="http://schemas.microsoft.com/office/drawing/2014/main" id="{9BF34E4B-2C76-4FF4-8C4F-5EC9BFD136CD}"/>
              </a:ext>
            </a:extLst>
          </p:cNvPr>
          <p:cNvSpPr/>
          <p:nvPr/>
        </p:nvSpPr>
        <p:spPr>
          <a:xfrm>
            <a:off x="4964188" y="5806492"/>
            <a:ext cx="22636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dirty="0">
                <a:solidFill>
                  <a:schemeClr val="bg1">
                    <a:lumMod val="65000"/>
                  </a:schemeClr>
                </a:solidFill>
              </a:rPr>
              <a:t>лист </a:t>
            </a:r>
            <a:r>
              <a:rPr lang="uk-UA" sz="1600" dirty="0" err="1">
                <a:solidFill>
                  <a:schemeClr val="bg1">
                    <a:lumMod val="65000"/>
                  </a:schemeClr>
                </a:solidFill>
              </a:rPr>
              <a:t>Мінрегіону</a:t>
            </a:r>
            <a:r>
              <a:rPr lang="uk-UA" sz="16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No7/36.2/1548-19 </a:t>
            </a:r>
            <a:r>
              <a:rPr lang="uk-UA" sz="1600" dirty="0">
                <a:solidFill>
                  <a:schemeClr val="bg1">
                    <a:lumMod val="65000"/>
                  </a:schemeClr>
                </a:solidFill>
              </a:rPr>
              <a:t>від 31.01.2019</a:t>
            </a:r>
          </a:p>
        </p:txBody>
      </p:sp>
    </p:spTree>
    <p:extLst>
      <p:ext uri="{BB962C8B-B14F-4D97-AF65-F5344CB8AC3E}">
        <p14:creationId xmlns:p14="http://schemas.microsoft.com/office/powerpoint/2010/main" val="4267587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04173F3-1FC3-4923-84D2-A67249326A69}"/>
              </a:ext>
            </a:extLst>
          </p:cNvPr>
          <p:cNvCxnSpPr>
            <a:cxnSpLocks/>
          </p:cNvCxnSpPr>
          <p:nvPr/>
        </p:nvCxnSpPr>
        <p:spPr>
          <a:xfrm flipH="1">
            <a:off x="4015992" y="2325401"/>
            <a:ext cx="410707" cy="1092419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E9201CC-F3F8-47C5-BEA9-5F0CEB481FCD}"/>
              </a:ext>
            </a:extLst>
          </p:cNvPr>
          <p:cNvCxnSpPr>
            <a:cxnSpLocks/>
          </p:cNvCxnSpPr>
          <p:nvPr/>
        </p:nvCxnSpPr>
        <p:spPr>
          <a:xfrm flipH="1" flipV="1">
            <a:off x="4464550" y="2341080"/>
            <a:ext cx="181539" cy="1396616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60D1C14-6EDE-4FD2-AE9A-184BD8C4FDE7}"/>
              </a:ext>
            </a:extLst>
          </p:cNvPr>
          <p:cNvCxnSpPr>
            <a:cxnSpLocks/>
          </p:cNvCxnSpPr>
          <p:nvPr/>
        </p:nvCxnSpPr>
        <p:spPr>
          <a:xfrm flipH="1" flipV="1">
            <a:off x="4518080" y="2287550"/>
            <a:ext cx="1342895" cy="145123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9CF6E7C-BDF4-438B-A168-ECB62F0C41DE}"/>
              </a:ext>
            </a:extLst>
          </p:cNvPr>
          <p:cNvCxnSpPr>
            <a:cxnSpLocks/>
          </p:cNvCxnSpPr>
          <p:nvPr/>
        </p:nvCxnSpPr>
        <p:spPr>
          <a:xfrm flipH="1" flipV="1">
            <a:off x="4502402" y="2325401"/>
            <a:ext cx="1573961" cy="1468067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B63A762-3472-4EC9-8E02-48CED77CA171}"/>
              </a:ext>
            </a:extLst>
          </p:cNvPr>
          <p:cNvCxnSpPr>
            <a:cxnSpLocks/>
          </p:cNvCxnSpPr>
          <p:nvPr/>
        </p:nvCxnSpPr>
        <p:spPr>
          <a:xfrm flipH="1" flipV="1">
            <a:off x="6655989" y="1931328"/>
            <a:ext cx="1020278" cy="429144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8BBD2C9-AA58-4CD0-A91F-CA970D557F09}"/>
              </a:ext>
            </a:extLst>
          </p:cNvPr>
          <p:cNvCxnSpPr>
            <a:cxnSpLocks/>
          </p:cNvCxnSpPr>
          <p:nvPr/>
        </p:nvCxnSpPr>
        <p:spPr>
          <a:xfrm flipV="1">
            <a:off x="6152066" y="2451854"/>
            <a:ext cx="1562053" cy="1341615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FDBFF80-5752-4AB7-8BC1-7E38EE17A2BB}"/>
              </a:ext>
            </a:extLst>
          </p:cNvPr>
          <p:cNvCxnSpPr>
            <a:cxnSpLocks/>
          </p:cNvCxnSpPr>
          <p:nvPr/>
        </p:nvCxnSpPr>
        <p:spPr>
          <a:xfrm flipV="1">
            <a:off x="7663534" y="3386464"/>
            <a:ext cx="383259" cy="614255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9EBEF07-4615-49F5-ACCA-664FFEAFBD55}"/>
              </a:ext>
            </a:extLst>
          </p:cNvPr>
          <p:cNvCxnSpPr>
            <a:cxnSpLocks/>
          </p:cNvCxnSpPr>
          <p:nvPr/>
        </p:nvCxnSpPr>
        <p:spPr>
          <a:xfrm flipV="1">
            <a:off x="4070227" y="5174995"/>
            <a:ext cx="629948" cy="753654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ED4067-9F91-41B9-8105-ACECE763814D}"/>
              </a:ext>
            </a:extLst>
          </p:cNvPr>
          <p:cNvCxnSpPr>
            <a:cxnSpLocks/>
          </p:cNvCxnSpPr>
          <p:nvPr/>
        </p:nvCxnSpPr>
        <p:spPr>
          <a:xfrm flipH="1" flipV="1">
            <a:off x="4775877" y="5174995"/>
            <a:ext cx="908892" cy="464146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AB583CD-C62C-4862-9E1D-441C13874E05}"/>
              </a:ext>
            </a:extLst>
          </p:cNvPr>
          <p:cNvCxnSpPr>
            <a:cxnSpLocks/>
          </p:cNvCxnSpPr>
          <p:nvPr/>
        </p:nvCxnSpPr>
        <p:spPr>
          <a:xfrm>
            <a:off x="6306521" y="5187198"/>
            <a:ext cx="1175455" cy="178161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2B55E9C-137C-4B59-9CBB-759AF42A6221}"/>
              </a:ext>
            </a:extLst>
          </p:cNvPr>
          <p:cNvCxnSpPr>
            <a:cxnSpLocks/>
          </p:cNvCxnSpPr>
          <p:nvPr/>
        </p:nvCxnSpPr>
        <p:spPr>
          <a:xfrm flipH="1">
            <a:off x="7519828" y="4092100"/>
            <a:ext cx="105855" cy="1257581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232F81A-2508-4716-96D6-D25491BBDB39}"/>
              </a:ext>
            </a:extLst>
          </p:cNvPr>
          <p:cNvCxnSpPr>
            <a:cxnSpLocks/>
          </p:cNvCxnSpPr>
          <p:nvPr/>
        </p:nvCxnSpPr>
        <p:spPr>
          <a:xfrm flipH="1" flipV="1">
            <a:off x="7663534" y="4076422"/>
            <a:ext cx="467925" cy="893643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E1D859A-6C3B-418D-B080-FEB011F7EA14}"/>
              </a:ext>
            </a:extLst>
          </p:cNvPr>
          <p:cNvCxnSpPr>
            <a:cxnSpLocks/>
          </p:cNvCxnSpPr>
          <p:nvPr/>
        </p:nvCxnSpPr>
        <p:spPr>
          <a:xfrm>
            <a:off x="6152066" y="3869172"/>
            <a:ext cx="1329910" cy="1496187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40EAC08-CC33-4DAF-81BF-EFB04AE55195}"/>
              </a:ext>
            </a:extLst>
          </p:cNvPr>
          <p:cNvCxnSpPr>
            <a:cxnSpLocks/>
          </p:cNvCxnSpPr>
          <p:nvPr/>
        </p:nvCxnSpPr>
        <p:spPr>
          <a:xfrm flipV="1">
            <a:off x="4775877" y="3869172"/>
            <a:ext cx="1300485" cy="123012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B0416C3E-9335-427D-8C40-E1B12C2BCF04}"/>
              </a:ext>
            </a:extLst>
          </p:cNvPr>
          <p:cNvSpPr/>
          <p:nvPr/>
        </p:nvSpPr>
        <p:spPr>
          <a:xfrm>
            <a:off x="5270197" y="2987303"/>
            <a:ext cx="1688035" cy="1688035"/>
          </a:xfrm>
          <a:prstGeom prst="ellipse">
            <a:avLst/>
          </a:prstGeom>
          <a:solidFill>
            <a:schemeClr val="accent5"/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92B20BD-2B94-43F2-AD9F-9A2E0D33FD50}"/>
              </a:ext>
            </a:extLst>
          </p:cNvPr>
          <p:cNvSpPr/>
          <p:nvPr/>
        </p:nvSpPr>
        <p:spPr>
          <a:xfrm>
            <a:off x="3961801" y="1784800"/>
            <a:ext cx="1005499" cy="1005499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3F2527B-02CB-40D8-82D3-146EE494B7A7}"/>
              </a:ext>
            </a:extLst>
          </p:cNvPr>
          <p:cNvSpPr/>
          <p:nvPr/>
        </p:nvSpPr>
        <p:spPr>
          <a:xfrm>
            <a:off x="7100595" y="1784800"/>
            <a:ext cx="1227047" cy="1227047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ED2B46F-B467-4398-A5EE-B4385EC75D00}"/>
              </a:ext>
            </a:extLst>
          </p:cNvPr>
          <p:cNvSpPr/>
          <p:nvPr/>
        </p:nvSpPr>
        <p:spPr>
          <a:xfrm>
            <a:off x="4124502" y="4523619"/>
            <a:ext cx="1227047" cy="1227047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DE167FC-38AD-4C5F-9960-D6AC594099ED}"/>
              </a:ext>
            </a:extLst>
          </p:cNvPr>
          <p:cNvSpPr/>
          <p:nvPr/>
        </p:nvSpPr>
        <p:spPr>
          <a:xfrm>
            <a:off x="7089065" y="4972448"/>
            <a:ext cx="861525" cy="86152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381ED4E-2E4B-4C06-A8DD-C757B76AE3CF}"/>
              </a:ext>
            </a:extLst>
          </p:cNvPr>
          <p:cNvSpPr/>
          <p:nvPr/>
        </p:nvSpPr>
        <p:spPr>
          <a:xfrm>
            <a:off x="7175403" y="3588291"/>
            <a:ext cx="900559" cy="900559"/>
          </a:xfrm>
          <a:prstGeom prst="ellipse">
            <a:avLst/>
          </a:prstGeom>
          <a:solidFill>
            <a:srgbClr val="B4CC8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FBE491B-7E8E-4538-874A-39C296ED5BC7}"/>
              </a:ext>
            </a:extLst>
          </p:cNvPr>
          <p:cNvSpPr/>
          <p:nvPr/>
        </p:nvSpPr>
        <p:spPr>
          <a:xfrm>
            <a:off x="5483743" y="2001911"/>
            <a:ext cx="861525" cy="861525"/>
          </a:xfrm>
          <a:prstGeom prst="ellipse">
            <a:avLst/>
          </a:prstGeom>
          <a:solidFill>
            <a:srgbClr val="BBAFBC"/>
          </a:solidFill>
          <a:ln>
            <a:solidFill>
              <a:srgbClr val="9D8A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3A96443-8417-4F8C-9ECF-E4DD832E48B3}"/>
              </a:ext>
            </a:extLst>
          </p:cNvPr>
          <p:cNvSpPr/>
          <p:nvPr/>
        </p:nvSpPr>
        <p:spPr>
          <a:xfrm>
            <a:off x="4324879" y="3470015"/>
            <a:ext cx="642421" cy="642421"/>
          </a:xfrm>
          <a:prstGeom prst="ellipse">
            <a:avLst/>
          </a:prstGeom>
          <a:solidFill>
            <a:srgbClr val="BBAFBC"/>
          </a:solidFill>
          <a:ln>
            <a:solidFill>
              <a:srgbClr val="9D8A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5A75D5D-4D37-4257-8ECE-2EDC2F03F7DD}"/>
              </a:ext>
            </a:extLst>
          </p:cNvPr>
          <p:cNvSpPr/>
          <p:nvPr/>
        </p:nvSpPr>
        <p:spPr>
          <a:xfrm>
            <a:off x="3803814" y="3281345"/>
            <a:ext cx="348654" cy="348654"/>
          </a:xfrm>
          <a:prstGeom prst="ellipse">
            <a:avLst/>
          </a:prstGeom>
          <a:solidFill>
            <a:srgbClr val="BBAFBC"/>
          </a:solidFill>
          <a:ln>
            <a:solidFill>
              <a:srgbClr val="9D8A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51C8534-7FE4-4D74-B778-ED64CB5973E5}"/>
              </a:ext>
            </a:extLst>
          </p:cNvPr>
          <p:cNvSpPr/>
          <p:nvPr/>
        </p:nvSpPr>
        <p:spPr>
          <a:xfrm>
            <a:off x="3858049" y="5792173"/>
            <a:ext cx="348654" cy="348654"/>
          </a:xfrm>
          <a:prstGeom prst="ellipse">
            <a:avLst/>
          </a:prstGeom>
          <a:solidFill>
            <a:srgbClr val="FAD7A0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0D8D9F9-535E-47EC-ABB4-D1C72F75A67C}"/>
              </a:ext>
            </a:extLst>
          </p:cNvPr>
          <p:cNvSpPr/>
          <p:nvPr/>
        </p:nvSpPr>
        <p:spPr>
          <a:xfrm>
            <a:off x="5548294" y="5502665"/>
            <a:ext cx="348654" cy="348654"/>
          </a:xfrm>
          <a:prstGeom prst="ellipse">
            <a:avLst/>
          </a:prstGeom>
          <a:solidFill>
            <a:srgbClr val="FAD7A0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3D35446-3C7C-4A6A-8743-69DB87E29313}"/>
              </a:ext>
            </a:extLst>
          </p:cNvPr>
          <p:cNvSpPr/>
          <p:nvPr/>
        </p:nvSpPr>
        <p:spPr>
          <a:xfrm>
            <a:off x="5937524" y="4871730"/>
            <a:ext cx="630935" cy="630935"/>
          </a:xfrm>
          <a:prstGeom prst="ellipse">
            <a:avLst/>
          </a:prstGeom>
          <a:solidFill>
            <a:srgbClr val="B4CC8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1F8081F-F0B7-4126-89A4-224E037A52E4}"/>
              </a:ext>
            </a:extLst>
          </p:cNvPr>
          <p:cNvSpPr/>
          <p:nvPr/>
        </p:nvSpPr>
        <p:spPr>
          <a:xfrm>
            <a:off x="7990029" y="4828635"/>
            <a:ext cx="358563" cy="358563"/>
          </a:xfrm>
          <a:prstGeom prst="ellipse">
            <a:avLst/>
          </a:prstGeom>
          <a:solidFill>
            <a:srgbClr val="E1EBCD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F240961-0EF0-4E4E-85B5-CDC126CAF0B9}"/>
              </a:ext>
            </a:extLst>
          </p:cNvPr>
          <p:cNvSpPr/>
          <p:nvPr/>
        </p:nvSpPr>
        <p:spPr>
          <a:xfrm>
            <a:off x="7905363" y="3169332"/>
            <a:ext cx="358563" cy="358563"/>
          </a:xfrm>
          <a:prstGeom prst="ellipse">
            <a:avLst/>
          </a:prstGeom>
          <a:solidFill>
            <a:srgbClr val="E1EBCD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2FD9572-B6D1-420B-B0B7-2BC0874B8284}"/>
              </a:ext>
            </a:extLst>
          </p:cNvPr>
          <p:cNvSpPr/>
          <p:nvPr/>
        </p:nvSpPr>
        <p:spPr>
          <a:xfrm>
            <a:off x="6438856" y="1714196"/>
            <a:ext cx="358563" cy="358563"/>
          </a:xfrm>
          <a:prstGeom prst="ellipse">
            <a:avLst/>
          </a:prstGeom>
          <a:solidFill>
            <a:srgbClr val="ABDDD3"/>
          </a:solidFill>
          <a:ln>
            <a:solidFill>
              <a:srgbClr val="71C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Заголовок 1">
            <a:extLst>
              <a:ext uri="{FF2B5EF4-FFF2-40B4-BE49-F238E27FC236}">
                <a16:creationId xmlns:a16="http://schemas.microsoft.com/office/drawing/2014/main" id="{5D85E651-1482-464A-99C2-2BBFAB28F1E5}"/>
              </a:ext>
            </a:extLst>
          </p:cNvPr>
          <p:cNvSpPr txBox="1">
            <a:spLocks/>
          </p:cNvSpPr>
          <p:nvPr/>
        </p:nvSpPr>
        <p:spPr>
          <a:xfrm>
            <a:off x="1230281" y="283281"/>
            <a:ext cx="10774365" cy="6286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600" b="1" dirty="0">
                <a:solidFill>
                  <a:srgbClr val="002060"/>
                </a:solidFill>
              </a:rPr>
              <a:t>ЗАХОДИ М</a:t>
            </a:r>
            <a:r>
              <a:rPr lang="uk-UA" sz="3600" b="1" dirty="0">
                <a:solidFill>
                  <a:srgbClr val="002060"/>
                </a:solidFill>
              </a:rPr>
              <a:t>ІНРЕГІОНУ  У 2019 РОЦІ</a:t>
            </a:r>
            <a:br>
              <a:rPr lang="uk-UA" sz="3600" b="1" dirty="0">
                <a:solidFill>
                  <a:srgbClr val="002060"/>
                </a:solidFill>
              </a:rPr>
            </a:br>
            <a:r>
              <a:rPr lang="uk-UA" sz="2800" b="1" dirty="0">
                <a:solidFill>
                  <a:schemeClr val="bg1">
                    <a:lumMod val="50000"/>
                  </a:schemeClr>
                </a:solidFill>
              </a:rPr>
              <a:t>СТРАТЕГІЧНЕ ПЛАНУВАННЯ РЕГІОНАЛЬНОГО РОЗВИТКУ</a:t>
            </a:r>
            <a:endParaRPr lang="uk-UA" sz="3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4" name="Параллелограмм 14">
            <a:extLst>
              <a:ext uri="{FF2B5EF4-FFF2-40B4-BE49-F238E27FC236}">
                <a16:creationId xmlns:a16="http://schemas.microsoft.com/office/drawing/2014/main" id="{413EE43E-84DD-4DBC-ACCC-F7ACEBEC282F}"/>
              </a:ext>
            </a:extLst>
          </p:cNvPr>
          <p:cNvSpPr/>
          <p:nvPr/>
        </p:nvSpPr>
        <p:spPr>
          <a:xfrm rot="5400000" flipH="1">
            <a:off x="-189488" y="486350"/>
            <a:ext cx="894912" cy="515938"/>
          </a:xfrm>
          <a:prstGeom prst="parallelogram">
            <a:avLst>
              <a:gd name="adj" fmla="val 57756"/>
            </a:avLst>
          </a:prstGeom>
          <a:solidFill>
            <a:srgbClr val="FFD5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5" name="Параллелограмм 15">
            <a:extLst>
              <a:ext uri="{FF2B5EF4-FFF2-40B4-BE49-F238E27FC236}">
                <a16:creationId xmlns:a16="http://schemas.microsoft.com/office/drawing/2014/main" id="{F4B2D450-3C37-4F76-82A7-04467E898A9D}"/>
              </a:ext>
            </a:extLst>
          </p:cNvPr>
          <p:cNvSpPr/>
          <p:nvPr/>
        </p:nvSpPr>
        <p:spPr>
          <a:xfrm rot="5400000" flipH="1">
            <a:off x="11121993" y="27017"/>
            <a:ext cx="1038227" cy="431737"/>
          </a:xfrm>
          <a:prstGeom prst="parallelogram">
            <a:avLst>
              <a:gd name="adj" fmla="val 57756"/>
            </a:avLst>
          </a:prstGeom>
          <a:solidFill>
            <a:srgbClr val="FFD5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6" name="Подзаголовок 2">
            <a:extLst>
              <a:ext uri="{FF2B5EF4-FFF2-40B4-BE49-F238E27FC236}">
                <a16:creationId xmlns:a16="http://schemas.microsoft.com/office/drawing/2014/main" id="{33817CD2-391E-4BB5-87C5-0C83DDACE1E8}"/>
              </a:ext>
            </a:extLst>
          </p:cNvPr>
          <p:cNvSpPr txBox="1">
            <a:spLocks/>
          </p:cNvSpPr>
          <p:nvPr/>
        </p:nvSpPr>
        <p:spPr>
          <a:xfrm>
            <a:off x="11425238" y="296863"/>
            <a:ext cx="433387" cy="32755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rgbClr val="274D6F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fld id="{4F99E2DD-D749-4E82-BED9-0732D43976FD}" type="slidenum">
              <a:rPr lang="ru-RU" sz="1600" smtClean="0"/>
              <a:pPr algn="ctr">
                <a:spcBef>
                  <a:spcPts val="0"/>
                </a:spcBef>
                <a:spcAft>
                  <a:spcPts val="600"/>
                </a:spcAft>
              </a:pPr>
              <a:t>6</a:t>
            </a:fld>
            <a:endParaRPr lang="uk-UA" sz="1200" dirty="0"/>
          </a:p>
        </p:txBody>
      </p:sp>
      <p:sp>
        <p:nvSpPr>
          <p:cNvPr id="36" name="Прямокутник 35">
            <a:extLst>
              <a:ext uri="{FF2B5EF4-FFF2-40B4-BE49-F238E27FC236}">
                <a16:creationId xmlns:a16="http://schemas.microsoft.com/office/drawing/2014/main" id="{629C5C9C-3300-477C-B4A8-A031823512C2}"/>
              </a:ext>
            </a:extLst>
          </p:cNvPr>
          <p:cNvSpPr/>
          <p:nvPr/>
        </p:nvSpPr>
        <p:spPr>
          <a:xfrm>
            <a:off x="137943" y="1687196"/>
            <a:ext cx="3667817" cy="1661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1600" b="1" dirty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Березень - </a:t>
            </a:r>
            <a:r>
              <a:rPr lang="uk-UA" sz="1600" dirty="0">
                <a:solidFill>
                  <a:schemeClr val="tx1">
                    <a:lumMod val="65000"/>
                    <a:lumOff val="3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тренінги з питань впровадження підходів  смарт-спеціалізації (</a:t>
            </a:r>
            <a:r>
              <a:rPr lang="uk-UA" sz="1600" dirty="0" err="1">
                <a:solidFill>
                  <a:schemeClr val="tx1">
                    <a:lumMod val="65000"/>
                    <a:lumOff val="3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Мінрегіон</a:t>
            </a:r>
            <a:r>
              <a:rPr lang="uk-UA" sz="1600" dirty="0">
                <a:solidFill>
                  <a:schemeClr val="tx1">
                    <a:lumMod val="65000"/>
                    <a:lumOff val="3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+ МЕРТ + </a:t>
            </a:r>
            <a:br>
              <a:rPr lang="uk-UA" sz="1600" dirty="0">
                <a:solidFill>
                  <a:schemeClr val="tx1">
                    <a:lumMod val="65000"/>
                    <a:lumOff val="3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>
                    <a:lumMod val="65000"/>
                    <a:lumOff val="3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«U-LEAD з Європою» +  JRC (Об’єднаний дослідницький центр Європейської Комісії))</a:t>
            </a:r>
            <a:endParaRPr lang="uk-UA" sz="1200" dirty="0">
              <a:solidFill>
                <a:schemeClr val="tx1">
                  <a:lumMod val="65000"/>
                  <a:lumOff val="3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Прямокутник 47">
            <a:extLst>
              <a:ext uri="{FF2B5EF4-FFF2-40B4-BE49-F238E27FC236}">
                <a16:creationId xmlns:a16="http://schemas.microsoft.com/office/drawing/2014/main" id="{89D3A495-53A3-4C96-B0E2-B9D71175255B}"/>
              </a:ext>
            </a:extLst>
          </p:cNvPr>
          <p:cNvSpPr/>
          <p:nvPr/>
        </p:nvSpPr>
        <p:spPr>
          <a:xfrm>
            <a:off x="92688" y="5142739"/>
            <a:ext cx="3667817" cy="607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Квітень</a:t>
            </a:r>
            <a:r>
              <a:rPr lang="uk-UA" sz="1600" b="1" dirty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- </a:t>
            </a:r>
            <a:r>
              <a:rPr lang="uk-UA" sz="1600" dirty="0">
                <a:solidFill>
                  <a:schemeClr val="tx1">
                    <a:lumMod val="65000"/>
                    <a:lumOff val="3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Всеукраїнська семінар-нарада з економічними службами регіонів</a:t>
            </a:r>
            <a:endParaRPr lang="uk-UA" sz="1200" dirty="0">
              <a:solidFill>
                <a:schemeClr val="tx1">
                  <a:lumMod val="65000"/>
                  <a:lumOff val="3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Прямокутник 36">
            <a:extLst>
              <a:ext uri="{FF2B5EF4-FFF2-40B4-BE49-F238E27FC236}">
                <a16:creationId xmlns:a16="http://schemas.microsoft.com/office/drawing/2014/main" id="{645B22B6-F79C-4F14-9462-422F994930B7}"/>
              </a:ext>
            </a:extLst>
          </p:cNvPr>
          <p:cNvSpPr/>
          <p:nvPr/>
        </p:nvSpPr>
        <p:spPr>
          <a:xfrm>
            <a:off x="8709459" y="1618987"/>
            <a:ext cx="3369773" cy="1924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uk-UA" sz="1600" b="1" dirty="0"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ІІ квартал  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uk-UA" sz="1600" dirty="0"/>
              <a:t>виїзди фахівців </a:t>
            </a:r>
            <a:r>
              <a:rPr lang="uk-UA" sz="1600" dirty="0" err="1"/>
              <a:t>Мінрегіону</a:t>
            </a:r>
            <a:r>
              <a:rPr lang="uk-UA" sz="1600" dirty="0"/>
              <a:t> до областей та участь у засіданнях робочих груп та керівних комітетів та запровадження системи управління процесом розроблення стратегій  24/7.</a:t>
            </a:r>
          </a:p>
          <a:p>
            <a:pPr indent="497205" algn="just">
              <a:lnSpc>
                <a:spcPct val="107000"/>
              </a:lnSpc>
              <a:spcAft>
                <a:spcPts val="0"/>
              </a:spcAft>
            </a:pP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Прямокутник 49">
            <a:extLst>
              <a:ext uri="{FF2B5EF4-FFF2-40B4-BE49-F238E27FC236}">
                <a16:creationId xmlns:a16="http://schemas.microsoft.com/office/drawing/2014/main" id="{82706EFD-681C-4CBE-ABE5-CD098ADB56C7}"/>
              </a:ext>
            </a:extLst>
          </p:cNvPr>
          <p:cNvSpPr/>
          <p:nvPr/>
        </p:nvSpPr>
        <p:spPr>
          <a:xfrm>
            <a:off x="8634873" y="4935426"/>
            <a:ext cx="3369773" cy="1134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uk-UA" sz="1600" b="1" dirty="0">
                <a:solidFill>
                  <a:schemeClr val="tx1">
                    <a:lumMod val="65000"/>
                    <a:lumOff val="3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ІІ квартал  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uk-UA" sz="1600" dirty="0"/>
              <a:t>засідання Міжвідомчої координаційної комісії з питань регіонального розвитку </a:t>
            </a:r>
          </a:p>
          <a:p>
            <a:pPr indent="497205" algn="just">
              <a:lnSpc>
                <a:spcPct val="107000"/>
              </a:lnSpc>
              <a:spcAft>
                <a:spcPts val="0"/>
              </a:spcAft>
            </a:pP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ÐÐ¾Ð²âÑÐ·Ð°Ð½Ðµ Ð·Ð¾Ð±ÑÐ°Ð¶ÐµÐ½Ð½Ñ">
            <a:extLst>
              <a:ext uri="{FF2B5EF4-FFF2-40B4-BE49-F238E27FC236}">
                <a16:creationId xmlns:a16="http://schemas.microsoft.com/office/drawing/2014/main" id="{75E96E20-5252-4796-A404-2DD841AA4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162" y="3213247"/>
            <a:ext cx="912122" cy="1155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80954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weet theme">
      <a:dk1>
        <a:sysClr val="windowText" lastClr="000000"/>
      </a:dk1>
      <a:lt1>
        <a:sysClr val="window" lastClr="FFFFFF"/>
      </a:lt1>
      <a:dk2>
        <a:srgbClr val="1D2631"/>
      </a:dk2>
      <a:lt2>
        <a:srgbClr val="EEECE1"/>
      </a:lt2>
      <a:accent1>
        <a:srgbClr val="3F4855"/>
      </a:accent1>
      <a:accent2>
        <a:srgbClr val="F1A138"/>
      </a:accent2>
      <a:accent3>
        <a:srgbClr val="CBDB23"/>
      </a:accent3>
      <a:accent4>
        <a:srgbClr val="590B4E"/>
      </a:accent4>
      <a:accent5>
        <a:srgbClr val="2CA3FC"/>
      </a:accent5>
      <a:accent6>
        <a:srgbClr val="9EB31C"/>
      </a:accent6>
      <a:hlink>
        <a:srgbClr val="B8CCE4"/>
      </a:hlink>
      <a:folHlink>
        <a:srgbClr val="B8CCE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1376</TotalTime>
  <Words>354</Words>
  <Application>Microsoft Office PowerPoint</Application>
  <PresentationFormat>Широкий екран</PresentationFormat>
  <Paragraphs>63</Paragraphs>
  <Slides>6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слайдів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GeosansLight</vt:lpstr>
      <vt:lpstr>Open Sans</vt:lpstr>
      <vt:lpstr>Verdana</vt:lpstr>
      <vt:lpstr>Wingdings</vt:lpstr>
      <vt:lpstr>Тема Office</vt:lpstr>
      <vt:lpstr>Showeet theme</vt:lpstr>
      <vt:lpstr>СТРАТЕГІЧНЕ ПЛАНУВАННЯ РЕГІОНАЛЬНОГО РОЗВИТКУ РОЗРОБЛЕННЯ РЕГІОНАЛЬНИХ СТРАТЕГІЙ РОЗВИТКУ 2021-2027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Rost S. Mokhovikov</dc:creator>
  <cp:lastModifiedBy>Самсонюк Катерина Олександрівна</cp:lastModifiedBy>
  <cp:revision>144</cp:revision>
  <cp:lastPrinted>2018-11-07T16:56:10Z</cp:lastPrinted>
  <dcterms:created xsi:type="dcterms:W3CDTF">2018-10-31T14:30:32Z</dcterms:created>
  <dcterms:modified xsi:type="dcterms:W3CDTF">2019-02-05T13:21:31Z</dcterms:modified>
</cp:coreProperties>
</file>