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73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832916766009246E-3"/>
          <c:y val="1.3665047559943081E-3"/>
          <c:w val="0.9859810759209916"/>
          <c:h val="0.987822118636410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7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CD0-45D4-B71F-BF789F9F8E65}"/>
              </c:ext>
            </c:extLst>
          </c:dPt>
          <c:dPt>
            <c:idx val="1"/>
            <c:bubble3D val="0"/>
            <c:explosion val="15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1CD0-45D4-B71F-BF789F9F8E65}"/>
              </c:ext>
            </c:extLst>
          </c:dPt>
          <c:dPt>
            <c:idx val="2"/>
            <c:bubble3D val="0"/>
            <c:explosion val="8"/>
            <c:spPr>
              <a:solidFill>
                <a:srgbClr val="92D05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CD0-45D4-B71F-BF789F9F8E65}"/>
              </c:ext>
            </c:extLst>
          </c:dPt>
          <c:dLbls>
            <c:dLbl>
              <c:idx val="0"/>
              <c:layout>
                <c:manualLayout>
                  <c:x val="3.9527434466757695E-2"/>
                  <c:y val="-0.111235160409066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державні економічно- 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/>
                      <a:t>61%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CD0-45D4-B71F-BF789F9F8E65}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комунальні економічно- активні підприємства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8,5%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CD0-45D4-B71F-BF789F9F8E65}"/>
                </c:ext>
              </c:extLst>
            </c:dLbl>
            <c:dLbl>
              <c:idx val="2"/>
              <c:layout>
                <c:manualLayout>
                  <c:x val="-1.7773023027411915E-2"/>
                  <c:y val="8.26157169241707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defRPr>
                    </a:pPr>
                    <a:r>
                      <a:rPr lang="ru-RU" dirty="0" smtClean="0"/>
                      <a:t>інші</a:t>
                    </a:r>
                    <a:r>
                      <a:rPr lang="ru-RU" baseline="0" dirty="0" smtClean="0"/>
                      <a:t> економічно- активні підприємства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  <a:latin typeface="Times New Roman" panose="02020603050405020304" pitchFamily="18" charset="0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30,5</a:t>
                    </a:r>
                    <a:r>
                      <a:rPr lang="ru-RU" baseline="0" dirty="0" smtClean="0"/>
                      <a:t>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11722645320217"/>
                      <c:h val="0.204067870851728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1CD0-45D4-B71F-BF789F9F8E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державні економічно активні під-ва</c:v>
                </c:pt>
                <c:pt idx="1">
                  <c:v>комунальні економічно активні під-ва</c:v>
                </c:pt>
                <c:pt idx="2">
                  <c:v>інші економічно активні під-ва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75893.399999999994</c:v>
                </c:pt>
                <c:pt idx="1">
                  <c:v>8924.2999999999993</c:v>
                </c:pt>
                <c:pt idx="2">
                  <c:v>46195.1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0-45D4-B71F-BF789F9F8E65}"/>
            </c:ext>
          </c:extLst>
        </c:ser>
        <c:dLbls>
          <c:dLblPos val="outEnd"/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softEdge rad="25400"/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91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87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661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702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87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186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713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4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681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0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47F55-83D1-4525-80F2-FC7C817FA414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0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47F55-83D1-4525-80F2-FC7C817FA414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63247-07EB-42CF-841C-5605EF082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4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04709440"/>
              </p:ext>
            </p:extLst>
          </p:nvPr>
        </p:nvGraphicFramePr>
        <p:xfrm>
          <a:off x="894303" y="1273323"/>
          <a:ext cx="10548515" cy="5378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475432" y="31990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заборгованості з виплати заробітної плати за організаційно-правовими формами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 </a:t>
            </a:r>
          </a:p>
          <a:p>
            <a:pPr algn="ctr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станом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01.08.2021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8384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31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User</cp:lastModifiedBy>
  <cp:revision>13</cp:revision>
  <cp:lastPrinted>2021-07-06T10:12:05Z</cp:lastPrinted>
  <dcterms:created xsi:type="dcterms:W3CDTF">2021-06-09T13:31:01Z</dcterms:created>
  <dcterms:modified xsi:type="dcterms:W3CDTF">2021-09-08T11:05:39Z</dcterms:modified>
</cp:coreProperties>
</file>