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BE7AC"/>
    <a:srgbClr val="FA7A7D"/>
    <a:srgbClr val="9ED89E"/>
    <a:srgbClr val="CCBCBF"/>
    <a:srgbClr val="D3BDFB"/>
    <a:srgbClr val="DFB3B9"/>
    <a:srgbClr val="8F99F9"/>
    <a:srgbClr val="C57D89"/>
    <a:srgbClr val="EFEF99"/>
    <a:srgbClr val="BD999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126" y="4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hart>
    <c:autoTitleDeleted val="1"/>
    <c:plotArea>
      <c:layout>
        <c:manualLayout>
          <c:layoutTarget val="inner"/>
          <c:xMode val="edge"/>
          <c:yMode val="edge"/>
          <c:x val="5.6278550751039116E-2"/>
          <c:y val="0"/>
          <c:w val="0.72950301055476363"/>
          <c:h val="1"/>
        </c:manualLayout>
      </c:layout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Столбец2</c:v>
                </c:pt>
              </c:strCache>
            </c:strRef>
          </c:tx>
          <c:spPr>
            <a:effectLst>
              <a:outerShdw blurRad="50800" dist="38100" algn="l" rotWithShape="0">
                <a:prstClr val="black">
                  <a:alpha val="40000"/>
                </a:prstClr>
              </a:outerShdw>
              <a:softEdge rad="0"/>
            </a:effectLst>
          </c:spPr>
          <c:explosion val="11"/>
          <c:dPt>
            <c:idx val="0"/>
            <c:bubble3D val="0"/>
            <c:spPr>
              <a:solidFill>
                <a:srgbClr val="00B0F0"/>
              </a:solidFill>
              <a:ln w="19050">
                <a:solidFill>
                  <a:schemeClr val="lt1"/>
                </a:solidFill>
                <a:bevel/>
              </a:ln>
              <a:effectLst>
                <a:outerShdw blurRad="50800" dist="38100" algn="l" rotWithShape="0">
                  <a:srgbClr val="00B0F0">
                    <a:alpha val="40000"/>
                  </a:srgbClr>
                </a:outerShdw>
                <a:softEdge rad="12700"/>
              </a:effectLst>
            </c:spPr>
            <c:extLst>
              <c:ext xmlns:c16="http://schemas.microsoft.com/office/drawing/2014/chart" uri="{C3380CC4-5D6E-409C-BE32-E72D297353CC}">
                <c16:uniqueId val="{00000002-45B7-4C72-8C8D-4E07422781DC}"/>
              </c:ext>
            </c:extLst>
          </c:dPt>
          <c:dPt>
            <c:idx val="1"/>
            <c:bubble3D val="0"/>
            <c:spPr>
              <a:solidFill>
                <a:srgbClr val="92D050"/>
              </a:solidFill>
              <a:ln w="19050">
                <a:solidFill>
                  <a:schemeClr val="lt1"/>
                </a:solidFill>
              </a:ln>
              <a:effectLst>
                <a:outerShdw blurRad="50800" dist="38100" algn="l" rotWithShape="0">
                  <a:srgbClr val="92D050">
                    <a:alpha val="40000"/>
                  </a:srgbClr>
                </a:outerShdw>
                <a:softEdge rad="12700"/>
              </a:effectLst>
            </c:spPr>
            <c:extLst>
              <c:ext xmlns:c16="http://schemas.microsoft.com/office/drawing/2014/chart" uri="{C3380CC4-5D6E-409C-BE32-E72D297353CC}">
                <c16:uniqueId val="{00000003-45B7-4C72-8C8D-4E07422781DC}"/>
              </c:ext>
            </c:extLst>
          </c:dPt>
          <c:dPt>
            <c:idx val="2"/>
            <c:bubble3D val="0"/>
            <c:spPr>
              <a:solidFill>
                <a:srgbClr val="FF0000"/>
              </a:solidFill>
              <a:ln w="19050">
                <a:solidFill>
                  <a:schemeClr val="lt1"/>
                </a:solidFill>
              </a:ln>
              <a:effectLst>
                <a:outerShdw blurRad="50800" dist="38100" algn="l" rotWithShape="0">
                  <a:srgbClr val="FF0000">
                    <a:alpha val="40000"/>
                  </a:srgbClr>
                </a:outerShdw>
                <a:softEdge rad="12700"/>
              </a:effectLst>
            </c:spPr>
            <c:extLst>
              <c:ext xmlns:c16="http://schemas.microsoft.com/office/drawing/2014/chart" uri="{C3380CC4-5D6E-409C-BE32-E72D297353CC}">
                <c16:uniqueId val="{00000004-45B7-4C72-8C8D-4E07422781DC}"/>
              </c:ext>
            </c:extLst>
          </c:dPt>
          <c:dPt>
            <c:idx val="3"/>
            <c:bubble3D val="0"/>
            <c:spPr>
              <a:solidFill>
                <a:srgbClr val="FFFF00"/>
              </a:solidFill>
              <a:ln w="19050">
                <a:solidFill>
                  <a:schemeClr val="lt1"/>
                </a:solidFill>
              </a:ln>
              <a:effectLst>
                <a:outerShdw blurRad="50800" dist="38100" algn="l" rotWithShape="0">
                  <a:srgbClr val="FFFF00">
                    <a:alpha val="40000"/>
                  </a:srgbClr>
                </a:outerShdw>
                <a:softEdge rad="12700"/>
              </a:effectLst>
            </c:spPr>
            <c:extLst>
              <c:ext xmlns:c16="http://schemas.microsoft.com/office/drawing/2014/chart" uri="{C3380CC4-5D6E-409C-BE32-E72D297353CC}">
                <c16:uniqueId val="{00000005-45B7-4C72-8C8D-4E07422781DC}"/>
              </c:ext>
            </c:extLst>
          </c:dPt>
          <c:dPt>
            <c:idx val="4"/>
            <c:bubble3D val="0"/>
            <c:spPr>
              <a:solidFill>
                <a:srgbClr val="FFC000"/>
              </a:solidFill>
              <a:ln w="19050">
                <a:solidFill>
                  <a:schemeClr val="lt1"/>
                </a:solidFill>
              </a:ln>
              <a:effectLst>
                <a:outerShdw blurRad="50800" dist="38100" algn="l" rotWithShape="0">
                  <a:srgbClr val="FFC000">
                    <a:alpha val="40000"/>
                  </a:srgbClr>
                </a:outerShdw>
                <a:softEdge rad="12700"/>
              </a:effectLst>
            </c:spPr>
            <c:extLst>
              <c:ext xmlns:c16="http://schemas.microsoft.com/office/drawing/2014/chart" uri="{C3380CC4-5D6E-409C-BE32-E72D297353CC}">
                <c16:uniqueId val="{00000006-45B7-4C72-8C8D-4E07422781DC}"/>
              </c:ext>
            </c:extLst>
          </c:dPt>
          <c:dLbls>
            <c:dLbl>
              <c:idx val="0"/>
              <c:layout>
                <c:manualLayout>
                  <c:x val="0.16663513610328223"/>
                  <c:y val="-0.33166190046125771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0">
                    <a:spAutoFit/>
                  </a:bodyPr>
                  <a:lstStyle/>
                  <a:p>
                    <a:pPr algn="ctr">
                      <a:defRPr sz="1197" b="1" i="0" u="none" strike="noStrike" kern="1200" baseline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+mn-cs"/>
                      </a:defRPr>
                    </a:pPr>
                    <a:fld id="{88EF6D3B-E05D-4D12-B40B-B10FB966B1FE}" type="CATEGORYNAME">
                      <a:rPr lang="ru-RU" b="1" i="0" baseline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</a:rPr>
                      <a:pPr algn="ctr">
                        <a:defRPr b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pPr>
                      <a:t>[ИМЯ КАТЕГОРИИ]</a:t>
                    </a:fld>
                    <a:endParaRPr lang="ru-RU" b="1" i="0" baseline="0" dirty="0" smtClean="0">
                      <a:solidFill>
                        <a:schemeClr val="tx1"/>
                      </a:solidFill>
                      <a:latin typeface="Times New Roman" panose="02020603050405020304" pitchFamily="18" charset="0"/>
                    </a:endParaRPr>
                  </a:p>
                  <a:p>
                    <a:pPr algn="ctr">
                      <a:defRPr b="1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pPr>
                    <a:r>
                      <a:rPr lang="ru-RU" baseline="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</a:rPr>
                      <a:t>93,7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0">
                  <a:spAutoFit/>
                </a:bodyPr>
                <a:lstStyle/>
                <a:p>
                  <a:pPr algn="ctr">
                    <a:defRPr sz="1197" b="1" i="0" u="none" strike="noStrike" kern="1200" baseline="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2-45B7-4C72-8C8D-4E07422781DC}"/>
                </c:ext>
              </c:extLst>
            </c:dLbl>
            <c:dLbl>
              <c:idx val="1"/>
              <c:layout>
                <c:manualLayout>
                  <c:x val="0.15026207239783243"/>
                  <c:y val="5.0386009352489713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0">
                    <a:spAutoFit/>
                  </a:bodyPr>
                  <a:lstStyle/>
                  <a:p>
                    <a:pPr algn="ctr">
                      <a:defRPr sz="1197" b="1" i="0" u="none" strike="noStrike" kern="1200" baseline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+mn-cs"/>
                      </a:defRPr>
                    </a:pPr>
                    <a:r>
                      <a:rPr lang="ru-RU" b="1" i="0" baseline="0" dirty="0" err="1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</a:rPr>
                      <a:t>Професійна</a:t>
                    </a:r>
                    <a:r>
                      <a:rPr lang="ru-RU" b="1" i="0" baseline="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</a:rPr>
                      <a:t>, </a:t>
                    </a:r>
                    <a:r>
                      <a:rPr lang="ru-RU" b="1" i="0" baseline="0" dirty="0" err="1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</a:rPr>
                      <a:t>наукова</a:t>
                    </a:r>
                    <a:r>
                      <a:rPr lang="ru-RU" b="1" i="0" baseline="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</a:rPr>
                      <a:t> та </a:t>
                    </a:r>
                    <a:r>
                      <a:rPr lang="ru-RU" b="1" i="0" baseline="0" dirty="0" err="1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</a:rPr>
                      <a:t>технічна</a:t>
                    </a:r>
                    <a:r>
                      <a:rPr lang="ru-RU" b="1" i="0" baseline="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</a:rPr>
                      <a:t> </a:t>
                    </a:r>
                    <a:r>
                      <a:rPr lang="ru-RU" b="1" i="0" baseline="0" dirty="0" err="1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</a:rPr>
                      <a:t>діяльність</a:t>
                    </a:r>
                    <a:endParaRPr lang="ru-RU" b="1" i="0" baseline="0" dirty="0" smtClean="0">
                      <a:solidFill>
                        <a:schemeClr val="tx1"/>
                      </a:solidFill>
                      <a:latin typeface="Times New Roman" panose="02020603050405020304" pitchFamily="18" charset="0"/>
                    </a:endParaRPr>
                  </a:p>
                  <a:p>
                    <a:pPr algn="ctr">
                      <a:defRPr b="1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pPr>
                    <a:r>
                      <a:rPr lang="ru-RU" b="1" i="0" baseline="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</a:rPr>
                      <a:t>2,5%</a:t>
                    </a:r>
                    <a:endParaRPr lang="ru-RU" b="1" i="0" baseline="0" dirty="0" smtClean="0">
                      <a:solidFill>
                        <a:schemeClr val="tx1"/>
                      </a:solidFill>
                      <a:latin typeface="Times New Roman" panose="02020603050405020304" pitchFamily="18" charset="0"/>
                    </a:endParaRP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0">
                  <a:spAutoFit/>
                </a:bodyPr>
                <a:lstStyle/>
                <a:p>
                  <a:pPr algn="ctr">
                    <a:defRPr sz="1197" b="1" i="0" u="none" strike="noStrike" kern="1200" baseline="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45B7-4C72-8C8D-4E07422781DC}"/>
                </c:ext>
              </c:extLst>
            </c:dLbl>
            <c:dLbl>
              <c:idx val="2"/>
              <c:layout>
                <c:manualLayout>
                  <c:x val="7.626998001765202E-2"/>
                  <c:y val="3.249642555944153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0">
                    <a:noAutofit/>
                  </a:bodyPr>
                  <a:lstStyle/>
                  <a:p>
                    <a:pPr algn="ctr">
                      <a:defRPr sz="1197" b="1" i="0" u="none" strike="noStrike" kern="1200" baseline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+mn-cs"/>
                      </a:defRPr>
                    </a:pPr>
                    <a:r>
                      <a:rPr lang="ru-RU" b="1" i="0" baseline="0" dirty="0" err="1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</a:rPr>
                      <a:t>Інші</a:t>
                    </a:r>
                    <a:r>
                      <a:rPr lang="ru-RU" b="1" i="0" baseline="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</a:rPr>
                      <a:t> </a:t>
                    </a:r>
                    <a:r>
                      <a:rPr lang="ru-RU" b="1" i="0" baseline="0" dirty="0" err="1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</a:rPr>
                      <a:t>види</a:t>
                    </a:r>
                    <a:r>
                      <a:rPr lang="ru-RU" b="1" i="0" baseline="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</a:rPr>
                      <a:t> </a:t>
                    </a:r>
                    <a:r>
                      <a:rPr lang="ru-RU" b="1" i="0" baseline="0" dirty="0" err="1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</a:rPr>
                      <a:t>економічної</a:t>
                    </a:r>
                    <a:r>
                      <a:rPr lang="ru-RU" b="1" i="0" baseline="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</a:rPr>
                      <a:t> </a:t>
                    </a:r>
                    <a:r>
                      <a:rPr lang="ru-RU" b="1" i="0" baseline="0" dirty="0" err="1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</a:rPr>
                      <a:t>діяльності</a:t>
                    </a:r>
                    <a:endParaRPr lang="ru-RU" b="1" i="0" baseline="0" dirty="0" smtClean="0">
                      <a:solidFill>
                        <a:schemeClr val="tx1"/>
                      </a:solidFill>
                      <a:latin typeface="Times New Roman" panose="02020603050405020304" pitchFamily="18" charset="0"/>
                    </a:endParaRPr>
                  </a:p>
                  <a:p>
                    <a:pPr algn="ctr">
                      <a:defRPr b="1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pPr>
                    <a:r>
                      <a:rPr lang="ru-RU" b="1" i="0" baseline="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</a:rPr>
                      <a:t>1,4% </a:t>
                    </a:r>
                    <a:endParaRPr lang="ru-RU" b="1" i="0" baseline="0" dirty="0" smtClean="0">
                      <a:solidFill>
                        <a:schemeClr val="tx1"/>
                      </a:solidFill>
                      <a:latin typeface="Times New Roman" panose="02020603050405020304" pitchFamily="18" charset="0"/>
                    </a:endParaRP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0">
                  <a:noAutofit/>
                </a:bodyPr>
                <a:lstStyle/>
                <a:p>
                  <a:pPr algn="ctr">
                    <a:defRPr sz="1197" b="1" i="0" u="none" strike="noStrike" kern="1200" baseline="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8146580267756013"/>
                      <c:h val="0.16626192865628239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4-45B7-4C72-8C8D-4E07422781DC}"/>
                </c:ext>
              </c:extLst>
            </c:dLbl>
            <c:dLbl>
              <c:idx val="3"/>
              <c:layout>
                <c:manualLayout>
                  <c:x val="5.3848775209226513E-2"/>
                  <c:y val="5.6263054642843112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0">
                    <a:noAutofit/>
                  </a:bodyPr>
                  <a:lstStyle/>
                  <a:p>
                    <a:pPr algn="ctr">
                      <a:defRPr sz="1197" b="1" i="0" u="none" strike="noStrike" kern="1200" baseline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+mn-cs"/>
                      </a:defRPr>
                    </a:pPr>
                    <a:r>
                      <a:rPr lang="ru-RU" b="1" i="0" baseline="0" dirty="0" err="1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</a:rPr>
                      <a:t>Державне</a:t>
                    </a:r>
                    <a:r>
                      <a:rPr lang="ru-RU" b="1" i="0" baseline="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</a:rPr>
                      <a:t> </a:t>
                    </a:r>
                    <a:r>
                      <a:rPr lang="ru-RU" b="1" i="0" baseline="0" dirty="0" err="1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</a:rPr>
                      <a:t>управління</a:t>
                    </a:r>
                    <a:r>
                      <a:rPr lang="ru-RU" b="1" i="0" baseline="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</a:rPr>
                      <a:t> й оборона; </a:t>
                    </a:r>
                    <a:r>
                      <a:rPr lang="ru-RU" b="1" i="0" baseline="0" dirty="0" err="1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</a:rPr>
                      <a:t>обов’язкове</a:t>
                    </a:r>
                    <a:r>
                      <a:rPr lang="ru-RU" b="1" i="0" baseline="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</a:rPr>
                      <a:t> </a:t>
                    </a:r>
                    <a:r>
                      <a:rPr lang="ru-RU" b="1" i="0" baseline="0" dirty="0" err="1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</a:rPr>
                      <a:t>соціальне</a:t>
                    </a:r>
                    <a:r>
                      <a:rPr lang="ru-RU" b="1" i="0" baseline="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</a:rPr>
                      <a:t> </a:t>
                    </a:r>
                    <a:r>
                      <a:rPr lang="ru-RU" b="1" i="0" baseline="0" dirty="0" err="1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</a:rPr>
                      <a:t>страхування</a:t>
                    </a:r>
                    <a:endParaRPr lang="ru-RU" b="1" i="0" baseline="0" dirty="0" smtClean="0">
                      <a:solidFill>
                        <a:schemeClr val="tx1"/>
                      </a:solidFill>
                      <a:latin typeface="Times New Roman" panose="02020603050405020304" pitchFamily="18" charset="0"/>
                    </a:endParaRPr>
                  </a:p>
                  <a:p>
                    <a:pPr algn="ctr">
                      <a:defRPr b="1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pPr>
                    <a:r>
                      <a:rPr lang="ru-RU" b="1" i="0" baseline="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</a:rPr>
                      <a:t>1,3%</a:t>
                    </a:r>
                    <a:endParaRPr lang="ru-RU" b="1" i="0" baseline="0" dirty="0" smtClean="0">
                      <a:solidFill>
                        <a:schemeClr val="tx1"/>
                      </a:solidFill>
                      <a:latin typeface="Times New Roman" panose="02020603050405020304" pitchFamily="18" charset="0"/>
                    </a:endParaRP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0">
                  <a:noAutofit/>
                </a:bodyPr>
                <a:lstStyle/>
                <a:p>
                  <a:pPr algn="ctr">
                    <a:defRPr sz="1197" b="1" i="0" u="none" strike="noStrike" kern="1200" baseline="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9652551110019031"/>
                      <c:h val="0.16146326109890244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45B7-4C72-8C8D-4E07422781DC}"/>
                </c:ext>
              </c:extLst>
            </c:dLbl>
            <c:dLbl>
              <c:idx val="4"/>
              <c:layout>
                <c:manualLayout>
                  <c:x val="6.1770581518892205E-2"/>
                  <c:y val="0.16486143564042186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0">
                    <a:spAutoFit/>
                  </a:bodyPr>
                  <a:lstStyle/>
                  <a:p>
                    <a:pPr algn="ctr">
                      <a:defRPr sz="1197" b="1" i="0" u="none" strike="noStrike" kern="1200" baseline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+mn-cs"/>
                      </a:defRPr>
                    </a:pPr>
                    <a:r>
                      <a:rPr lang="ru-RU" b="1" i="0" baseline="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</a:rPr>
                      <a:t>Транспорт, </a:t>
                    </a:r>
                    <a:r>
                      <a:rPr lang="ru-RU" b="1" i="0" baseline="0" dirty="0" err="1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</a:rPr>
                      <a:t>складське</a:t>
                    </a:r>
                    <a:r>
                      <a:rPr lang="ru-RU" b="1" i="0" baseline="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</a:rPr>
                      <a:t> </a:t>
                    </a:r>
                    <a:r>
                      <a:rPr lang="ru-RU" b="1" i="0" baseline="0" dirty="0" err="1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</a:rPr>
                      <a:t>господарство</a:t>
                    </a:r>
                    <a:r>
                      <a:rPr lang="ru-RU" b="1" i="0" baseline="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</a:rPr>
                      <a:t>, </a:t>
                    </a:r>
                    <a:r>
                      <a:rPr lang="ru-RU" b="1" i="0" baseline="0" dirty="0" err="1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</a:rPr>
                      <a:t>поштова</a:t>
                    </a:r>
                    <a:r>
                      <a:rPr lang="ru-RU" b="1" i="0" baseline="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</a:rPr>
                      <a:t> та </a:t>
                    </a:r>
                    <a:r>
                      <a:rPr lang="ru-RU" b="1" i="0" baseline="0" dirty="0" err="1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</a:rPr>
                      <a:t>кур’єрська</a:t>
                    </a:r>
                    <a:r>
                      <a:rPr lang="ru-RU" b="1" i="0" baseline="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</a:rPr>
                      <a:t> </a:t>
                    </a:r>
                    <a:r>
                      <a:rPr lang="ru-RU" b="1" i="0" baseline="0" dirty="0" err="1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</a:rPr>
                      <a:t>діяльність</a:t>
                    </a:r>
                    <a:r>
                      <a:rPr lang="ru-RU" b="1" i="0" baseline="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</a:rPr>
                      <a:t> </a:t>
                    </a:r>
                  </a:p>
                  <a:p>
                    <a:pPr algn="ctr">
                      <a:defRPr b="1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pPr>
                    <a:r>
                      <a:rPr lang="ru-RU" b="1" i="0" baseline="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</a:rPr>
                      <a:t>1,1%</a:t>
                    </a:r>
                    <a:endParaRPr lang="ru-RU" b="1" i="0" baseline="0" dirty="0" smtClean="0">
                      <a:solidFill>
                        <a:schemeClr val="tx1"/>
                      </a:solidFill>
                      <a:latin typeface="Times New Roman" panose="02020603050405020304" pitchFamily="18" charset="0"/>
                    </a:endParaRP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0">
                  <a:spAutoFit/>
                </a:bodyPr>
                <a:lstStyle/>
                <a:p>
                  <a:pPr algn="ctr">
                    <a:defRPr sz="1197" b="1" i="0" u="none" strike="noStrike" kern="1200" baseline="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6-45B7-4C72-8C8D-4E07422781D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0">
                <a:spAutoFit/>
              </a:bodyPr>
              <a:lstStyle/>
              <a:p>
                <a:pPr algn="ctr">
                  <a:defRPr sz="1197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+mn-cs"/>
                  </a:defRPr>
                </a:pPr>
                <a:endParaRPr lang="ru-RU"/>
              </a:p>
            </c:txPr>
            <c:dLblPos val="bestFit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Лист1!$A$2:$A$6</c:f>
              <c:strCache>
                <c:ptCount val="5"/>
                <c:pt idx="0">
                  <c:v>Промисловість </c:v>
                </c:pt>
                <c:pt idx="1">
                  <c:v>Професійна, наукова та технічна діяльність</c:v>
                </c:pt>
                <c:pt idx="2">
                  <c:v>Транспорт, складське господарство, поштова та кур’єрська діяльність</c:v>
                </c:pt>
                <c:pt idx="3">
                  <c:v>Будівництво</c:v>
                </c:pt>
                <c:pt idx="4">
                  <c:v>Охорона здоров’я та надання соціальної допомоги</c:v>
                </c:pt>
              </c:strCache>
            </c:strRef>
          </c:cat>
          <c:val>
            <c:numRef>
              <c:f>Лист1!$B$2:$B$6</c:f>
              <c:numCache>
                <c:formatCode>General</c:formatCode>
                <c:ptCount val="5"/>
                <c:pt idx="0">
                  <c:v>2772405</c:v>
                </c:pt>
                <c:pt idx="1">
                  <c:v>256445</c:v>
                </c:pt>
                <c:pt idx="2">
                  <c:v>184864</c:v>
                </c:pt>
                <c:pt idx="3">
                  <c:v>82152</c:v>
                </c:pt>
                <c:pt idx="4">
                  <c:v>72401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5B7-4C72-8C8D-4E07422781DC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Столбец1</c:v>
                </c:pt>
              </c:strCache>
            </c:strRef>
          </c:tx>
          <c:dPt>
            <c:idx val="0"/>
            <c:bubble3D val="0"/>
            <c:spPr>
              <a:solidFill>
                <a:schemeClr val="accent5">
                  <a:tint val="5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D-1A59-4700-97B0-D788C10731BC}"/>
              </c:ext>
            </c:extLst>
          </c:dPt>
          <c:dPt>
            <c:idx val="1"/>
            <c:bubble3D val="0"/>
            <c:spPr>
              <a:solidFill>
                <a:schemeClr val="accent5">
                  <a:tint val="7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F-1A59-4700-97B0-D788C10731BC}"/>
              </c:ext>
            </c:extLst>
          </c:dPt>
          <c:dPt>
            <c:idx val="2"/>
            <c:bubble3D val="0"/>
            <c:spPr>
              <a:solidFill>
                <a:schemeClr val="accent5">
                  <a:tint val="9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1-1A59-4700-97B0-D788C10731BC}"/>
              </c:ext>
            </c:extLst>
          </c:dPt>
          <c:dPt>
            <c:idx val="3"/>
            <c:bubble3D val="0"/>
            <c:spPr>
              <a:solidFill>
                <a:schemeClr val="accent5">
                  <a:shade val="9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3-1A59-4700-97B0-D788C10731BC}"/>
              </c:ext>
            </c:extLst>
          </c:dPt>
          <c:dPt>
            <c:idx val="4"/>
            <c:bubble3D val="0"/>
            <c:spPr>
              <a:solidFill>
                <a:schemeClr val="accent5">
                  <a:shade val="7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5-1A59-4700-97B0-D788C10731BC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Лист1!$A$2:$A$6</c:f>
              <c:strCache>
                <c:ptCount val="5"/>
                <c:pt idx="0">
                  <c:v>Промисловість </c:v>
                </c:pt>
                <c:pt idx="1">
                  <c:v>Професійна, наукова та технічна діяльність</c:v>
                </c:pt>
                <c:pt idx="2">
                  <c:v>Транспорт, складське господарство, поштова та кур’єрська діяльність</c:v>
                </c:pt>
                <c:pt idx="3">
                  <c:v>Будівництво</c:v>
                </c:pt>
                <c:pt idx="4">
                  <c:v>Охорона здоров’я та надання соціальної допомоги</c:v>
                </c:pt>
              </c:strCache>
            </c:strRef>
          </c:cat>
          <c:val>
            <c:numRef>
              <c:f>Лист1!$C$2:$C$6</c:f>
              <c:numCache>
                <c:formatCode>General</c:formatCode>
                <c:ptCount val="5"/>
                <c:pt idx="0">
                  <c:v>102.1</c:v>
                </c:pt>
                <c:pt idx="1">
                  <c:v>73.599999999999994</c:v>
                </c:pt>
                <c:pt idx="2">
                  <c:v>93.8</c:v>
                </c:pt>
                <c:pt idx="3">
                  <c:v>101.6</c:v>
                </c:pt>
                <c:pt idx="4">
                  <c:v>102.1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5B7-4C72-8C8D-4E07422781D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9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withinLinearReversed" id="25">
  <a:schemeClr val="accent5"/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5DC855-4361-4B9C-AF01-373F1BE67DAC}" type="datetimeFigureOut">
              <a:rPr lang="ru-RU" smtClean="0"/>
              <a:t>31.12.2021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8904D4-271E-4A53-B635-25D5241EDF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514969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5DC855-4361-4B9C-AF01-373F1BE67DAC}" type="datetimeFigureOut">
              <a:rPr lang="ru-RU" smtClean="0"/>
              <a:t>31.12.2021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8904D4-271E-4A53-B635-25D5241EDF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896854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5DC855-4361-4B9C-AF01-373F1BE67DAC}" type="datetimeFigureOut">
              <a:rPr lang="ru-RU" smtClean="0"/>
              <a:t>31.12.2021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8904D4-271E-4A53-B635-25D5241EDF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359189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5DC855-4361-4B9C-AF01-373F1BE67DAC}" type="datetimeFigureOut">
              <a:rPr lang="ru-RU" smtClean="0"/>
              <a:t>31.12.2021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8904D4-271E-4A53-B635-25D5241EDF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290080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5DC855-4361-4B9C-AF01-373F1BE67DAC}" type="datetimeFigureOut">
              <a:rPr lang="ru-RU" smtClean="0"/>
              <a:t>31.12.2021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8904D4-271E-4A53-B635-25D5241EDF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325783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5DC855-4361-4B9C-AF01-373F1BE67DAC}" type="datetimeFigureOut">
              <a:rPr lang="ru-RU" smtClean="0"/>
              <a:t>31.12.2021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8904D4-271E-4A53-B635-25D5241EDF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836457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5DC855-4361-4B9C-AF01-373F1BE67DAC}" type="datetimeFigureOut">
              <a:rPr lang="ru-RU" smtClean="0"/>
              <a:t>31.12.2021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8904D4-271E-4A53-B635-25D5241EDF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823281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5DC855-4361-4B9C-AF01-373F1BE67DAC}" type="datetimeFigureOut">
              <a:rPr lang="ru-RU" smtClean="0"/>
              <a:t>31.12.2021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8904D4-271E-4A53-B635-25D5241EDF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573876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5DC855-4361-4B9C-AF01-373F1BE67DAC}" type="datetimeFigureOut">
              <a:rPr lang="ru-RU" smtClean="0"/>
              <a:t>31.12.2021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8904D4-271E-4A53-B635-25D5241EDF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082582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5DC855-4361-4B9C-AF01-373F1BE67DAC}" type="datetimeFigureOut">
              <a:rPr lang="ru-RU" smtClean="0"/>
              <a:t>31.12.2021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8904D4-271E-4A53-B635-25D5241EDF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637152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5DC855-4361-4B9C-AF01-373F1BE67DAC}" type="datetimeFigureOut">
              <a:rPr lang="ru-RU" smtClean="0"/>
              <a:t>31.12.2021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8904D4-271E-4A53-B635-25D5241EDF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589739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5DC855-4361-4B9C-AF01-373F1BE67DAC}" type="datetimeFigureOut">
              <a:rPr lang="ru-RU" smtClean="0"/>
              <a:t>31.12.2021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8904D4-271E-4A53-B635-25D5241EDF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547258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3073143234"/>
              </p:ext>
            </p:extLst>
          </p:nvPr>
        </p:nvGraphicFramePr>
        <p:xfrm>
          <a:off x="941728" y="1103770"/>
          <a:ext cx="10288247" cy="52931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2640650" y="444381"/>
            <a:ext cx="650335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Заборгованість із виплати заробітної плати за видами економічної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 </a:t>
            </a:r>
            <a:r>
              <a:rPr lang="uk-UA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станом </a:t>
            </a:r>
            <a:r>
              <a:rPr lang="uk-UA" b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uk-UA" b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01.12.2021 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0997114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324</TotalTime>
  <Words>49</Words>
  <Application>Microsoft Office PowerPoint</Application>
  <PresentationFormat>Широкоэкранный</PresentationFormat>
  <Paragraphs>11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Тема Office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Юля</dc:creator>
  <cp:lastModifiedBy>POLSAKOVA VALENTINA</cp:lastModifiedBy>
  <cp:revision>47</cp:revision>
  <dcterms:created xsi:type="dcterms:W3CDTF">2021-06-09T11:50:13Z</dcterms:created>
  <dcterms:modified xsi:type="dcterms:W3CDTF">2021-12-31T06:53:39Z</dcterms:modified>
</cp:coreProperties>
</file>