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E7AC"/>
    <a:srgbClr val="FA7A7D"/>
    <a:srgbClr val="9ED89E"/>
    <a:srgbClr val="CCBCBF"/>
    <a:srgbClr val="D3BDFB"/>
    <a:srgbClr val="DFB3B9"/>
    <a:srgbClr val="8F99F9"/>
    <a:srgbClr val="C57D89"/>
    <a:srgbClr val="EFEF99"/>
    <a:srgbClr val="BD9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278550751039116E-2"/>
          <c:y val="0"/>
          <c:w val="0.72950301055476363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0"/>
            </a:effectLst>
          </c:spPr>
          <c:explosion val="11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  <a:bevel/>
              </a:ln>
              <a:effectLst>
                <a:outerShdw blurRad="50800" dist="38100" algn="l" rotWithShape="0">
                  <a:srgbClr val="00B0F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2-45B7-4C72-8C8D-4E07422781D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92D05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3-45B7-4C72-8C8D-4E07422781D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0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4-45B7-4C72-8C8D-4E07422781DC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FF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5-45B7-4C72-8C8D-4E07422781DC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C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6-45B7-4C72-8C8D-4E07422781DC}"/>
              </c:ext>
            </c:extLst>
          </c:dPt>
          <c:dLbls>
            <c:dLbl>
              <c:idx val="0"/>
              <c:layout>
                <c:manualLayout>
                  <c:x val="0.16663513610328223"/>
                  <c:y val="-0.331661900461257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fld id="{88EF6D3B-E05D-4D12-B40B-B10FB966B1FE}" type="CATEGORYNAME">
                      <a:rPr lang="ru-RU" b="1" i="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pPr algn="ctr">
                        <a:defRPr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81,2%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B7-4C72-8C8D-4E07422781DC}"/>
                </c:ext>
              </c:extLst>
            </c:dLbl>
            <c:dLbl>
              <c:idx val="1"/>
              <c:layout>
                <c:manualLayout>
                  <c:x val="0.15026207239783243"/>
                  <c:y val="5.03860093524897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Інші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види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економічної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діяльності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7,3%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5B7-4C72-8C8D-4E07422781DC}"/>
                </c:ext>
              </c:extLst>
            </c:dLbl>
            <c:dLbl>
              <c:idx val="2"/>
              <c:layout>
                <c:manualLayout>
                  <c:x val="7.626998001765202E-2"/>
                  <c:y val="3.2496425559441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Професійна, наукова та технічна діяльність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5,6%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46580267756013"/>
                      <c:h val="0.166261928656282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B7-4C72-8C8D-4E07422781DC}"/>
                </c:ext>
              </c:extLst>
            </c:dLbl>
            <c:dLbl>
              <c:idx val="3"/>
              <c:layout>
                <c:manualLayout>
                  <c:x val="5.3848823808370645E-2"/>
                  <c:y val="9.22530613231928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Державне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управління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й оборона;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обов’язкове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соціальне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страхування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3,1%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52551110019031"/>
                      <c:h val="0.161463261098902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5B7-4C72-8C8D-4E07422781DC}"/>
                </c:ext>
              </c:extLst>
            </c:dLbl>
            <c:dLbl>
              <c:idx val="4"/>
              <c:layout>
                <c:manualLayout>
                  <c:x val="6.1770581518892205E-2"/>
                  <c:y val="0.164861435640421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Транспорт,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складське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господарство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поштова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та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кур’єрська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діяльність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2,8%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5B7-4C72-8C8D-4E07422781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2772405</c:v>
                </c:pt>
                <c:pt idx="1">
                  <c:v>256445</c:v>
                </c:pt>
                <c:pt idx="2">
                  <c:v>184864</c:v>
                </c:pt>
                <c:pt idx="3">
                  <c:v>82152</c:v>
                </c:pt>
                <c:pt idx="4">
                  <c:v>72401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7-4C72-8C8D-4E07422781D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A59-4700-97B0-D788C10731BC}"/>
              </c:ext>
            </c:extLst>
          </c:dPt>
          <c:dPt>
            <c:idx val="1"/>
            <c:bubble3D val="0"/>
            <c:spPr>
              <a:solidFill>
                <a:schemeClr val="accent5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59-4700-97B0-D788C10731BC}"/>
              </c:ext>
            </c:extLst>
          </c:dPt>
          <c:dPt>
            <c:idx val="2"/>
            <c:bubble3D val="0"/>
            <c:spPr>
              <a:solidFill>
                <a:schemeClr val="accent5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A59-4700-97B0-D788C10731BC}"/>
              </c:ext>
            </c:extLst>
          </c:dPt>
          <c:dPt>
            <c:idx val="3"/>
            <c:bubble3D val="0"/>
            <c:spPr>
              <a:solidFill>
                <a:schemeClr val="accent5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A59-4700-97B0-D788C10731BC}"/>
              </c:ext>
            </c:extLst>
          </c:dPt>
          <c:dPt>
            <c:idx val="4"/>
            <c:bubble3D val="0"/>
            <c:spPr>
              <a:solidFill>
                <a:schemeClr val="accent5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A59-4700-97B0-D788C10731B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102.1</c:v>
                </c:pt>
                <c:pt idx="1">
                  <c:v>73.599999999999994</c:v>
                </c:pt>
                <c:pt idx="2">
                  <c:v>93.8</c:v>
                </c:pt>
                <c:pt idx="3">
                  <c:v>101.6</c:v>
                </c:pt>
                <c:pt idx="4">
                  <c:v>102.1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B7-4C72-8C8D-4E0742278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49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68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91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00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57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64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32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8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25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1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7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DC855-4361-4B9C-AF01-373F1BE67DA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72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59897774"/>
              </p:ext>
            </p:extLst>
          </p:nvPr>
        </p:nvGraphicFramePr>
        <p:xfrm>
          <a:off x="941728" y="1103770"/>
          <a:ext cx="10288247" cy="529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40650" y="444381"/>
            <a:ext cx="65033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 із виплати заробітної плати за видами економічної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</a:t>
            </a: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01.09.2021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971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51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POLSAKOVA VALENTINA</cp:lastModifiedBy>
  <cp:revision>39</cp:revision>
  <dcterms:created xsi:type="dcterms:W3CDTF">2021-06-09T11:50:13Z</dcterms:created>
  <dcterms:modified xsi:type="dcterms:W3CDTF">2021-10-06T08:52:18Z</dcterms:modified>
</cp:coreProperties>
</file>