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E7AC"/>
    <a:srgbClr val="FA7A7D"/>
    <a:srgbClr val="9ED89E"/>
    <a:srgbClr val="CCBCBF"/>
    <a:srgbClr val="D3BDFB"/>
    <a:srgbClr val="DFB3B9"/>
    <a:srgbClr val="8F99F9"/>
    <a:srgbClr val="C57D89"/>
    <a:srgbClr val="EFEF99"/>
    <a:srgbClr val="BD99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7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278550751039116E-2"/>
          <c:y val="0"/>
          <c:w val="0.72950301055476363"/>
          <c:h val="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spPr>
            <a:effectLst>
              <a:outerShdw blurRad="50800" dist="38100" algn="l" rotWithShape="0">
                <a:prstClr val="black">
                  <a:alpha val="40000"/>
                </a:prstClr>
              </a:outerShdw>
              <a:softEdge rad="0"/>
            </a:effectLst>
          </c:spPr>
          <c:explosion val="12"/>
          <c:dPt>
            <c:idx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  <a:bevel/>
              </a:ln>
              <a:effectLst>
                <a:outerShdw blurRad="50800" dist="38100" algn="l" rotWithShape="0">
                  <a:srgbClr val="00B0F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2-45B7-4C72-8C8D-4E07422781DC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92D05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3-45B7-4C72-8C8D-4E07422781DC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00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4-45B7-4C72-8C8D-4E07422781DC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FF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5-45B7-4C72-8C8D-4E07422781DC}"/>
              </c:ext>
            </c:extLst>
          </c:dPt>
          <c:dPt>
            <c:idx val="4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C0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6-45B7-4C72-8C8D-4E07422781DC}"/>
              </c:ext>
            </c:extLst>
          </c:dPt>
          <c:dLbls>
            <c:dLbl>
              <c:idx val="0"/>
              <c:layout>
                <c:manualLayout>
                  <c:x val="0.16663513610328223"/>
                  <c:y val="-0.3316619004612577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fld id="{88EF6D3B-E05D-4D12-B40B-B10FB966B1FE}" type="CATEGORYNAME">
                      <a:rPr lang="ru-RU" b="1" i="0" baseline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pPr algn="ctr">
                        <a:defRPr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85,4%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5B7-4C72-8C8D-4E07422781DC}"/>
                </c:ext>
              </c:extLst>
            </c:dLbl>
            <c:dLbl>
              <c:idx val="1"/>
              <c:layout>
                <c:manualLayout>
                  <c:x val="0.13304331565464492"/>
                  <c:y val="5.518467690986968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Інші види економічної діяльності</a:t>
                    </a: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6,4%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5B7-4C72-8C8D-4E07422781DC}"/>
                </c:ext>
              </c:extLst>
            </c:dLbl>
            <c:dLbl>
              <c:idx val="2"/>
              <c:layout>
                <c:manualLayout>
                  <c:x val="5.7726638105014792E-2"/>
                  <c:y val="-4.6933415732817617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Професійна, наукова та технічна діяльність</a:t>
                    </a: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4,9% 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881673663155434"/>
                      <c:h val="0.1062785841890327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5B7-4C72-8C8D-4E07422781DC}"/>
                </c:ext>
              </c:extLst>
            </c:dLbl>
            <c:dLbl>
              <c:idx val="3"/>
              <c:layout>
                <c:manualLayout>
                  <c:x val="4.1310936643005738E-2"/>
                  <c:y val="2.277993847393868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Транспорт, складське господарство, поштова та кур’єрська діяльність</a:t>
                    </a: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2,4%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5B7-4C72-8C8D-4E07422781DC}"/>
                </c:ext>
              </c:extLst>
            </c:dLbl>
            <c:dLbl>
              <c:idx val="4"/>
              <c:layout>
                <c:manualLayout>
                  <c:x val="4.8038766920087968E-2"/>
                  <c:y val="6.408941693544242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Будівництво</a:t>
                    </a: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0,9%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5B7-4C72-8C8D-4E07422781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Промисловість </c:v>
                </c:pt>
                <c:pt idx="1">
                  <c:v>Професійна, наукова та технічна діяльність</c:v>
                </c:pt>
                <c:pt idx="2">
                  <c:v>Транспорт, складське господарство, поштова та кур’єрська діяльність</c:v>
                </c:pt>
                <c:pt idx="3">
                  <c:v>Будівництво</c:v>
                </c:pt>
                <c:pt idx="4">
                  <c:v>Охорона здоров’я та надання соціальної допомоги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2772405</c:v>
                </c:pt>
                <c:pt idx="1">
                  <c:v>256445</c:v>
                </c:pt>
                <c:pt idx="2">
                  <c:v>184864</c:v>
                </c:pt>
                <c:pt idx="3">
                  <c:v>82152</c:v>
                </c:pt>
                <c:pt idx="4">
                  <c:v>72401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B7-4C72-8C8D-4E07422781D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A59-4700-97B0-D788C10731BC}"/>
              </c:ext>
            </c:extLst>
          </c:dPt>
          <c:dPt>
            <c:idx val="1"/>
            <c:bubble3D val="0"/>
            <c:spPr>
              <a:solidFill>
                <a:schemeClr val="accent5">
                  <a:tint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A59-4700-97B0-D788C10731BC}"/>
              </c:ext>
            </c:extLst>
          </c:dPt>
          <c:dPt>
            <c:idx val="2"/>
            <c:bubble3D val="0"/>
            <c:spPr>
              <a:solidFill>
                <a:schemeClr val="accent5">
                  <a:tint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A59-4700-97B0-D788C10731BC}"/>
              </c:ext>
            </c:extLst>
          </c:dPt>
          <c:dPt>
            <c:idx val="3"/>
            <c:bubble3D val="0"/>
            <c:spPr>
              <a:solidFill>
                <a:schemeClr val="accent5">
                  <a:shade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1A59-4700-97B0-D788C10731BC}"/>
              </c:ext>
            </c:extLst>
          </c:dPt>
          <c:dPt>
            <c:idx val="4"/>
            <c:bubble3D val="0"/>
            <c:spPr>
              <a:solidFill>
                <a:schemeClr val="accent5">
                  <a:shade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1A59-4700-97B0-D788C10731B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Промисловість </c:v>
                </c:pt>
                <c:pt idx="1">
                  <c:v>Професійна, наукова та технічна діяльність</c:v>
                </c:pt>
                <c:pt idx="2">
                  <c:v>Транспорт, складське господарство, поштова та кур’єрська діяльність</c:v>
                </c:pt>
                <c:pt idx="3">
                  <c:v>Будівництво</c:v>
                </c:pt>
                <c:pt idx="4">
                  <c:v>Охорона здоров’я та надання соціальної допомоги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102.1</c:v>
                </c:pt>
                <c:pt idx="1">
                  <c:v>73.599999999999994</c:v>
                </c:pt>
                <c:pt idx="2">
                  <c:v>93.8</c:v>
                </c:pt>
                <c:pt idx="3">
                  <c:v>101.6</c:v>
                </c:pt>
                <c:pt idx="4">
                  <c:v>102.1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B7-4C72-8C8D-4E07422781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496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68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918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00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57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645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328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38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258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715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973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DC855-4361-4B9C-AF01-373F1BE67DAC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725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98683363"/>
              </p:ext>
            </p:extLst>
          </p:nvPr>
        </p:nvGraphicFramePr>
        <p:xfrm>
          <a:off x="1008403" y="1094245"/>
          <a:ext cx="9588381" cy="529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640650" y="444381"/>
            <a:ext cx="65033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Заборгованість із виплати заробітної плати за видами економічної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 </a:t>
            </a:r>
            <a:r>
              <a:rPr lang="uk-UA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станом на </a:t>
            </a:r>
            <a:r>
              <a:rPr lang="uk-UA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01.07.2021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99711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43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User</cp:lastModifiedBy>
  <cp:revision>29</cp:revision>
  <dcterms:created xsi:type="dcterms:W3CDTF">2021-06-09T11:50:13Z</dcterms:created>
  <dcterms:modified xsi:type="dcterms:W3CDTF">2021-08-02T08:07:45Z</dcterms:modified>
</cp:coreProperties>
</file>